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7"/>
  </p:notesMasterIdLst>
  <p:sldIdLst>
    <p:sldId id="257" r:id="rId2"/>
    <p:sldId id="462" r:id="rId3"/>
    <p:sldId id="368" r:id="rId4"/>
    <p:sldId id="369" r:id="rId5"/>
    <p:sldId id="370" r:id="rId6"/>
    <p:sldId id="258" r:id="rId7"/>
    <p:sldId id="259" r:id="rId8"/>
    <p:sldId id="371" r:id="rId9"/>
    <p:sldId id="262" r:id="rId10"/>
    <p:sldId id="372" r:id="rId11"/>
    <p:sldId id="374" r:id="rId12"/>
    <p:sldId id="263" r:id="rId13"/>
    <p:sldId id="373" r:id="rId14"/>
    <p:sldId id="392" r:id="rId15"/>
    <p:sldId id="264" r:id="rId16"/>
    <p:sldId id="266" r:id="rId17"/>
    <p:sldId id="267" r:id="rId18"/>
    <p:sldId id="268" r:id="rId19"/>
    <p:sldId id="270" r:id="rId20"/>
    <p:sldId id="271" r:id="rId21"/>
    <p:sldId id="375" r:id="rId22"/>
    <p:sldId id="376" r:id="rId23"/>
    <p:sldId id="377" r:id="rId24"/>
    <p:sldId id="273" r:id="rId25"/>
    <p:sldId id="274" r:id="rId26"/>
    <p:sldId id="382" r:id="rId27"/>
    <p:sldId id="276" r:id="rId28"/>
    <p:sldId id="277" r:id="rId29"/>
    <p:sldId id="278" r:id="rId30"/>
    <p:sldId id="279" r:id="rId31"/>
    <p:sldId id="280" r:id="rId32"/>
    <p:sldId id="381" r:id="rId33"/>
    <p:sldId id="383" r:id="rId34"/>
    <p:sldId id="384" r:id="rId35"/>
    <p:sldId id="284" r:id="rId36"/>
    <p:sldId id="285" r:id="rId37"/>
    <p:sldId id="286" r:id="rId38"/>
    <p:sldId id="287" r:id="rId39"/>
    <p:sldId id="389" r:id="rId40"/>
    <p:sldId id="288" r:id="rId41"/>
    <p:sldId id="390" r:id="rId42"/>
    <p:sldId id="289" r:id="rId43"/>
    <p:sldId id="294" r:id="rId44"/>
    <p:sldId id="391" r:id="rId45"/>
    <p:sldId id="296" r:id="rId46"/>
    <p:sldId id="298" r:id="rId47"/>
    <p:sldId id="393" r:id="rId48"/>
    <p:sldId id="442" r:id="rId49"/>
    <p:sldId id="291" r:id="rId50"/>
    <p:sldId id="292" r:id="rId51"/>
    <p:sldId id="385" r:id="rId52"/>
    <p:sldId id="417" r:id="rId53"/>
    <p:sldId id="419" r:id="rId54"/>
    <p:sldId id="422" r:id="rId55"/>
    <p:sldId id="367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91"/>
    <p:restoredTop sz="93913"/>
  </p:normalViewPr>
  <p:slideViewPr>
    <p:cSldViewPr snapToGrid="0" snapToObjects="1">
      <p:cViewPr varScale="1">
        <p:scale>
          <a:sx n="96" d="100"/>
          <a:sy n="96" d="100"/>
        </p:scale>
        <p:origin x="168" y="4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DB4B4-F88A-A045-ABD5-7624204FA17F}" type="datetimeFigureOut">
              <a:rPr lang="en-US" smtClean="0"/>
              <a:t>8/16/18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FC2BF-AFBC-2D4F-9C77-81B715142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7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77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FC90D-F5FD-4EC8-9A20-FA926EA35948}" type="slidenum">
              <a:rPr lang="en-US"/>
              <a:pPr/>
              <a:t>13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96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FC90D-F5FD-4EC8-9A20-FA926EA35948}" type="slidenum">
              <a:rPr lang="en-US"/>
              <a:pPr/>
              <a:t>14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03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F1DBE1-F881-447A-BD83-525E419A7BDF}" type="slidenum">
              <a:rPr lang="en-US"/>
              <a:pPr/>
              <a:t>15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40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37920-C064-4783-BA27-1563C3CA487C}" type="slidenum">
              <a:rPr lang="en-US"/>
              <a:pPr/>
              <a:t>16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09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99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941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051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040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5BABC-8AE4-4864-9D16-4FBEEC793F13}" type="slidenum">
              <a:rPr lang="en-US"/>
              <a:pPr/>
              <a:t>24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57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14D81-D799-4CF1-80FC-FA801A29DB3A}" type="slidenum">
              <a:rPr lang="en-US"/>
              <a:pPr/>
              <a:t>25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65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571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14D81-D799-4CF1-80FC-FA801A29DB3A}" type="slidenum">
              <a:rPr lang="en-US"/>
              <a:pPr/>
              <a:t>26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248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4A279-2CFC-42E7-B264-814B65AE43D4}" type="slidenum">
              <a:rPr lang="en-US"/>
              <a:pPr/>
              <a:t>27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724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3D508-DEE3-4B48-8B21-E612AFF5B608}" type="slidenum">
              <a:rPr lang="en-US"/>
              <a:pPr/>
              <a:t>29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646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B94508-F7E1-47A8-A3D4-38299D702657}" type="slidenum">
              <a:rPr lang="en-US"/>
              <a:pPr/>
              <a:t>30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918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5F0F2-A68C-4D6C-83C7-25655A43559B}" type="slidenum">
              <a:rPr lang="en-US"/>
              <a:pPr/>
              <a:t>31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471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137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118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73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D7EEC-0E4C-4CB8-99FF-E1DCDDDFF694}" type="slidenum">
              <a:rPr lang="en-US"/>
              <a:pPr/>
              <a:t>38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282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39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72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2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40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82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41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47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C6E57F-65A4-4DD4-8906-AF6578A64FB2}" type="slidenum">
              <a:rPr lang="en-US"/>
              <a:pPr/>
              <a:t>42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142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8B04EB-C411-4BE9-9006-6E38C7683AC5}" type="slidenum">
              <a:rPr lang="en-US"/>
              <a:pPr/>
              <a:t>43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338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8B04EB-C411-4BE9-9006-6E38C7683AC5}" type="slidenum">
              <a:rPr lang="en-US"/>
              <a:pPr/>
              <a:t>44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2424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77D02-60D4-44C0-9B82-A856D999DC77}" type="slidenum">
              <a:rPr lang="en-US"/>
              <a:pPr/>
              <a:t>45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727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6E8EA-D698-45F0-91E7-0B4FE51C20DA}" type="slidenum">
              <a:rPr lang="en-US"/>
              <a:pPr/>
              <a:t>49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772" y="4343401"/>
            <a:ext cx="5030456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31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C6E57F-65A4-4DD4-8906-AF6578A64FB2}" type="slidenum">
              <a:rPr lang="en-US"/>
              <a:pPr/>
              <a:t>50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944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C454F-492C-4C0C-A74B-2C04BB4152E4}" type="slidenum">
              <a:rPr lang="en-US"/>
              <a:pPr/>
              <a:t>52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776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C454F-492C-4C0C-A74B-2C04BB4152E4}" type="slidenum">
              <a:rPr lang="en-US"/>
              <a:pPr/>
              <a:t>53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4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9411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C454F-492C-4C0C-A74B-2C04BB4152E4}" type="slidenum">
              <a:rPr lang="en-US"/>
              <a:pPr/>
              <a:t>54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02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C051A-E1BE-4115-B362-29E8152F7B81}" type="slidenum">
              <a:rPr lang="en-US"/>
              <a:pPr/>
              <a:t>7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45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BAFAC4-A9B6-4548-84A8-8CA362D91D62}" type="slidenum">
              <a:rPr lang="en-US"/>
              <a:pPr/>
              <a:t>9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35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FC90D-F5FD-4EC8-9A20-FA926EA35948}" type="slidenum">
              <a:rPr lang="en-US"/>
              <a:pPr/>
              <a:t>10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14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FC90D-F5FD-4EC8-9A20-FA926EA35948}" type="slidenum">
              <a:rPr lang="en-US"/>
              <a:pPr/>
              <a:t>11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33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FC90D-F5FD-4EC8-9A20-FA926EA35948}" type="slidenum">
              <a:rPr lang="en-US"/>
              <a:pPr/>
              <a:t>12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43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2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4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9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3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8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5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8/16/18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3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8/16/18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5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8/16/18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6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1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1FEA7-45D8-2D44-B4D3-34CB831CBB98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8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0095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Lectures 2:</a:t>
            </a:r>
            <a:br>
              <a:rPr lang="en-US" dirty="0"/>
            </a:br>
            <a:r>
              <a:rPr lang="en-US" dirty="0"/>
              <a:t>Introduction to SQL Part I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CBCE-A4BA-4841-98AE-8E0EF7CDDA2A}" type="slidenum">
              <a:rPr lang="en-US"/>
              <a:pPr/>
              <a:t>10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in SQL</a:t>
            </a:r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618871"/>
              </p:ext>
            </p:extLst>
          </p:nvPr>
        </p:nvGraphicFramePr>
        <p:xfrm>
          <a:off x="2980764" y="2606348"/>
          <a:ext cx="4672854" cy="2436298"/>
        </p:xfrm>
        <a:graphic>
          <a:graphicData uri="http://schemas.openxmlformats.org/drawingml/2006/table">
            <a:tbl>
              <a:tblPr/>
              <a:tblGrid>
                <a:gridCol w="1557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1368" name="Text Box 56"/>
          <p:cNvSpPr txBox="1">
            <a:spLocks noChangeArrowheads="1"/>
          </p:cNvSpPr>
          <p:nvPr/>
        </p:nvSpPr>
        <p:spPr bwMode="auto">
          <a:xfrm>
            <a:off x="2909046" y="2108779"/>
            <a:ext cx="1184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29600" y="1690688"/>
            <a:ext cx="31242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</a:t>
            </a:r>
            <a:r>
              <a:rPr lang="en-US" sz="2400" b="1" u="sng" dirty="0">
                <a:latin typeface="+mj-lt"/>
              </a:rPr>
              <a:t>relation</a:t>
            </a:r>
            <a:r>
              <a:rPr lang="en-US" sz="2400" dirty="0">
                <a:latin typeface="+mj-lt"/>
              </a:rPr>
              <a:t> or </a:t>
            </a:r>
            <a:r>
              <a:rPr lang="en-US" sz="2400" b="1" u="sng" dirty="0">
                <a:latin typeface="+mj-lt"/>
              </a:rPr>
              <a:t>table</a:t>
            </a:r>
            <a:r>
              <a:rPr lang="en-US" sz="2400" dirty="0">
                <a:latin typeface="+mj-lt"/>
              </a:rPr>
              <a:t> is a </a:t>
            </a:r>
            <a:r>
              <a:rPr lang="en-US" sz="2400" dirty="0" err="1">
                <a:latin typeface="+mj-lt"/>
              </a:rPr>
              <a:t>multiset</a:t>
            </a:r>
            <a:r>
              <a:rPr lang="en-US" sz="2400" dirty="0">
                <a:latin typeface="+mj-lt"/>
              </a:rPr>
              <a:t> of tuples having the attributes specified by the schema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3797140"/>
            <a:ext cx="3545030" cy="962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Let’s break this definition down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02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CBCE-A4BA-4841-98AE-8E0EF7CDDA2A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in SQL</a:t>
            </a:r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618871"/>
              </p:ext>
            </p:extLst>
          </p:nvPr>
        </p:nvGraphicFramePr>
        <p:xfrm>
          <a:off x="2980764" y="2606348"/>
          <a:ext cx="4672854" cy="2436298"/>
        </p:xfrm>
        <a:graphic>
          <a:graphicData uri="http://schemas.openxmlformats.org/drawingml/2006/table">
            <a:tbl>
              <a:tblPr/>
              <a:tblGrid>
                <a:gridCol w="1557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1368" name="Text Box 56"/>
          <p:cNvSpPr txBox="1">
            <a:spLocks noChangeArrowheads="1"/>
          </p:cNvSpPr>
          <p:nvPr/>
        </p:nvSpPr>
        <p:spPr bwMode="auto">
          <a:xfrm>
            <a:off x="2909046" y="2108779"/>
            <a:ext cx="1184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20100" y="1554781"/>
            <a:ext cx="31242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</a:t>
            </a:r>
            <a:r>
              <a:rPr lang="en-US" sz="2400" b="1" u="sng" dirty="0" err="1">
                <a:latin typeface="+mj-lt"/>
              </a:rPr>
              <a:t>multiset</a:t>
            </a:r>
            <a:r>
              <a:rPr lang="en-US" sz="2400" dirty="0">
                <a:latin typeface="+mj-lt"/>
              </a:rPr>
              <a:t> is an unordered list (or: a set with multiple duplicate instances allowed)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13317" y="3494668"/>
            <a:ext cx="21377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List:            [1, 1, 2, 3]</a:t>
            </a:r>
          </a:p>
          <a:p>
            <a:r>
              <a:rPr lang="en-US" dirty="0"/>
              <a:t>Set:            {1, 2, 3}</a:t>
            </a:r>
          </a:p>
          <a:p>
            <a:r>
              <a:rPr lang="en-US" dirty="0" err="1"/>
              <a:t>Multiset</a:t>
            </a:r>
            <a:r>
              <a:rPr lang="en-US" dirty="0"/>
              <a:t>:   {1, 1, 2, 3}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92844" y="4922597"/>
            <a:ext cx="2778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i.e. no </a:t>
            </a:r>
            <a:r>
              <a:rPr lang="en-US" i="1" dirty="0"/>
              <a:t>next()</a:t>
            </a:r>
            <a:r>
              <a:rPr lang="en-US" dirty="0"/>
              <a:t>, etc. methods!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011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CBCE-A4BA-4841-98AE-8E0EF7CDDA2A}" type="slidenum">
              <a:rPr lang="en-US"/>
              <a:pPr/>
              <a:t>12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in SQL</a:t>
            </a:r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618871"/>
              </p:ext>
            </p:extLst>
          </p:nvPr>
        </p:nvGraphicFramePr>
        <p:xfrm>
          <a:off x="2980764" y="2606348"/>
          <a:ext cx="4672854" cy="2436298"/>
        </p:xfrm>
        <a:graphic>
          <a:graphicData uri="http://schemas.openxmlformats.org/drawingml/2006/table">
            <a:tbl>
              <a:tblPr/>
              <a:tblGrid>
                <a:gridCol w="1557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1368" name="Text Box 56"/>
          <p:cNvSpPr txBox="1">
            <a:spLocks noChangeArrowheads="1"/>
          </p:cNvSpPr>
          <p:nvPr/>
        </p:nvSpPr>
        <p:spPr bwMode="auto">
          <a:xfrm>
            <a:off x="2909046" y="2108779"/>
            <a:ext cx="1184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983941" y="2501154"/>
            <a:ext cx="1761565" cy="264907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73874" y="2108779"/>
            <a:ext cx="3279926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 </a:t>
            </a:r>
            <a:r>
              <a:rPr lang="en-US" sz="2400" b="1" u="sng" dirty="0">
                <a:latin typeface="+mj-lt"/>
              </a:rPr>
              <a:t>attribute</a:t>
            </a:r>
            <a:r>
              <a:rPr lang="en-US" sz="2400" dirty="0">
                <a:latin typeface="+mj-lt"/>
              </a:rPr>
              <a:t> (or </a:t>
            </a:r>
            <a:r>
              <a:rPr lang="en-US" sz="2400" b="1" u="sng" dirty="0">
                <a:latin typeface="+mj-lt"/>
              </a:rPr>
              <a:t>column</a:t>
            </a:r>
            <a:r>
              <a:rPr lang="en-US" sz="2400" dirty="0">
                <a:latin typeface="+mj-lt"/>
              </a:rPr>
              <a:t>) is a typed data entry present in each tuple in the relation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73874" y="4673314"/>
            <a:ext cx="327992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i="1" dirty="0"/>
              <a:t>NB: Attributes must have an </a:t>
            </a:r>
            <a:r>
              <a:rPr lang="en-US" b="1" i="1" u="sng" dirty="0"/>
              <a:t>atomic</a:t>
            </a:r>
            <a:r>
              <a:rPr lang="en-US" i="1" dirty="0"/>
              <a:t> type in standard SQL, i.e. not a list, set, etc. </a:t>
            </a:r>
            <a:endParaRPr lang="en-US" b="1" i="1" u="sng" dirty="0"/>
          </a:p>
        </p:txBody>
      </p:sp>
      <p:grpSp>
        <p:nvGrpSpPr>
          <p:cNvPr id="15" name="Group 1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CBCE-A4BA-4841-98AE-8E0EF7CDDA2A}" type="slidenum">
              <a:rPr lang="en-US"/>
              <a:pPr/>
              <a:t>13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in SQL</a:t>
            </a:r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618871"/>
              </p:ext>
            </p:extLst>
          </p:nvPr>
        </p:nvGraphicFramePr>
        <p:xfrm>
          <a:off x="2980764" y="2606348"/>
          <a:ext cx="4672854" cy="2436298"/>
        </p:xfrm>
        <a:graphic>
          <a:graphicData uri="http://schemas.openxmlformats.org/drawingml/2006/table">
            <a:tbl>
              <a:tblPr/>
              <a:tblGrid>
                <a:gridCol w="1557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1368" name="Text Box 56"/>
          <p:cNvSpPr txBox="1">
            <a:spLocks noChangeArrowheads="1"/>
          </p:cNvSpPr>
          <p:nvPr/>
        </p:nvSpPr>
        <p:spPr bwMode="auto">
          <a:xfrm>
            <a:off x="2909046" y="2108779"/>
            <a:ext cx="1184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895599" y="4464424"/>
            <a:ext cx="4849907" cy="658905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135470" y="4464424"/>
            <a:ext cx="31242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</a:t>
            </a:r>
            <a:r>
              <a:rPr lang="en-US" sz="2400" b="1" u="sng" dirty="0">
                <a:latin typeface="+mj-lt"/>
              </a:rPr>
              <a:t>tuple</a:t>
            </a:r>
            <a:r>
              <a:rPr lang="en-US" sz="2400" dirty="0">
                <a:latin typeface="+mj-lt"/>
              </a:rPr>
              <a:t> or </a:t>
            </a:r>
            <a:r>
              <a:rPr lang="en-US" sz="2400" b="1" u="sng" dirty="0">
                <a:latin typeface="+mj-lt"/>
              </a:rPr>
              <a:t>row</a:t>
            </a:r>
            <a:r>
              <a:rPr lang="en-US" sz="2400" dirty="0">
                <a:latin typeface="+mj-lt"/>
              </a:rPr>
              <a:t> is a single entry in the table having the attributes specified by the schema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1259" y="5664752"/>
            <a:ext cx="379642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i="1" dirty="0"/>
              <a:t>Also referred to sometimes as a </a:t>
            </a:r>
            <a:r>
              <a:rPr lang="en-US" b="1" i="1" u="sng" dirty="0"/>
              <a:t>record</a:t>
            </a:r>
            <a:endParaRPr lang="en-US" i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268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CBCE-A4BA-4841-98AE-8E0EF7CDDA2A}" type="slidenum">
              <a:rPr lang="en-US"/>
              <a:pPr/>
              <a:t>14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in SQL</a:t>
            </a:r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109520"/>
              </p:ext>
            </p:extLst>
          </p:nvPr>
        </p:nvGraphicFramePr>
        <p:xfrm>
          <a:off x="2724184" y="2349788"/>
          <a:ext cx="4672854" cy="2436298"/>
        </p:xfrm>
        <a:graphic>
          <a:graphicData uri="http://schemas.openxmlformats.org/drawingml/2006/table">
            <a:tbl>
              <a:tblPr/>
              <a:tblGrid>
                <a:gridCol w="1557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1368" name="Text Box 56"/>
          <p:cNvSpPr txBox="1">
            <a:spLocks noChangeArrowheads="1"/>
          </p:cNvSpPr>
          <p:nvPr/>
        </p:nvSpPr>
        <p:spPr bwMode="auto">
          <a:xfrm>
            <a:off x="2652466" y="1852219"/>
            <a:ext cx="1184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Product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</a:p>
          </p:txBody>
        </p:sp>
      </p:grpSp>
      <p:sp>
        <p:nvSpPr>
          <p:cNvPr id="6" name="Right Brace 5"/>
          <p:cNvSpPr/>
          <p:nvPr/>
        </p:nvSpPr>
        <p:spPr>
          <a:xfrm>
            <a:off x="7553143" y="2274461"/>
            <a:ext cx="363893" cy="25869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54020" y="3106272"/>
            <a:ext cx="238086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The number of tuples is the </a:t>
            </a:r>
            <a:r>
              <a:rPr lang="en-US" b="1" u="sng" dirty="0">
                <a:latin typeface="+mj-lt"/>
              </a:rPr>
              <a:t>cardinality</a:t>
            </a:r>
            <a:r>
              <a:rPr lang="en-US" dirty="0">
                <a:latin typeface="+mj-lt"/>
              </a:rPr>
              <a:t> of the relation</a:t>
            </a:r>
          </a:p>
        </p:txBody>
      </p:sp>
      <p:sp>
        <p:nvSpPr>
          <p:cNvPr id="15" name="Right Brace 14"/>
          <p:cNvSpPr/>
          <p:nvPr/>
        </p:nvSpPr>
        <p:spPr>
          <a:xfrm rot="5400000">
            <a:off x="4842805" y="2828511"/>
            <a:ext cx="363893" cy="47445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870181" y="5541585"/>
            <a:ext cx="238086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The number of attributes is the </a:t>
            </a:r>
            <a:r>
              <a:rPr lang="en-US" b="1" u="sng" dirty="0">
                <a:latin typeface="+mj-lt"/>
              </a:rPr>
              <a:t>arity</a:t>
            </a:r>
            <a:r>
              <a:rPr lang="en-US" b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of the relation</a:t>
            </a:r>
          </a:p>
        </p:txBody>
      </p:sp>
    </p:spTree>
    <p:extLst>
      <p:ext uri="{BB962C8B-B14F-4D97-AF65-F5344CB8AC3E}">
        <p14:creationId xmlns:p14="http://schemas.microsoft.com/office/powerpoint/2010/main" val="1338158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292A-D71F-4960-A670-1AD11466BC0F}" type="slidenum">
              <a:rPr lang="en-US"/>
              <a:pPr/>
              <a:t>15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Types in SQL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Atomic types: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Characters: CHAR(20), VARCHAR(50)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Numbers: INT, BIGINT, SMALLINT, FLOAT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Others: MONEY, DATETIME, …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Every attribute must have an atomic type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Hence tables are flat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240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BD6C-6555-47FC-BB60-D2EFC8517D67}" type="slidenum">
              <a:rPr lang="en-US"/>
              <a:pPr/>
              <a:t>16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Schemas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30373"/>
            <a:ext cx="105156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b="1" dirty="0"/>
              <a:t>schema</a:t>
            </a:r>
            <a:r>
              <a:rPr lang="en-US" dirty="0"/>
              <a:t> of a table is the table name, its attributes, and their types: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b="1" dirty="0"/>
              <a:t>key</a:t>
            </a:r>
            <a:r>
              <a:rPr lang="en-US" dirty="0"/>
              <a:t> is an attribute whose values are unique; we underline a key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1207618" y="3119696"/>
            <a:ext cx="9279991" cy="7571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4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4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Price: </a:t>
            </a:r>
            <a:r>
              <a:rPr lang="en-US" sz="24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float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Category: </a:t>
            </a:r>
            <a:r>
              <a:rPr lang="en-US" sz="24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Manufacturer: </a:t>
            </a:r>
            <a:r>
              <a:rPr lang="en-US" sz="24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</a:p>
          </p:txBody>
        </p:sp>
      </p:grp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1207618" y="5181762"/>
            <a:ext cx="9279991" cy="7571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400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4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Price: </a:t>
            </a:r>
            <a:r>
              <a:rPr lang="en-US" sz="24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float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Category: </a:t>
            </a:r>
            <a:r>
              <a:rPr lang="en-US" sz="24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400" u="sng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Manufacturer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4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6649"/>
            <a:ext cx="10515600" cy="4911351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key is an implicit constraint on which tuples can be in the relation</a:t>
            </a:r>
          </a:p>
          <a:p>
            <a:pPr lvl="1"/>
            <a:endParaRPr lang="en-US" dirty="0"/>
          </a:p>
          <a:p>
            <a:pPr lvl="1"/>
            <a:r>
              <a:rPr lang="en-US" sz="2800" dirty="0"/>
              <a:t>i.e. if two tuples agree on the values of the key, then they must be the same tuple!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08694" y="5373505"/>
            <a:ext cx="4975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Which would you select as a key?</a:t>
            </a:r>
          </a:p>
          <a:p>
            <a:r>
              <a:rPr lang="en-US" sz="2400" dirty="0"/>
              <a:t>2. Is a key always guaranteed to exist?</a:t>
            </a:r>
          </a:p>
          <a:p>
            <a:r>
              <a:rPr lang="en-US" sz="2400" dirty="0"/>
              <a:t>3. Can we have more than one key?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7880" y="1672031"/>
            <a:ext cx="79248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A </a:t>
            </a:r>
            <a:r>
              <a:rPr lang="en-US" sz="2800" b="1" u="sng" dirty="0">
                <a:latin typeface="+mj-lt"/>
              </a:rPr>
              <a:t>key</a:t>
            </a:r>
            <a:r>
              <a:rPr lang="en-US" sz="2800" dirty="0">
                <a:latin typeface="+mj-lt"/>
              </a:rPr>
              <a:t> is a </a:t>
            </a:r>
            <a:r>
              <a:rPr lang="en-US" sz="2800" b="1" dirty="0">
                <a:latin typeface="+mj-lt"/>
              </a:rPr>
              <a:t>minimal subset of attributes</a:t>
            </a:r>
            <a:r>
              <a:rPr lang="en-US" sz="2800" dirty="0">
                <a:latin typeface="+mj-lt"/>
              </a:rPr>
              <a:t> that acts as a unique identifier for tuples in a relation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33137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Keys &amp; constraints</a:t>
              </a:r>
            </a:p>
          </p:txBody>
        </p:sp>
      </p:grp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699280" y="4905927"/>
            <a:ext cx="7084826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sid:string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name:string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float)</a:t>
            </a:r>
          </a:p>
        </p:txBody>
      </p:sp>
    </p:spTree>
    <p:extLst>
      <p:ext uri="{BB962C8B-B14F-4D97-AF65-F5344CB8AC3E}">
        <p14:creationId xmlns:p14="http://schemas.microsoft.com/office/powerpoint/2010/main" val="64128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and NOT 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say “don’t know the value” we use 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NULL</a:t>
            </a:r>
          </a:p>
          <a:p>
            <a:pPr lvl="1"/>
            <a:r>
              <a:rPr lang="en-US" dirty="0"/>
              <a:t>NULL has (sometimes painful) semantics, more detail later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369435"/>
              </p:ext>
            </p:extLst>
          </p:nvPr>
        </p:nvGraphicFramePr>
        <p:xfrm>
          <a:off x="1905000" y="3820412"/>
          <a:ext cx="2895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sid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name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gpa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Jim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NULL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09882" y="4736847"/>
            <a:ext cx="488128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Say, Jim just enrolled in his first class.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7068" y="5943600"/>
            <a:ext cx="992454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In SQL, we may constrain a column to be NOT NULL, e.g., “name” in this table</a:t>
            </a:r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1905000" y="3053649"/>
            <a:ext cx="7084826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sid:string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name:string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float)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33137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Keys &amp; constraints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97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actually specify arbitrary assertions</a:t>
            </a:r>
          </a:p>
          <a:p>
            <a:pPr lvl="1"/>
            <a:r>
              <a:rPr lang="en-US" dirty="0"/>
              <a:t>E.g. “</a:t>
            </a:r>
            <a:r>
              <a:rPr lang="en-US" i="1" dirty="0"/>
              <a:t>There cannot be 25 people in the DB class”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In practice, we don’t specify many such constraints. Why?</a:t>
            </a:r>
          </a:p>
          <a:p>
            <a:pPr lvl="1"/>
            <a:r>
              <a:rPr lang="en-US" sz="3200" u="sng" dirty="0"/>
              <a:t>Performance!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4353" y="5357793"/>
            <a:ext cx="9323294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Whenever we do something ugly (or avoid doing something convenient) it’s for the sake of performance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33137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Keys &amp; constraints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059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If you still have </a:t>
            </a:r>
            <a:r>
              <a:rPr lang="en-US" dirty="0" err="1">
                <a:latin typeface="+mj-lt"/>
              </a:rPr>
              <a:t>Jupyter</a:t>
            </a:r>
            <a:r>
              <a:rPr lang="en-US" dirty="0">
                <a:latin typeface="+mj-lt"/>
              </a:rPr>
              <a:t> trouble, let us know!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Problem Set #1 is released!</a:t>
            </a: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8483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295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Schema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Schema and Constraints are how databases understand the semantics (meaning) of data</a:t>
            </a:r>
          </a:p>
          <a:p>
            <a:endParaRPr lang="en-US" dirty="0"/>
          </a:p>
          <a:p>
            <a:r>
              <a:rPr lang="en-US" dirty="0"/>
              <a:t>They are also useful for optimization</a:t>
            </a:r>
          </a:p>
          <a:p>
            <a:endParaRPr lang="en-US" dirty="0"/>
          </a:p>
          <a:p>
            <a:r>
              <a:rPr lang="en-US" dirty="0"/>
              <a:t>SQL supports general constraints: </a:t>
            </a:r>
          </a:p>
          <a:p>
            <a:pPr lvl="1"/>
            <a:r>
              <a:rPr lang="en-US" dirty="0"/>
              <a:t>Keys and foreign keys are most important</a:t>
            </a:r>
          </a:p>
          <a:p>
            <a:pPr lvl="1"/>
            <a:r>
              <a:rPr lang="en-US" dirty="0"/>
              <a:t>We’ll give you a chance to write the others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6876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Summary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834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DB-WS02a.ipynb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638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ACTIVITY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1696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Single-table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078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66255"/>
            <a:ext cx="6454588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The SFW query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Other useful operators: LIKE, DISTINCT, ORDER BY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ACTIVITY: Single-table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061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526F-8790-44EF-9560-02FEAC2B4870}" type="slidenum">
              <a:rPr lang="en-US"/>
              <a:pPr/>
              <a:t>24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Query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896218" y="1572308"/>
            <a:ext cx="918424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dirty="0"/>
          </a:p>
          <a:p>
            <a:pPr marL="457200" indent="-457200" eaLnBrk="0" hangingPunct="0">
              <a:buFont typeface="Arial" charset="0"/>
              <a:buChar char="•"/>
            </a:pPr>
            <a:r>
              <a:rPr lang="en-US" sz="2800" dirty="0"/>
              <a:t>Basic form (there are many many more bells and whistles)</a:t>
            </a:r>
          </a:p>
          <a:p>
            <a:pPr eaLnBrk="0" hangingPunct="0"/>
            <a:endParaRPr lang="en-US" sz="2800" dirty="0"/>
          </a:p>
          <a:p>
            <a:pPr eaLnBrk="0" hangingPunct="0"/>
            <a:endParaRPr lang="en-US" dirty="0"/>
          </a:p>
          <a:p>
            <a:pPr eaLnBrk="0" hangingPunct="0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37063" y="4928421"/>
            <a:ext cx="43434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Call this a </a:t>
            </a:r>
            <a:r>
              <a:rPr lang="en-US" sz="2800" b="1" u="sng" dirty="0">
                <a:latin typeface="+mj-lt"/>
              </a:rPr>
              <a:t>SFW</a:t>
            </a:r>
            <a:r>
              <a:rPr lang="en-US" sz="2800" dirty="0">
                <a:latin typeface="+mj-lt"/>
              </a:rPr>
              <a:t> query.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3230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SFW</a:t>
              </a:r>
            </a:p>
          </p:txBody>
        </p:sp>
      </p:grp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2149926" y="2957303"/>
            <a:ext cx="6676828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&lt;attributes&gt;</a:t>
            </a:r>
            <a:br>
              <a:rPr lang="en-US" sz="2800" dirty="0">
                <a:latin typeface="Menlo" charset="0"/>
                <a:ea typeface="Menlo" charset="0"/>
                <a:cs typeface="Menlo" charset="0"/>
              </a:rPr>
            </a:b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&lt;one or more relations&gt;</a:t>
            </a:r>
            <a:br>
              <a:rPr lang="en-US" sz="2800" dirty="0">
                <a:latin typeface="Menlo" charset="0"/>
                <a:ea typeface="Menlo" charset="0"/>
                <a:cs typeface="Menlo" charset="0"/>
              </a:rPr>
            </a:b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&lt;conditions&gt;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101B-DADB-43FB-B06F-64B9832C7E47}" type="slidenum">
              <a:rPr lang="en-US"/>
              <a:pPr/>
              <a:t>25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SQL Query: Selection</a:t>
            </a:r>
          </a:p>
        </p:txBody>
      </p:sp>
      <p:graphicFrame>
        <p:nvGraphicFramePr>
          <p:cNvPr id="14438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800854"/>
              </p:ext>
            </p:extLst>
          </p:nvPr>
        </p:nvGraphicFramePr>
        <p:xfrm>
          <a:off x="4433598" y="1685315"/>
          <a:ext cx="6234404" cy="1828800"/>
        </p:xfrm>
        <a:graphic>
          <a:graphicData uri="http://schemas.openxmlformats.org/drawingml/2006/table">
            <a:tbl>
              <a:tblPr/>
              <a:tblGrid>
                <a:gridCol w="1675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2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4421" name="AutoShape 37"/>
          <p:cNvSpPr>
            <a:spLocks noChangeArrowheads="1"/>
          </p:cNvSpPr>
          <p:nvPr/>
        </p:nvSpPr>
        <p:spPr bwMode="auto">
          <a:xfrm>
            <a:off x="7246000" y="3769659"/>
            <a:ext cx="609600" cy="1384995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4454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037469"/>
              </p:ext>
            </p:extLst>
          </p:nvPr>
        </p:nvGraphicFramePr>
        <p:xfrm>
          <a:off x="4433600" y="5410198"/>
          <a:ext cx="6234403" cy="1097280"/>
        </p:xfrm>
        <a:graphic>
          <a:graphicData uri="http://schemas.openxmlformats.org/drawingml/2006/table">
            <a:tbl>
              <a:tblPr/>
              <a:tblGrid>
                <a:gridCol w="1668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8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3230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SFW</a:t>
              </a:r>
            </a:p>
          </p:txBody>
        </p:sp>
      </p:grp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1891398" y="3954324"/>
            <a:ext cx="4339650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*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Product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Category = ‘Gadgets’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0152" y="2130897"/>
            <a:ext cx="3407648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+mj-lt"/>
              </a:rPr>
              <a:t>Selection</a:t>
            </a:r>
            <a:r>
              <a:rPr lang="en-US" sz="2400" dirty="0">
                <a:latin typeface="+mj-lt"/>
              </a:rPr>
              <a:t> is the operation of filtering a relation’s tuples on some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101B-DADB-43FB-B06F-64B9832C7E47}" type="slidenum">
              <a:rPr lang="en-US"/>
              <a:pPr/>
              <a:t>26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SQL Query: Projection</a:t>
            </a:r>
          </a:p>
        </p:txBody>
      </p:sp>
      <p:graphicFrame>
        <p:nvGraphicFramePr>
          <p:cNvPr id="14438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800854"/>
              </p:ext>
            </p:extLst>
          </p:nvPr>
        </p:nvGraphicFramePr>
        <p:xfrm>
          <a:off x="4433598" y="1685315"/>
          <a:ext cx="6234404" cy="1828800"/>
        </p:xfrm>
        <a:graphic>
          <a:graphicData uri="http://schemas.openxmlformats.org/drawingml/2006/table">
            <a:tbl>
              <a:tblPr/>
              <a:tblGrid>
                <a:gridCol w="1675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2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4421" name="AutoShape 37"/>
          <p:cNvSpPr>
            <a:spLocks noChangeArrowheads="1"/>
          </p:cNvSpPr>
          <p:nvPr/>
        </p:nvSpPr>
        <p:spPr bwMode="auto">
          <a:xfrm>
            <a:off x="7246000" y="3769659"/>
            <a:ext cx="609600" cy="1384995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4454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87895"/>
              </p:ext>
            </p:extLst>
          </p:nvPr>
        </p:nvGraphicFramePr>
        <p:xfrm>
          <a:off x="5212704" y="5410198"/>
          <a:ext cx="4676191" cy="1097280"/>
        </p:xfrm>
        <a:graphic>
          <a:graphicData uri="http://schemas.openxmlformats.org/drawingml/2006/table">
            <a:tbl>
              <a:tblPr/>
              <a:tblGrid>
                <a:gridCol w="1668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3230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SFW</a:t>
              </a:r>
            </a:p>
          </p:txBody>
        </p:sp>
      </p:grp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1350316" y="3954324"/>
            <a:ext cx="5262979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Price, Manufacturer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Product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Category = ‘Gadgets’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0152" y="1853010"/>
            <a:ext cx="3407648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+mj-lt"/>
              </a:rPr>
              <a:t>Projection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is the operation of producing an output table with tuples that have a subset of their prior attributes</a:t>
            </a:r>
          </a:p>
        </p:txBody>
      </p:sp>
    </p:spTree>
    <p:extLst>
      <p:ext uri="{BB962C8B-B14F-4D97-AF65-F5344CB8AC3E}">
        <p14:creationId xmlns:p14="http://schemas.microsoft.com/office/powerpoint/2010/main" val="32475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2F50-448E-45B0-9025-39BA41339210}" type="slidenum">
              <a:rPr lang="en-US"/>
              <a:pPr/>
              <a:t>27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3230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SFW</a:t>
              </a:r>
            </a:p>
          </p:txBody>
        </p:sp>
      </p:grpSp>
      <p:sp>
        <p:nvSpPr>
          <p:cNvPr id="14" name="AutoShape 37"/>
          <p:cNvSpPr>
            <a:spLocks noChangeArrowheads="1"/>
          </p:cNvSpPr>
          <p:nvPr/>
        </p:nvSpPr>
        <p:spPr bwMode="auto">
          <a:xfrm>
            <a:off x="6733884" y="3171143"/>
            <a:ext cx="609600" cy="1384995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838200" y="3355808"/>
            <a:ext cx="5262979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Price, Manufacturer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Product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Category = ‘Gadgets’</a:t>
            </a: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3556783" y="2314478"/>
            <a:ext cx="696380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000" u="sng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Price, Category, </a:t>
            </a:r>
            <a:r>
              <a:rPr lang="en-US" sz="2000" u="sng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Manfacturer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4286529" y="4748645"/>
            <a:ext cx="5504309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Answer(PName, Price</a:t>
            </a:r>
            <a:r>
              <a:rPr lang="en-US" sz="2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Manfacturer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04717" y="2323710"/>
            <a:ext cx="186140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>
                <a:latin typeface="+mj-lt"/>
              </a:rPr>
              <a:t>Input schema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04717" y="4790762"/>
            <a:ext cx="208903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Output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E785-290F-4CF6-ADF0-EB2AD60461E4}" type="slidenum">
              <a:rPr lang="en-US"/>
              <a:pPr/>
              <a:t>28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Details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SQL </a:t>
            </a:r>
            <a:r>
              <a:rPr lang="en-US" b="1" dirty="0"/>
              <a:t>commands</a:t>
            </a:r>
            <a:r>
              <a:rPr lang="en-US" dirty="0"/>
              <a:t> are case insensitive: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Same: SELECT,  Select,  select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Same: Product,   product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r>
              <a:rPr lang="en-US" b="1" dirty="0"/>
              <a:t>Values</a:t>
            </a:r>
            <a:r>
              <a:rPr lang="en-US" dirty="0"/>
              <a:t> are </a:t>
            </a:r>
            <a:r>
              <a:rPr lang="en-US" b="1" dirty="0"/>
              <a:t>not:</a:t>
            </a:r>
          </a:p>
          <a:p>
            <a:pPr lvl="1">
              <a:lnSpc>
                <a:spcPct val="90000"/>
              </a:lnSpc>
            </a:pPr>
            <a:r>
              <a:rPr lang="en-US" u="sng" dirty="0"/>
              <a:t>Different:</a:t>
            </a:r>
            <a:r>
              <a:rPr lang="en-US" dirty="0"/>
              <a:t> ‘Seattle’,  ‘</a:t>
            </a:r>
            <a:r>
              <a:rPr lang="en-US" dirty="0" err="1"/>
              <a:t>seattle</a:t>
            </a:r>
            <a:r>
              <a:rPr lang="en-US" dirty="0"/>
              <a:t>’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Use single quotes for constants: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‘</a:t>
            </a:r>
            <a:r>
              <a:rPr lang="en-US" dirty="0" err="1"/>
              <a:t>abc</a:t>
            </a:r>
            <a:r>
              <a:rPr lang="en-US" dirty="0"/>
              <a:t>’  - yes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</a:t>
            </a:r>
            <a:r>
              <a:rPr lang="en-US" dirty="0" err="1"/>
              <a:t>abc</a:t>
            </a:r>
            <a:r>
              <a:rPr lang="en-US" dirty="0"/>
              <a:t>” - no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23230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SFW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1483-E1F0-436D-B0C4-8D219A5AD8F2}" type="slidenum">
              <a:rPr lang="en-US"/>
              <a:pPr/>
              <a:t>29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LIKE: Simple String Pattern Matching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10" y="3711071"/>
            <a:ext cx="6318380" cy="2286000"/>
          </a:xfrm>
        </p:spPr>
        <p:txBody>
          <a:bodyPr/>
          <a:lstStyle/>
          <a:p>
            <a:pPr marL="609600" indent="-609600"/>
            <a:r>
              <a:rPr lang="en-US" dirty="0"/>
              <a:t>s </a:t>
            </a:r>
            <a:r>
              <a:rPr lang="en-US" b="1" dirty="0"/>
              <a:t>LIKE</a:t>
            </a:r>
            <a:r>
              <a:rPr lang="en-US" dirty="0"/>
              <a:t> p:  pattern matching on strings</a:t>
            </a:r>
          </a:p>
          <a:p>
            <a:pPr marL="609600" indent="-609600"/>
            <a:r>
              <a:rPr lang="en-US" dirty="0"/>
              <a:t>p may contain two special symbols:</a:t>
            </a:r>
          </a:p>
          <a:p>
            <a:pPr marL="990600" lvl="1" indent="-533400"/>
            <a:r>
              <a:rPr lang="en-US" dirty="0"/>
              <a:t>%  = any sequence of characters</a:t>
            </a:r>
          </a:p>
          <a:p>
            <a:pPr marL="990600" lvl="1" indent="-533400"/>
            <a:r>
              <a:rPr lang="en-US" dirty="0"/>
              <a:t>_   = any single character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3470989" y="2103438"/>
            <a:ext cx="5250022" cy="10895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>
                <a:latin typeface="Menlo" charset="0"/>
                <a:ea typeface="Menlo" charset="0"/>
                <a:cs typeface="Menlo" charset="0"/>
              </a:rPr>
              <a:t> *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>
                <a:latin typeface="Menlo" charset="0"/>
                <a:ea typeface="Menlo" charset="0"/>
                <a:cs typeface="Menlo" charset="0"/>
              </a:rPr>
              <a:t>   Products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>
                <a:latin typeface="Menlo" charset="0"/>
                <a:ea typeface="Menlo" charset="0"/>
                <a:cs typeface="Menlo" charset="0"/>
              </a:rPr>
              <a:t>  PName </a:t>
            </a:r>
            <a:r>
              <a:rPr lang="en-US" sz="2400" b="1" dirty="0">
                <a:latin typeface="Menlo" charset="0"/>
                <a:ea typeface="Menlo" charset="0"/>
                <a:cs typeface="Menlo" charset="0"/>
              </a:rPr>
              <a:t>LIKE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‘%gizmo%’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31528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Other operators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SQL introduction &amp; schema definitions</a:t>
            </a:r>
          </a:p>
          <a:p>
            <a:pPr lvl="1"/>
            <a:r>
              <a:rPr lang="en-US" dirty="0">
                <a:latin typeface="+mj-lt"/>
              </a:rPr>
              <a:t>ACTIVITY: Table creation</a:t>
            </a:r>
          </a:p>
          <a:p>
            <a:pPr lvl="1"/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Basic single-table queries</a:t>
            </a:r>
          </a:p>
          <a:p>
            <a:pPr lvl="1"/>
            <a:r>
              <a:rPr lang="en-US" dirty="0">
                <a:latin typeface="+mj-lt"/>
              </a:rPr>
              <a:t>ACTIVITY: Single-table queries!</a:t>
            </a:r>
          </a:p>
          <a:p>
            <a:pPr lvl="1"/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Multi-table queries</a:t>
            </a:r>
          </a:p>
          <a:p>
            <a:pPr lvl="1"/>
            <a:r>
              <a:rPr lang="en-US" dirty="0">
                <a:latin typeface="+mj-lt"/>
              </a:rPr>
              <a:t>ACTIVITY: Multi-table queries!</a:t>
            </a: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8483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35125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4034-38E0-4772-80C3-35B6F682A55E}" type="slidenum">
              <a:rPr lang="en-US"/>
              <a:pPr/>
              <a:t>30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DISTINCT: Eliminating Duplicates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1438472" y="2133601"/>
            <a:ext cx="4631797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FF5050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Category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Product</a:t>
            </a: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3133834" y="3600071"/>
            <a:ext cx="990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+mj-lt"/>
              </a:rPr>
              <a:t>Versus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2374214" y="4697209"/>
            <a:ext cx="2964123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Category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Product</a:t>
            </a:r>
          </a:p>
        </p:txBody>
      </p:sp>
      <p:graphicFrame>
        <p:nvGraphicFramePr>
          <p:cNvPr id="150567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591708"/>
              </p:ext>
            </p:extLst>
          </p:nvPr>
        </p:nvGraphicFramePr>
        <p:xfrm>
          <a:off x="7772400" y="4163808"/>
          <a:ext cx="1981200" cy="22860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Photography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Household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0582" name="Group 54"/>
          <p:cNvGraphicFramePr>
            <a:graphicFrameLocks noGrp="1"/>
          </p:cNvGraphicFramePr>
          <p:nvPr/>
        </p:nvGraphicFramePr>
        <p:xfrm>
          <a:off x="7772400" y="1905000"/>
          <a:ext cx="1981200" cy="18288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Photography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Household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0583" name="AutoShape 55"/>
          <p:cNvSpPr>
            <a:spLocks noChangeArrowheads="1"/>
          </p:cNvSpPr>
          <p:nvPr/>
        </p:nvSpPr>
        <p:spPr bwMode="auto">
          <a:xfrm>
            <a:off x="6657005" y="2343280"/>
            <a:ext cx="544287" cy="411637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31528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Other operators</a:t>
              </a:r>
            </a:p>
          </p:txBody>
        </p:sp>
      </p:grpSp>
      <p:sp>
        <p:nvSpPr>
          <p:cNvPr id="14" name="AutoShape 55"/>
          <p:cNvSpPr>
            <a:spLocks noChangeArrowheads="1"/>
          </p:cNvSpPr>
          <p:nvPr/>
        </p:nvSpPr>
        <p:spPr bwMode="auto">
          <a:xfrm>
            <a:off x="6653508" y="4906888"/>
            <a:ext cx="544287" cy="411637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2D97-CCAA-4512-B572-D64BCF59CDE8}" type="slidenum">
              <a:rPr lang="en-US"/>
              <a:pPr/>
              <a:t>31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BY: Sorting the Results</a:t>
            </a: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2283840" y="2249201"/>
            <a:ext cx="762260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Price, Manufacturer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Product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Category=‘gizmo’ AND Price &gt; 50</a:t>
            </a:r>
          </a:p>
          <a:p>
            <a:pPr eaLnBrk="0" hangingPunct="0"/>
            <a:r>
              <a:rPr lang="en-US" sz="2400" dirty="0">
                <a:solidFill>
                  <a:srgbClr val="FF5050"/>
                </a:solidFill>
                <a:latin typeface="Menlo" charset="0"/>
                <a:ea typeface="Menlo" charset="0"/>
                <a:cs typeface="Menlo" charset="0"/>
              </a:rPr>
              <a:t>ORDER BY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Price,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PName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31528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Other operators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746581" y="4458133"/>
            <a:ext cx="2690342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  <a:cs typeface="Calibri (Light Headings)"/>
              </a:rPr>
              <a:t>Ties are broken by the second attribute on the ORDER BY list, etc.</a:t>
            </a:r>
          </a:p>
          <a:p>
            <a:endParaRPr lang="en-US" sz="20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0795" y="4458133"/>
            <a:ext cx="2690342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dirty="0">
                <a:latin typeface="+mj-lt"/>
              </a:rPr>
              <a:t>Ordering is ascending, unless you specify the DESC keyword.</a:t>
            </a:r>
          </a:p>
          <a:p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>
                <a:hlinkClick r:id="rId2" action="ppaction://hlinkfile"/>
              </a:rPr>
              <a:t>DB-WS02b.ipynb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638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ACTIVITY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10490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Multi-table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1072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664631"/>
            <a:ext cx="6454588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Foreign key constraints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Joins: basics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Joins: SQL semantics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ACTIVITY: Multi-table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46193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Key constraints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65298" y="4260685"/>
            <a:ext cx="253089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err="1">
                <a:latin typeface="+mj-lt"/>
              </a:rPr>
              <a:t>student_id</a:t>
            </a:r>
            <a:r>
              <a:rPr lang="en-US" dirty="0">
                <a:latin typeface="+mj-lt"/>
              </a:rPr>
              <a:t> alone is not a key- what is?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428730"/>
              </p:ext>
            </p:extLst>
          </p:nvPr>
        </p:nvGraphicFramePr>
        <p:xfrm>
          <a:off x="2743201" y="4765322"/>
          <a:ext cx="2029408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4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4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/>
                        <a:t>sid</a:t>
                      </a:r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/>
                        <a:t>n</a:t>
                      </a:r>
                      <a:r>
                        <a:rPr lang="en-US" sz="1800" b="1" dirty="0"/>
                        <a:t>ame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/>
                        <a:t>gpa</a:t>
                      </a:r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096">
                <a:tc>
                  <a:txBody>
                    <a:bodyPr/>
                    <a:lstStyle/>
                    <a:p>
                      <a:r>
                        <a:rPr lang="en-US" sz="1800" dirty="0"/>
                        <a:t>101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Bob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3.2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096">
                <a:tc>
                  <a:txBody>
                    <a:bodyPr/>
                    <a:lstStyle/>
                    <a:p>
                      <a:r>
                        <a:rPr lang="en-US" sz="1800" dirty="0"/>
                        <a:t>123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Mary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3.8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036288"/>
              </p:ext>
            </p:extLst>
          </p:nvPr>
        </p:nvGraphicFramePr>
        <p:xfrm>
          <a:off x="6088767" y="4765323"/>
          <a:ext cx="3000148" cy="11115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4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00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/>
                        <a:t>student_id</a:t>
                      </a:r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cid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grade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434">
                <a:tc>
                  <a:txBody>
                    <a:bodyPr/>
                    <a:lstStyle/>
                    <a:p>
                      <a:r>
                        <a:rPr lang="en-US" sz="1800" dirty="0"/>
                        <a:t>123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564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34">
                <a:tc>
                  <a:txBody>
                    <a:bodyPr/>
                    <a:lstStyle/>
                    <a:p>
                      <a:r>
                        <a:rPr lang="en-US" sz="1800" dirty="0"/>
                        <a:t>123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537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1" y="4395990"/>
            <a:ext cx="1029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Students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01678" y="4395990"/>
            <a:ext cx="973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Enrolled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72920" y="6149632"/>
            <a:ext cx="943169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We say that </a:t>
            </a:r>
            <a:r>
              <a:rPr lang="en-US" sz="2800" dirty="0" err="1">
                <a:latin typeface="+mj-lt"/>
              </a:rPr>
              <a:t>student_id</a:t>
            </a:r>
            <a:r>
              <a:rPr lang="en-US" sz="2800" dirty="0">
                <a:latin typeface="+mj-lt"/>
              </a:rPr>
              <a:t> is a </a:t>
            </a:r>
            <a:r>
              <a:rPr lang="en-US" sz="2800" b="1" u="sng" dirty="0">
                <a:latin typeface="+mj-lt"/>
              </a:rPr>
              <a:t>foreign key</a:t>
            </a:r>
            <a:r>
              <a:rPr lang="en-US" sz="2800" dirty="0">
                <a:latin typeface="+mj-lt"/>
              </a:rPr>
              <a:t> that refers to Students</a:t>
            </a:r>
          </a:p>
        </p:txBody>
      </p:sp>
      <p:cxnSp>
        <p:nvCxnSpPr>
          <p:cNvPr id="11" name="Straight Arrow Connector 10"/>
          <p:cNvCxnSpPr>
            <a:endCxn id="10" idx="1"/>
          </p:cNvCxnSpPr>
          <p:nvPr/>
        </p:nvCxnSpPr>
        <p:spPr>
          <a:xfrm flipV="1">
            <a:off x="4772609" y="5321086"/>
            <a:ext cx="1316158" cy="3671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772609" y="5688193"/>
            <a:ext cx="131615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29011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Foreign Keys</a:t>
              </a:r>
            </a:p>
          </p:txBody>
        </p:sp>
      </p:grpSp>
      <p:sp>
        <p:nvSpPr>
          <p:cNvPr id="19" name="Rectangle 35"/>
          <p:cNvSpPr>
            <a:spLocks noChangeArrowheads="1"/>
          </p:cNvSpPr>
          <p:nvPr/>
        </p:nvSpPr>
        <p:spPr bwMode="auto">
          <a:xfrm>
            <a:off x="2055830" y="2083217"/>
            <a:ext cx="886548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sz="2000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</a:t>
            </a:r>
            <a:r>
              <a:rPr lang="en-US" sz="20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string,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name: </a:t>
            </a:r>
            <a:r>
              <a:rPr lang="en-US" sz="20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float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Enrolled(</a:t>
            </a:r>
            <a:r>
              <a:rPr lang="en-US" sz="2000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student_id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string, </a:t>
            </a:r>
            <a:r>
              <a:rPr lang="en-US" sz="2000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cid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grade: </a:t>
            </a:r>
            <a:r>
              <a:rPr lang="en-US" sz="20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838200" y="1604865"/>
            <a:ext cx="8427098" cy="4399001"/>
          </a:xfrm>
        </p:spPr>
        <p:txBody>
          <a:bodyPr>
            <a:normAutofit/>
          </a:bodyPr>
          <a:lstStyle/>
          <a:p>
            <a:r>
              <a:rPr lang="en-US" dirty="0"/>
              <a:t>Suppose we have the following schema: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And we want to impose the following constraint:</a:t>
            </a:r>
          </a:p>
          <a:p>
            <a:pPr lvl="1"/>
            <a:r>
              <a:rPr lang="en-US" u="sng" dirty="0"/>
              <a:t>‘Only bona fide students may enroll in courses’</a:t>
            </a:r>
            <a:r>
              <a:rPr lang="en-US" dirty="0"/>
              <a:t> i.e. a student must appear in the Students table to enroll in a class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44706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13" grpId="0"/>
      <p:bldP spid="14" grpId="0" animBg="1"/>
      <p:bldP spid="1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Foreign Keys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29011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Foreign Keys</a:t>
              </a:r>
            </a:p>
          </p:txBody>
        </p:sp>
      </p:grp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451138" y="2077617"/>
            <a:ext cx="10219464" cy="36009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sz="2000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string, 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name: </a:t>
            </a:r>
            <a:r>
              <a:rPr lang="en-US" sz="20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string,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float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Enrolled(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student_id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cid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string, 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grade: </a:t>
            </a:r>
            <a:r>
              <a:rPr lang="en-US" sz="20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pPr eaLnBrk="0" hangingPunct="0"/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CREATE TABLE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Enrolled(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student_id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CHAR(20)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cid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	 CHAR(20)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grade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 CHAR(10)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PRIMARY KEY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student_id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cid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),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FOREIGN KEY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student_id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 </a:t>
            </a:r>
            <a:r>
              <a:rPr lang="en-US" sz="2400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REFERENCES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sid</a:t>
            </a:r>
            <a:r>
              <a:rPr lang="en-US" sz="2400">
                <a:latin typeface="Menlo" charset="0"/>
                <a:ea typeface="Menlo" charset="0"/>
                <a:cs typeface="Menlo" charset="0"/>
              </a:rPr>
              <a:t>)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796210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Foreign Keys and update operations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02714" y="4813041"/>
            <a:ext cx="3630094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+mj-lt"/>
              </a:rPr>
              <a:t>DBA chooses (syntax in the book)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9011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Foreign Keys</a:t>
              </a:r>
            </a:p>
          </p:txBody>
        </p:sp>
      </p:grp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1853756" y="1690688"/>
            <a:ext cx="886548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sz="2000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</a:t>
            </a:r>
            <a:r>
              <a:rPr lang="en-US" sz="20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string,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name: </a:t>
            </a:r>
            <a:r>
              <a:rPr lang="en-US" sz="20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float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Enrolled(</a:t>
            </a:r>
            <a:r>
              <a:rPr lang="en-US" sz="2000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student_id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string, </a:t>
            </a:r>
            <a:r>
              <a:rPr lang="en-US" sz="2000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cid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grade: </a:t>
            </a:r>
            <a:r>
              <a:rPr lang="en-US" sz="2000" i="1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3116425"/>
            <a:ext cx="10515600" cy="4572098"/>
          </a:xfrm>
        </p:spPr>
        <p:txBody>
          <a:bodyPr>
            <a:normAutofit/>
          </a:bodyPr>
          <a:lstStyle/>
          <a:p>
            <a:r>
              <a:rPr lang="en-US" dirty="0"/>
              <a:t>What if we insert a tuple into Enrolled, but no corresponding student?</a:t>
            </a:r>
          </a:p>
          <a:p>
            <a:pPr lvl="1"/>
            <a:r>
              <a:rPr lang="en-US" dirty="0"/>
              <a:t>INSERT is rejected (foreign keys are </a:t>
            </a:r>
            <a:r>
              <a:rPr lang="en-US" u="sng" dirty="0"/>
              <a:t>constraints</a:t>
            </a:r>
            <a:r>
              <a:rPr lang="en-US" dirty="0"/>
              <a:t>)!</a:t>
            </a:r>
          </a:p>
          <a:p>
            <a:endParaRPr lang="en-US" dirty="0"/>
          </a:p>
          <a:p>
            <a:r>
              <a:rPr lang="en-US" dirty="0"/>
              <a:t>What if we delete a student?</a:t>
            </a:r>
          </a:p>
          <a:p>
            <a:pPr marL="800100" lvl="1" indent="-342900">
              <a:buAutoNum type="arabicPeriod"/>
            </a:pPr>
            <a:r>
              <a:rPr lang="en-US" dirty="0"/>
              <a:t>Disallow the delete</a:t>
            </a:r>
          </a:p>
          <a:p>
            <a:pPr marL="800100" lvl="1" indent="-342900">
              <a:buAutoNum type="arabicPeriod"/>
            </a:pPr>
            <a:r>
              <a:rPr lang="en-US" dirty="0"/>
              <a:t>Remove all of the courses for that student</a:t>
            </a:r>
          </a:p>
          <a:p>
            <a:pPr marL="800100" lvl="1" indent="-342900">
              <a:buAutoNum type="arabicPeriod"/>
            </a:pPr>
            <a:r>
              <a:rPr lang="en-US" i="1" dirty="0"/>
              <a:t>SQL allows a third via NULL (not yet covered)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5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02CB-ED81-4078-B374-A703DF7518F6}" type="slidenum">
              <a:rPr lang="en-US"/>
              <a:pPr/>
              <a:t>38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Keys and Foreign Keys</a:t>
            </a:r>
          </a:p>
        </p:txBody>
      </p:sp>
      <p:graphicFrame>
        <p:nvGraphicFramePr>
          <p:cNvPr id="153702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388110"/>
              </p:ext>
            </p:extLst>
          </p:nvPr>
        </p:nvGraphicFramePr>
        <p:xfrm>
          <a:off x="1828800" y="4495800"/>
          <a:ext cx="6400799" cy="1860550"/>
        </p:xfrm>
        <a:graphic>
          <a:graphicData uri="http://schemas.openxmlformats.org/drawingml/2006/table">
            <a:tbl>
              <a:tblPr/>
              <a:tblGrid>
                <a:gridCol w="1702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3636" name="Text Box 36"/>
          <p:cNvSpPr txBox="1">
            <a:spLocks noChangeArrowheads="1"/>
          </p:cNvSpPr>
          <p:nvPr/>
        </p:nvSpPr>
        <p:spPr bwMode="auto">
          <a:xfrm>
            <a:off x="1828800" y="3962401"/>
            <a:ext cx="1164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153662" name="Text Box 62"/>
          <p:cNvSpPr txBox="1">
            <a:spLocks noChangeArrowheads="1"/>
          </p:cNvSpPr>
          <p:nvPr/>
        </p:nvSpPr>
        <p:spPr bwMode="auto">
          <a:xfrm>
            <a:off x="1905001" y="1594052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Company</a:t>
            </a:r>
          </a:p>
        </p:txBody>
      </p:sp>
      <p:graphicFrame>
        <p:nvGraphicFramePr>
          <p:cNvPr id="153706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067324"/>
              </p:ext>
            </p:extLst>
          </p:nvPr>
        </p:nvGraphicFramePr>
        <p:xfrm>
          <a:off x="1828800" y="2124277"/>
          <a:ext cx="3909527" cy="1463040"/>
        </p:xfrm>
        <a:graphic>
          <a:graphicData uri="http://schemas.openxmlformats.org/drawingml/2006/table">
            <a:tbl>
              <a:tblPr/>
              <a:tblGrid>
                <a:gridCol w="1437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4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CName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StockPrice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128588" y="1975628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What is a foreign key vs. a key here?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9011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Foreign Keys</a:t>
              </a: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39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Joins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953000" y="2571750"/>
            <a:ext cx="237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1781888" y="2861524"/>
            <a:ext cx="7191375" cy="89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2400" i="1" dirty="0"/>
              <a:t>Ex: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Find all products under $200 manufactured in Japan;</a:t>
            </a:r>
            <a:br>
              <a:rPr lang="en-US" sz="2400" dirty="0"/>
            </a:br>
            <a:r>
              <a:rPr lang="en-US" sz="2400" dirty="0"/>
              <a:t>return their names and prices. 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3130806" y="4006756"/>
            <a:ext cx="4493538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Price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Product, Company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Manufacturer = </a:t>
            </a:r>
            <a:r>
              <a:rPr lang="en-US" sz="2000" dirty="0" err="1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eaLnBrk="0" hangingPunct="0"/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	 AND Country=‘Japan’</a:t>
            </a:r>
            <a:b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      AND Price &lt;= 200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8729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Basics</a:t>
              </a:r>
            </a:p>
          </p:txBody>
        </p:sp>
      </p:grp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1699797" y="1678109"/>
            <a:ext cx="735555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000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Price, Category, Manufacturer)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StockPrice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Country)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29036" y="2372589"/>
            <a:ext cx="2617038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i="1" dirty="0"/>
              <a:t>Note: we will often omit attribute types in schema definitions for brevity, but assume attributes are always atomic types</a:t>
            </a:r>
          </a:p>
        </p:txBody>
      </p:sp>
    </p:spTree>
    <p:extLst>
      <p:ext uri="{BB962C8B-B14F-4D97-AF65-F5344CB8AC3E}">
        <p14:creationId xmlns:p14="http://schemas.microsoft.com/office/powerpoint/2010/main" val="82928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SQL Introduction &amp;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08012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40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Joins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953000" y="2571750"/>
            <a:ext cx="237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2500312" y="2861524"/>
            <a:ext cx="7191375" cy="89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2400" i="1" dirty="0"/>
              <a:t>Ex: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Find all products under $200 manufactured in Japan;</a:t>
            </a:r>
            <a:br>
              <a:rPr lang="en-US" sz="2400" dirty="0"/>
            </a:br>
            <a:r>
              <a:rPr lang="en-US" sz="2400" dirty="0"/>
              <a:t>return their names and prices. 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914832" y="4006756"/>
            <a:ext cx="4493538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Price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Product, Company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Manufacturer = </a:t>
            </a:r>
            <a:r>
              <a:rPr lang="en-US" sz="2000" dirty="0" err="1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eaLnBrk="0" hangingPunct="0"/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	 AND Country=‘Japan’</a:t>
            </a:r>
            <a:b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      AND Price &lt;= 200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8729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Basics</a:t>
              </a: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2929812" y="4634421"/>
            <a:ext cx="3340359" cy="331352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813254" y="4037534"/>
            <a:ext cx="3796947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</a:t>
            </a:r>
            <a:r>
              <a:rPr lang="en-US" sz="2400" b="1" u="sng" dirty="0">
                <a:latin typeface="+mj-lt"/>
              </a:rPr>
              <a:t>join</a:t>
            </a:r>
            <a:r>
              <a:rPr lang="en-US" sz="2400" dirty="0">
                <a:latin typeface="+mj-lt"/>
              </a:rPr>
              <a:t> between tables returns all unique combinations of their tuples </a:t>
            </a:r>
            <a:r>
              <a:rPr lang="en-US" sz="2400" b="1" dirty="0">
                <a:latin typeface="+mj-lt"/>
              </a:rPr>
              <a:t>which meet some specified join condition</a:t>
            </a:r>
            <a:endParaRPr lang="en-US" sz="2400" dirty="0">
              <a:latin typeface="+mj-lt"/>
            </a:endParaRP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2418221" y="1678109"/>
            <a:ext cx="735555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000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Price, Category, Manufacturer)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StockPrice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Country)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41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Joins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953000" y="2571750"/>
            <a:ext cx="237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578245" y="3003672"/>
            <a:ext cx="7191375" cy="48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2400" dirty="0"/>
              <a:t>Several equivalent ways to write a basic join in SQL: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671551" y="3826323"/>
            <a:ext cx="3937771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, Price</a:t>
            </a:r>
            <a:br>
              <a:rPr lang="en-US" dirty="0"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  Product, Company</a:t>
            </a:r>
            <a:br>
              <a:rPr lang="en-US" dirty="0"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Manufacturer = </a:t>
            </a:r>
            <a:r>
              <a:rPr lang="en-US" dirty="0" err="1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eaLnBrk="0" hangingPunct="0"/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	 AND Country=‘Japan’</a:t>
            </a:r>
            <a:b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      AND Price &lt;= 200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8729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Basics</a:t>
              </a:r>
            </a:p>
          </p:txBody>
        </p:sp>
      </p:grp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4952999" y="3822144"/>
            <a:ext cx="6794241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, Price</a:t>
            </a:r>
            <a:br>
              <a:rPr lang="en-US" dirty="0"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  Product</a:t>
            </a:r>
          </a:p>
          <a:p>
            <a:pPr eaLnBrk="0" hangingPunct="0"/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JOIN  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Company 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ON </a:t>
            </a:r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Manufacturer = </a:t>
            </a:r>
            <a:r>
              <a:rPr lang="en-US" dirty="0" err="1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eaLnBrk="0" hangingPunct="0"/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	       AND Country=‘Japan’</a:t>
            </a:r>
            <a:b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 Price &lt;= 200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49886" y="5784980"/>
            <a:ext cx="222112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A few more later on…</a:t>
            </a:r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2418221" y="1678109"/>
            <a:ext cx="735555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000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Price, Category, Manufacturer)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StockPrice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Country)</a:t>
            </a:r>
          </a:p>
        </p:txBody>
      </p:sp>
    </p:spTree>
    <p:extLst>
      <p:ext uri="{BB962C8B-B14F-4D97-AF65-F5344CB8AC3E}">
        <p14:creationId xmlns:p14="http://schemas.microsoft.com/office/powerpoint/2010/main" val="120363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6484-5FE9-4B9D-AD26-033FE1A8F5C0}" type="slidenum">
              <a:rPr lang="en-US"/>
              <a:pPr/>
              <a:t>42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229600" cy="1143000"/>
          </a:xfrm>
        </p:spPr>
        <p:txBody>
          <a:bodyPr/>
          <a:lstStyle/>
          <a:p>
            <a:r>
              <a:rPr lang="en-US" dirty="0"/>
              <a:t>Joins</a:t>
            </a:r>
          </a:p>
        </p:txBody>
      </p:sp>
      <p:graphicFrame>
        <p:nvGraphicFramePr>
          <p:cNvPr id="156742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123850"/>
              </p:ext>
            </p:extLst>
          </p:nvPr>
        </p:nvGraphicFramePr>
        <p:xfrm>
          <a:off x="1524000" y="1708151"/>
          <a:ext cx="5029200" cy="2456793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GWorks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GWorks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6708" name="Text Box 36"/>
          <p:cNvSpPr txBox="1">
            <a:spLocks noChangeArrowheads="1"/>
          </p:cNvSpPr>
          <p:nvPr/>
        </p:nvSpPr>
        <p:spPr bwMode="auto">
          <a:xfrm>
            <a:off x="1524000" y="1244478"/>
            <a:ext cx="1164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156709" name="Text Box 37"/>
          <p:cNvSpPr txBox="1">
            <a:spLocks noChangeArrowheads="1"/>
          </p:cNvSpPr>
          <p:nvPr/>
        </p:nvSpPr>
        <p:spPr bwMode="auto">
          <a:xfrm>
            <a:off x="9347067" y="1489841"/>
            <a:ext cx="13644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Company</a:t>
            </a:r>
          </a:p>
        </p:txBody>
      </p:sp>
      <p:graphicFrame>
        <p:nvGraphicFramePr>
          <p:cNvPr id="156743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395204"/>
              </p:ext>
            </p:extLst>
          </p:nvPr>
        </p:nvGraphicFramePr>
        <p:xfrm>
          <a:off x="6858000" y="1936751"/>
          <a:ext cx="3810000" cy="1845129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Cname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Stock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GWorks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6785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573037"/>
              </p:ext>
            </p:extLst>
          </p:nvPr>
        </p:nvGraphicFramePr>
        <p:xfrm>
          <a:off x="6858000" y="5441950"/>
          <a:ext cx="3810000" cy="914400"/>
        </p:xfrm>
        <a:graphic>
          <a:graphicData uri="http://schemas.openxmlformats.org/drawingml/2006/table">
            <a:tbl>
              <a:tblPr/>
              <a:tblGrid>
                <a:gridCol w="217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6786" name="AutoShape 114"/>
          <p:cNvSpPr>
            <a:spLocks noChangeArrowheads="1"/>
          </p:cNvSpPr>
          <p:nvPr/>
        </p:nvSpPr>
        <p:spPr bwMode="auto">
          <a:xfrm>
            <a:off x="8559282" y="4146550"/>
            <a:ext cx="366960" cy="458629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 rot="16200000" flipH="1">
            <a:off x="6515100" y="2279650"/>
            <a:ext cx="381000" cy="3048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flipV="1">
            <a:off x="6553200" y="2622550"/>
            <a:ext cx="304800" cy="1524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flipV="1">
            <a:off x="6553200" y="3155950"/>
            <a:ext cx="304800" cy="1524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flipV="1">
            <a:off x="6553200" y="3536950"/>
            <a:ext cx="304800" cy="1524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124200" y="2095018"/>
            <a:ext cx="838200" cy="1441932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525000" y="2774950"/>
            <a:ext cx="838200" cy="1143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8" name="Rectangle 1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8780" y="-22510"/>
              <a:ext cx="28729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Basics</a:t>
              </a:r>
            </a:p>
          </p:txBody>
        </p:sp>
      </p:grp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524000" y="4725134"/>
            <a:ext cx="4493538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Price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Product, Company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Manufacturer = </a:t>
            </a:r>
            <a:r>
              <a:rPr lang="en-US" sz="2000" dirty="0" err="1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eaLnBrk="0" hangingPunct="0"/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	 AND Country=‘Japan’</a:t>
            </a:r>
            <a:b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      AND Price &lt;= 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6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86" grpId="0" animBg="1"/>
      <p:bldP spid="30" grpId="0" animBg="1"/>
      <p:bldP spid="3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D01-A463-40E6-8EDF-34ACF87CFEE9}" type="slidenum">
              <a:rPr lang="en-US"/>
              <a:pPr/>
              <a:t>43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 Variable Ambiguity in Multi-Table</a:t>
            </a: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2680685" y="3959736"/>
            <a:ext cx="5109091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name, address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   	    Person, Company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         </a:t>
            </a:r>
            <a:r>
              <a:rPr lang="en-US" sz="2000" dirty="0" err="1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worksfor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= name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3156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Semantics</a:t>
              </a:r>
            </a:p>
          </p:txBody>
        </p:sp>
      </p:grp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2590799" y="1900375"/>
            <a:ext cx="5288865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Person(</a:t>
            </a:r>
            <a:r>
              <a:rPr lang="en-US" sz="2000" u="sng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address,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worksfor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b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address)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70641" y="3682737"/>
            <a:ext cx="3167779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Which “address” does this refer to</a:t>
            </a:r>
            <a:r>
              <a:rPr lang="en-US" sz="2400" b="1" dirty="0">
                <a:latin typeface="+mj-lt"/>
              </a:rPr>
              <a:t>?</a:t>
            </a:r>
          </a:p>
          <a:p>
            <a:endParaRPr lang="en-US" sz="2400" b="1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Which “</a:t>
            </a:r>
            <a:r>
              <a:rPr lang="en-US" sz="2400" b="1" dirty="0" err="1">
                <a:latin typeface="+mj-lt"/>
              </a:rPr>
              <a:t>name”s</a:t>
            </a:r>
            <a:r>
              <a:rPr lang="en-US" sz="2400" b="1" dirty="0">
                <a:latin typeface="+mj-lt"/>
              </a:rPr>
              <a:t>??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D01-A463-40E6-8EDF-34ACF87CFEE9}" type="slidenum">
              <a:rPr lang="en-US"/>
              <a:pPr/>
              <a:t>44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3156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Semantics</a:t>
              </a:r>
            </a:p>
          </p:txBody>
        </p:sp>
      </p:grp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2590799" y="1900375"/>
            <a:ext cx="5288865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Person(</a:t>
            </a:r>
            <a:r>
              <a:rPr lang="en-US" sz="2000" u="sng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address,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worksfor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b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address)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590799" y="3275513"/>
            <a:ext cx="7417415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Person.name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Person.address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   	    Person, Company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         </a:t>
            </a:r>
            <a:r>
              <a:rPr lang="en-US" sz="2000" dirty="0" err="1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Person.worksfor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000" dirty="0" err="1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Company.name</a:t>
            </a:r>
            <a:endParaRPr lang="en-US" sz="20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590799" y="4650651"/>
            <a:ext cx="5570756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p.address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   	    Person p, Company c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         </a:t>
            </a:r>
            <a:r>
              <a:rPr lang="en-US" sz="2000" dirty="0" err="1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p.worksfor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000" dirty="0" err="1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c.name</a:t>
            </a:r>
            <a:endParaRPr lang="en-US" sz="20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2146041" y="3116424"/>
            <a:ext cx="233265" cy="28085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3225" y="3853543"/>
            <a:ext cx="1772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Both equivalent ways to resolve </a:t>
            </a:r>
            <a:r>
              <a:rPr lang="en-US">
                <a:latin typeface="+mj-lt"/>
              </a:rPr>
              <a:t>variable ambiguity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Tuple Variable Ambiguity in Multi-Table</a:t>
            </a:r>
          </a:p>
        </p:txBody>
      </p:sp>
    </p:spTree>
    <p:extLst>
      <p:ext uri="{BB962C8B-B14F-4D97-AF65-F5344CB8AC3E}">
        <p14:creationId xmlns:p14="http://schemas.microsoft.com/office/powerpoint/2010/main" val="18002330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279F-C85C-4384-9BE6-F588BE1D5F0F}" type="slidenum">
              <a:rPr lang="en-US"/>
              <a:pPr/>
              <a:t>45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Meaning (Semantics) of SQL Queries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47067"/>
            <a:ext cx="5878532" cy="923330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.a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.a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2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…,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en-US" sz="2000" baseline="-25000" dirty="0" err="1"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.a</a:t>
            </a:r>
            <a:r>
              <a:rPr lang="en-US" sz="2000" baseline="-25000" dirty="0" err="1">
                <a:latin typeface="Menlo" charset="0"/>
                <a:ea typeface="Menlo" charset="0"/>
                <a:cs typeface="Menlo" charset="0"/>
              </a:rPr>
              <a:t>k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R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AS 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R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2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AS 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2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…, R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AS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en-US" sz="2000" baseline="-25000" dirty="0" err="1">
                <a:latin typeface="Menlo" charset="0"/>
                <a:ea typeface="Menlo" charset="0"/>
                <a:cs typeface="Menlo" charset="0"/>
              </a:rPr>
              <a:t>n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Conditions(x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,…,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en-US" sz="2000" baseline="-25000" dirty="0" err="1"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838200" y="3178864"/>
            <a:ext cx="8153400" cy="27515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Answer = {}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b="1" dirty="0"/>
              <a:t>for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b="1" dirty="0"/>
              <a:t>in</a:t>
            </a:r>
            <a:r>
              <a:rPr lang="en-US" sz="2400" dirty="0"/>
              <a:t> R</a:t>
            </a:r>
            <a:r>
              <a:rPr lang="en-US" sz="2400" b="1" baseline="-25000" dirty="0"/>
              <a:t>1</a:t>
            </a:r>
            <a:r>
              <a:rPr lang="en-US" sz="2400" dirty="0"/>
              <a:t> </a:t>
            </a:r>
            <a:r>
              <a:rPr lang="en-US" sz="2400" b="1" dirty="0"/>
              <a:t>do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</a:t>
            </a:r>
            <a:r>
              <a:rPr lang="en-US" sz="2400" b="1" dirty="0"/>
              <a:t>for</a:t>
            </a:r>
            <a:r>
              <a:rPr lang="en-US" sz="2400" dirty="0"/>
              <a:t> x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b="1" dirty="0"/>
              <a:t>in</a:t>
            </a:r>
            <a:r>
              <a:rPr lang="en-US" sz="2400" dirty="0"/>
              <a:t> R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b="1" dirty="0"/>
              <a:t>do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     …..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          </a:t>
            </a:r>
            <a:r>
              <a:rPr lang="en-US" sz="2400" b="1" dirty="0"/>
              <a:t>for</a:t>
            </a:r>
            <a:r>
              <a:rPr lang="en-US" sz="2400" dirty="0"/>
              <a:t>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 </a:t>
            </a:r>
            <a:r>
              <a:rPr lang="en-US" sz="2400" b="1" dirty="0"/>
              <a:t>in</a:t>
            </a:r>
            <a:r>
              <a:rPr lang="en-US" sz="2400" dirty="0"/>
              <a:t> </a:t>
            </a:r>
            <a:r>
              <a:rPr lang="en-US" sz="2400" dirty="0" err="1"/>
              <a:t>R</a:t>
            </a:r>
            <a:r>
              <a:rPr lang="en-US" sz="2400" baseline="-25000" dirty="0" err="1"/>
              <a:t>n</a:t>
            </a:r>
            <a:r>
              <a:rPr lang="en-US" sz="2400" dirty="0"/>
              <a:t> </a:t>
            </a:r>
            <a:r>
              <a:rPr lang="en-US" sz="2400" b="1" dirty="0"/>
              <a:t>do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                 </a:t>
            </a:r>
            <a:r>
              <a:rPr lang="en-US" sz="2400" b="1" dirty="0"/>
              <a:t>if</a:t>
            </a:r>
            <a:r>
              <a:rPr lang="en-US" sz="2400" dirty="0"/>
              <a:t> Conditions(x</a:t>
            </a:r>
            <a:r>
              <a:rPr lang="en-US" sz="2400" baseline="-25000" dirty="0"/>
              <a:t>1</a:t>
            </a:r>
            <a:r>
              <a:rPr lang="en-US" sz="2400" dirty="0"/>
              <a:t>,…,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                       </a:t>
            </a:r>
            <a:r>
              <a:rPr lang="en-US" sz="2400" b="1" dirty="0"/>
              <a:t>then</a:t>
            </a:r>
            <a:r>
              <a:rPr lang="en-US" sz="2400" dirty="0"/>
              <a:t> Answer = Answer </a:t>
            </a:r>
            <a:r>
              <a:rPr lang="en-US" sz="2400" dirty="0">
                <a:sym typeface="Symbol" charset="2"/>
              </a:rPr>
              <a:t></a:t>
            </a:r>
            <a:r>
              <a:rPr lang="en-US" sz="2400" dirty="0"/>
              <a:t> {(x</a:t>
            </a:r>
            <a:r>
              <a:rPr lang="en-US" sz="2400" baseline="-25000" dirty="0"/>
              <a:t>1</a:t>
            </a:r>
            <a:r>
              <a:rPr lang="en-US" sz="2400" dirty="0"/>
              <a:t>.a</a:t>
            </a:r>
            <a:r>
              <a:rPr lang="en-US" sz="2400" baseline="-25000" dirty="0"/>
              <a:t>1</a:t>
            </a:r>
            <a:r>
              <a:rPr lang="en-US" sz="2400" dirty="0"/>
              <a:t>, x</a:t>
            </a:r>
            <a:r>
              <a:rPr lang="en-US" sz="2400" baseline="-25000" dirty="0"/>
              <a:t>1</a:t>
            </a:r>
            <a:r>
              <a:rPr lang="en-US" sz="2400" dirty="0"/>
              <a:t>.a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 err="1"/>
              <a:t>.a</a:t>
            </a:r>
            <a:r>
              <a:rPr lang="en-US" sz="2400" baseline="-25000" dirty="0" err="1"/>
              <a:t>k</a:t>
            </a:r>
            <a:r>
              <a:rPr lang="en-US" sz="2400" dirty="0"/>
              <a:t>)}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b="1" dirty="0"/>
              <a:t>return</a:t>
            </a:r>
            <a:r>
              <a:rPr lang="en-US" sz="2400" dirty="0"/>
              <a:t> Answer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72569" y="2057219"/>
            <a:ext cx="324161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Almost never the </a:t>
            </a:r>
            <a:r>
              <a:rPr lang="en-US" sz="2000" i="1" dirty="0">
                <a:latin typeface="+mj-lt"/>
              </a:rPr>
              <a:t>fastest</a:t>
            </a:r>
            <a:r>
              <a:rPr lang="en-US" sz="2000" dirty="0">
                <a:latin typeface="+mj-lt"/>
              </a:rPr>
              <a:t> way to compute it!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84979" y="6125517"/>
            <a:ext cx="387220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Note: </a:t>
            </a:r>
            <a:r>
              <a:rPr lang="en-US" sz="2400" dirty="0">
                <a:latin typeface="+mj-lt"/>
              </a:rPr>
              <a:t>this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is a </a:t>
            </a:r>
            <a:r>
              <a:rPr lang="en-US" sz="2400" i="1" dirty="0" err="1">
                <a:latin typeface="+mj-lt"/>
              </a:rPr>
              <a:t>multiset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union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577232" y="5019357"/>
            <a:ext cx="609600" cy="649188"/>
          </a:xfrm>
          <a:prstGeom prst="ellipse">
            <a:avLst/>
          </a:prstGeom>
          <a:noFill/>
          <a:ln w="50800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3156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semantics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964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animBg="1" autoUpdateAnimBg="0"/>
      <p:bldP spid="7" grpId="0" animBg="1"/>
      <p:bldP spid="8" grpId="0" animBg="1"/>
      <p:bldP spid="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SQL semantics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62CE-480A-44CE-B867-ADB1FE527ED4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48901" y="1443866"/>
            <a:ext cx="2895600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R.A</a:t>
            </a:r>
          </a:p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R.A = S.B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261093"/>
              </p:ext>
            </p:extLst>
          </p:nvPr>
        </p:nvGraphicFramePr>
        <p:xfrm>
          <a:off x="974813" y="2590773"/>
          <a:ext cx="609600" cy="15544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151818"/>
              </p:ext>
            </p:extLst>
          </p:nvPr>
        </p:nvGraphicFramePr>
        <p:xfrm>
          <a:off x="974813" y="4511013"/>
          <a:ext cx="990600" cy="20726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909331"/>
              </p:ext>
            </p:extLst>
          </p:nvPr>
        </p:nvGraphicFramePr>
        <p:xfrm>
          <a:off x="4283532" y="2972853"/>
          <a:ext cx="1447800" cy="36271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Right Arrow 9"/>
          <p:cNvSpPr/>
          <p:nvPr/>
        </p:nvSpPr>
        <p:spPr bwMode="auto">
          <a:xfrm>
            <a:off x="2783744" y="4358167"/>
            <a:ext cx="956042" cy="496555"/>
          </a:xfrm>
          <a:prstGeom prst="rightArrow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8489" y="3368013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Cross Product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063523"/>
              </p:ext>
            </p:extLst>
          </p:nvPr>
        </p:nvGraphicFramePr>
        <p:xfrm>
          <a:off x="8033661" y="4801870"/>
          <a:ext cx="1447800" cy="15544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ight Arrow 15"/>
          <p:cNvSpPr/>
          <p:nvPr/>
        </p:nvSpPr>
        <p:spPr bwMode="auto">
          <a:xfrm>
            <a:off x="7041414" y="1849845"/>
            <a:ext cx="1021646" cy="45885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726105"/>
              </p:ext>
            </p:extLst>
          </p:nvPr>
        </p:nvGraphicFramePr>
        <p:xfrm>
          <a:off x="8559973" y="1460152"/>
          <a:ext cx="533400" cy="15544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ight Brace 6"/>
          <p:cNvSpPr/>
          <p:nvPr/>
        </p:nvSpPr>
        <p:spPr>
          <a:xfrm>
            <a:off x="1889213" y="2436195"/>
            <a:ext cx="576944" cy="43405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 bwMode="auto">
          <a:xfrm rot="16200000">
            <a:off x="8508990" y="3591539"/>
            <a:ext cx="625778" cy="481649"/>
          </a:xfrm>
          <a:prstGeom prst="rightArrow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93374" y="3416864"/>
            <a:ext cx="1562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Apply Projection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8780" y="-22510"/>
              <a:ext cx="3156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semantics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6489229" y="5328730"/>
            <a:ext cx="956042" cy="496555"/>
          </a:xfrm>
          <a:prstGeom prst="rightArrow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1068" y="3900801"/>
            <a:ext cx="1761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Apply Selections / Conditions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70103" y="1381851"/>
            <a:ext cx="1562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+mj-lt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33675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6" grpId="0" animBg="1"/>
      <p:bldP spid="7" grpId="0" animBg="1"/>
      <p:bldP spid="20" grpId="0" animBg="1"/>
      <p:bldP spid="21" grpId="0"/>
      <p:bldP spid="23" grpId="0" animBg="1"/>
      <p:bldP spid="24" grpId="0"/>
      <p:bldP spid="2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the </a:t>
            </a:r>
            <a:r>
              <a:rPr lang="en-US" b="1" i="1" dirty="0"/>
              <a:t>semantics</a:t>
            </a:r>
            <a:r>
              <a:rPr lang="en-US" dirty="0"/>
              <a:t> of a join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62CE-480A-44CE-B867-ADB1FE527ED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808730" y="675025"/>
            <a:ext cx="2895600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R.A</a:t>
            </a:r>
          </a:p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R.A = S.B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8780" y="-22510"/>
              <a:ext cx="3156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semantics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875105" y="1888246"/>
            <a:ext cx="4478695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Recall: Cross product (A X B) is the set of all unique tuples in A,B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Ex: {</a:t>
            </a:r>
            <a:r>
              <a:rPr lang="en-US" dirty="0" err="1">
                <a:latin typeface="+mj-lt"/>
              </a:rPr>
              <a:t>a,b,c</a:t>
            </a:r>
            <a:r>
              <a:rPr lang="en-US" dirty="0">
                <a:latin typeface="+mj-lt"/>
              </a:rPr>
              <a:t>} X {1,2} </a:t>
            </a:r>
          </a:p>
          <a:p>
            <a:r>
              <a:rPr lang="en-US" dirty="0">
                <a:latin typeface="+mj-lt"/>
              </a:rPr>
              <a:t>	= {(a,1), (a,2), (b,1), (b,2), (c,1), (c,2)}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75105" y="3693743"/>
            <a:ext cx="150781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= Filtering!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75105" y="4793117"/>
            <a:ext cx="354189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= Returning only </a:t>
            </a:r>
            <a:r>
              <a:rPr lang="en-US" sz="2000" i="1" dirty="0">
                <a:latin typeface="+mj-lt"/>
              </a:rPr>
              <a:t>some</a:t>
            </a:r>
            <a:r>
              <a:rPr lang="en-US" sz="2000" dirty="0">
                <a:latin typeface="+mj-lt"/>
              </a:rPr>
              <a:t> attributes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21575" y="6013589"/>
            <a:ext cx="634885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Remembering this order is critical to understanding the output of certain queries (see later on…)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23731" y="1991625"/>
                <a:ext cx="6979298" cy="3600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US" sz="2800" dirty="0"/>
                  <a:t>Take </a:t>
                </a:r>
                <a:r>
                  <a:rPr lang="en-US" sz="2800" b="1" dirty="0"/>
                  <a:t>cross product</a:t>
                </a:r>
                <a:r>
                  <a:rPr lang="en-US" sz="2800" dirty="0"/>
                  <a:t>:</a:t>
                </a:r>
                <a:endParaRPr lang="en-US" sz="2800" b="0" i="1" dirty="0">
                  <a:latin typeface="Cambria Math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𝑋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𝑆</m:t>
                      </m:r>
                    </m:oMath>
                  </m:oMathPara>
                </a14:m>
                <a:endParaRPr lang="en-US" sz="2000" b="0" dirty="0">
                  <a:ea typeface="Cambria Math" charset="0"/>
                  <a:cs typeface="Cambria Math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endParaRPr lang="en-US" sz="2800" b="0" dirty="0">
                  <a:ea typeface="Cambria Math" charset="0"/>
                  <a:cs typeface="Cambria Math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endParaRPr lang="en-US" sz="2800" b="0" dirty="0">
                  <a:ea typeface="Cambria Math" charset="0"/>
                  <a:cs typeface="Cambria Math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800" b="0" dirty="0">
                    <a:ea typeface="Cambria Math" charset="0"/>
                    <a:cs typeface="Cambria Math" charset="0"/>
                  </a:rPr>
                  <a:t>Apply </a:t>
                </a:r>
                <a:r>
                  <a:rPr lang="en-US" sz="2800" b="1" dirty="0">
                    <a:ea typeface="Cambria Math" charset="0"/>
                    <a:cs typeface="Cambria Math" charset="0"/>
                  </a:rPr>
                  <a:t>selections / conditions</a:t>
                </a:r>
                <a:r>
                  <a:rPr lang="en-US" sz="2800" b="0" dirty="0">
                    <a:ea typeface="Cambria Math" charset="0"/>
                    <a:cs typeface="Cambria Math" charset="0"/>
                  </a:rPr>
                  <a:t>:</a:t>
                </a:r>
                <a:endParaRPr lang="en-US" sz="2800" b="0" i="1" dirty="0"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𝑌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𝑟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∈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==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}</m:t>
                      </m:r>
                    </m:oMath>
                  </m:oMathPara>
                </a14:m>
                <a:endParaRPr lang="en-US" sz="2000" b="0" dirty="0">
                  <a:ea typeface="Cambria Math" charset="0"/>
                  <a:cs typeface="Cambria Math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endParaRPr lang="en-US" sz="2800" b="0" dirty="0">
                  <a:ea typeface="Cambria Math" charset="0"/>
                  <a:cs typeface="Cambria Math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800" b="0" dirty="0">
                    <a:ea typeface="Cambria Math" charset="0"/>
                    <a:cs typeface="Cambria Math" charset="0"/>
                  </a:rPr>
                  <a:t>Apply </a:t>
                </a:r>
                <a:r>
                  <a:rPr lang="en-US" sz="2800" b="1" dirty="0">
                    <a:ea typeface="Cambria Math" charset="0"/>
                    <a:cs typeface="Cambria Math" charset="0"/>
                  </a:rPr>
                  <a:t>projections</a:t>
                </a:r>
                <a:r>
                  <a:rPr lang="en-US" sz="2800" b="0" dirty="0">
                    <a:ea typeface="Cambria Math" charset="0"/>
                    <a:cs typeface="Cambria Math" charset="0"/>
                  </a:rPr>
                  <a:t> to get final output:</a:t>
                </a:r>
                <a:endParaRPr lang="en-US" sz="2800" b="0" i="1" dirty="0"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𝑍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=(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,)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𝑓𝑜𝑟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∈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𝑌</m:t>
                      </m:r>
                    </m:oMath>
                  </m:oMathPara>
                </a14:m>
                <a:endParaRPr lang="en-US" sz="2000" b="0" dirty="0"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731" y="1991625"/>
                <a:ext cx="6979298" cy="36009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8585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 we say “semantics” not “execution order”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preceding slides show </a:t>
            </a:r>
            <a:r>
              <a:rPr lang="en-US" i="1" dirty="0"/>
              <a:t>what a join means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 actually how the DBMS executes it under the covers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3156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semantics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10609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4A909-642B-4A41-9DA8-4CA43674AC60}" type="slidenum">
              <a:rPr lang="en-US"/>
              <a:pPr/>
              <a:t>49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Subtlety about Joins</a:t>
            </a:r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4953000" y="2760008"/>
            <a:ext cx="237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2704714" y="3218829"/>
            <a:ext cx="6573819" cy="967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2400"/>
              <a:t>Find </a:t>
            </a:r>
            <a:r>
              <a:rPr lang="en-US" sz="2400" dirty="0"/>
              <a:t>all countries that manufacture some product in the ‘Gadgets’ category.</a:t>
            </a:r>
          </a:p>
        </p:txBody>
      </p:sp>
      <p:sp>
        <p:nvSpPr>
          <p:cNvPr id="233477" name="Rectangle 5"/>
          <p:cNvSpPr>
            <a:spLocks noChangeArrowheads="1"/>
          </p:cNvSpPr>
          <p:nvPr/>
        </p:nvSpPr>
        <p:spPr bwMode="auto">
          <a:xfrm>
            <a:off x="2233404" y="4523209"/>
            <a:ext cx="7725192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>
                <a:latin typeface="Menlo" charset="0"/>
                <a:ea typeface="Menlo" charset="0"/>
                <a:cs typeface="Menlo" charset="0"/>
              </a:rPr>
              <a:t> Country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>
                <a:latin typeface="Menlo" charset="0"/>
                <a:ea typeface="Menlo" charset="0"/>
                <a:cs typeface="Menlo" charset="0"/>
              </a:rPr>
              <a:t>   Product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Company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00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Manufacturer=</a:t>
            </a:r>
            <a:r>
              <a:rPr lang="en-US" sz="2000" dirty="0" err="1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AND Category=‘Gadgets’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705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638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ACTIVITY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780" y="-22510"/>
              <a:ext cx="3156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semantics</a:t>
              </a:r>
            </a:p>
          </p:txBody>
        </p:sp>
      </p:grp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2418221" y="1782787"/>
            <a:ext cx="735555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000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Price, Category, Manufacturer)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StockPrice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Country)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66133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What is SQL?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Basic schema definitions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Keys &amp; constraints intro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ACTIVITY: CREATE TABLE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1697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6484-5FE9-4B9D-AD26-033FE1A8F5C0}" type="slidenum">
              <a:rPr lang="en-US"/>
              <a:pPr/>
              <a:t>50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229600" cy="1143000"/>
          </a:xfrm>
        </p:spPr>
        <p:txBody>
          <a:bodyPr/>
          <a:lstStyle/>
          <a:p>
            <a:r>
              <a:rPr lang="en-US" dirty="0"/>
              <a:t>A subtlety about Joins</a:t>
            </a:r>
          </a:p>
        </p:txBody>
      </p:sp>
      <p:graphicFrame>
        <p:nvGraphicFramePr>
          <p:cNvPr id="156742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849240"/>
              </p:ext>
            </p:extLst>
          </p:nvPr>
        </p:nvGraphicFramePr>
        <p:xfrm>
          <a:off x="1819835" y="1911884"/>
          <a:ext cx="4285129" cy="2055375"/>
        </p:xfrm>
        <a:graphic>
          <a:graphicData uri="http://schemas.openxmlformats.org/drawingml/2006/table">
            <a:tbl>
              <a:tblPr/>
              <a:tblGrid>
                <a:gridCol w="136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3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6708" name="Text Box 36"/>
          <p:cNvSpPr txBox="1">
            <a:spLocks noChangeArrowheads="1"/>
          </p:cNvSpPr>
          <p:nvPr/>
        </p:nvSpPr>
        <p:spPr bwMode="auto">
          <a:xfrm>
            <a:off x="1819835" y="1424627"/>
            <a:ext cx="1164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156709" name="Text Box 37"/>
          <p:cNvSpPr txBox="1">
            <a:spLocks noChangeArrowheads="1"/>
          </p:cNvSpPr>
          <p:nvPr/>
        </p:nvSpPr>
        <p:spPr bwMode="auto">
          <a:xfrm>
            <a:off x="7112774" y="1450219"/>
            <a:ext cx="13644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Company</a:t>
            </a:r>
          </a:p>
        </p:txBody>
      </p:sp>
      <p:graphicFrame>
        <p:nvGraphicFramePr>
          <p:cNvPr id="156743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101723"/>
              </p:ext>
            </p:extLst>
          </p:nvPr>
        </p:nvGraphicFramePr>
        <p:xfrm>
          <a:off x="7124700" y="1933400"/>
          <a:ext cx="2705100" cy="1364178"/>
        </p:xfrm>
        <a:graphic>
          <a:graphicData uri="http://schemas.openxmlformats.org/drawingml/2006/table">
            <a:tbl>
              <a:tblPr/>
              <a:tblGrid>
                <a:gridCol w="973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6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Stock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6785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787583"/>
              </p:ext>
            </p:extLst>
          </p:nvPr>
        </p:nvGraphicFramePr>
        <p:xfrm>
          <a:off x="7391400" y="4421326"/>
          <a:ext cx="2171700" cy="1371600"/>
        </p:xfrm>
        <a:graphic>
          <a:graphicData uri="http://schemas.openxmlformats.org/drawingml/2006/table">
            <a:tbl>
              <a:tblPr/>
              <a:tblGrid>
                <a:gridCol w="217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Country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6786" name="AutoShape 114"/>
          <p:cNvSpPr>
            <a:spLocks noChangeArrowheads="1"/>
          </p:cNvSpPr>
          <p:nvPr/>
        </p:nvSpPr>
        <p:spPr bwMode="auto">
          <a:xfrm>
            <a:off x="8293770" y="3630137"/>
            <a:ext cx="366960" cy="458629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1" name="Elbow Connector 20"/>
          <p:cNvCxnSpPr/>
          <p:nvPr/>
        </p:nvCxnSpPr>
        <p:spPr>
          <a:xfrm flipV="1">
            <a:off x="6096000" y="2414763"/>
            <a:ext cx="1028700" cy="417173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flipV="1">
            <a:off x="6096000" y="2784677"/>
            <a:ext cx="1028700" cy="425255"/>
          </a:xfrm>
          <a:prstGeom prst="bentConnector3">
            <a:avLst>
              <a:gd name="adj1" fmla="val 63595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flipV="1">
            <a:off x="6096000" y="3122422"/>
            <a:ext cx="1028700" cy="567123"/>
          </a:xfrm>
          <a:prstGeom prst="bentConnector3">
            <a:avLst>
              <a:gd name="adj1" fmla="val 86601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03"/>
          <p:cNvSpPr>
            <a:spLocks noChangeArrowheads="1"/>
          </p:cNvSpPr>
          <p:nvPr/>
        </p:nvSpPr>
        <p:spPr bwMode="auto">
          <a:xfrm>
            <a:off x="1869518" y="4421326"/>
            <a:ext cx="4185761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Country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Product, Company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Manufacturer=</a:t>
            </a:r>
            <a:r>
              <a:rPr lang="en-US" sz="2000" dirty="0" err="1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eaLnBrk="0" hangingPunct="0"/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  AND Category=‘Gadgets’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05000" y="5943600"/>
            <a:ext cx="4114800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400" dirty="0"/>
              <a:t>What is the problem ?</a:t>
            </a:r>
          </a:p>
          <a:p>
            <a:pPr algn="ctr">
              <a:lnSpc>
                <a:spcPct val="85000"/>
              </a:lnSpc>
            </a:pPr>
            <a:r>
              <a:rPr lang="en-US" sz="2400" dirty="0"/>
              <a:t> What’s the solution ?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829722" y="2269533"/>
            <a:ext cx="1290918" cy="797859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6096000" y="2414762"/>
            <a:ext cx="1028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3" name="Rectangle 2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8780" y="-22510"/>
              <a:ext cx="2638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ACTIVITY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0" y="-23998"/>
            <a:ext cx="12192000" cy="307777"/>
            <a:chOff x="0" y="-22510"/>
            <a:chExt cx="12192000" cy="307777"/>
          </a:xfrm>
        </p:grpSpPr>
        <p:sp>
          <p:nvSpPr>
            <p:cNvPr id="29" name="Rectangle 2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8780" y="-22510"/>
              <a:ext cx="3156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semantics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6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8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DB-WS02c.ipynb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51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638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ACTIVITY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37789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0F99-EC99-4BD2-8CAB-F39AB38ADAE8}" type="slidenum">
              <a:rPr lang="en-US"/>
              <a:pPr/>
              <a:t>52</a:t>
            </a:fld>
            <a:endParaRPr lang="en-US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606432" y="1935869"/>
            <a:ext cx="4833374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R.A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R, S, T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R.A=S.A OR R.A=T.A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Unintuitive Query</a:t>
            </a:r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4437063" y="3655425"/>
            <a:ext cx="3172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What does </a:t>
            </a:r>
            <a:r>
              <a:rPr lang="en-US" sz="2400">
                <a:latin typeface="+mj-lt"/>
              </a:rPr>
              <a:t>it compute?</a:t>
            </a:r>
            <a:endParaRPr lang="en-US" sz="2400" dirty="0">
              <a:latin typeface="+mj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-33945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638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ACTIVITY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611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0F99-EC99-4BD2-8CAB-F39AB38ADAE8}" type="slidenum">
              <a:rPr lang="en-US"/>
              <a:pPr/>
              <a:t>53</a:t>
            </a:fld>
            <a:endParaRPr lang="en-US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606432" y="1935869"/>
            <a:ext cx="4833374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R.A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R, S, T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R.A=S.A OR R.A=T.A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Unintuitive Query</a:t>
            </a:r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1841362" y="5517826"/>
            <a:ext cx="302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Computes R </a:t>
            </a:r>
            <a:r>
              <a:rPr lang="en-US" sz="2400" dirty="0">
                <a:latin typeface="Symbol" charset="2"/>
              </a:rPr>
              <a:t>Ç</a:t>
            </a:r>
            <a:r>
              <a:rPr lang="en-US" sz="2400" dirty="0"/>
              <a:t> (S </a:t>
            </a:r>
            <a:r>
              <a:rPr lang="en-US" sz="2400" dirty="0">
                <a:latin typeface="Symbol" charset="2"/>
              </a:rPr>
              <a:t>È</a:t>
            </a:r>
            <a:r>
              <a:rPr lang="en-US" sz="2400" dirty="0"/>
              <a:t> T)</a:t>
            </a: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7629402" y="4729648"/>
            <a:ext cx="235924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/>
              <a:t>But what if S = </a:t>
            </a:r>
            <a:r>
              <a:rPr lang="en-US" sz="2400" dirty="0">
                <a:latin typeface="Symbol" charset="2"/>
              </a:rPr>
              <a:t>f</a:t>
            </a:r>
            <a:r>
              <a:rPr lang="en-US" sz="2400" dirty="0"/>
              <a:t>?</a:t>
            </a:r>
          </a:p>
        </p:txBody>
      </p:sp>
      <p:sp>
        <p:nvSpPr>
          <p:cNvPr id="14" name="Oval 13"/>
          <p:cNvSpPr/>
          <p:nvPr/>
        </p:nvSpPr>
        <p:spPr>
          <a:xfrm>
            <a:off x="4870312" y="3636168"/>
            <a:ext cx="1381688" cy="1381688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5794238" y="3636168"/>
            <a:ext cx="1381688" cy="1381688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endParaRPr lang="en-US" baseline="-25000" dirty="0"/>
          </a:p>
        </p:txBody>
      </p:sp>
      <p:sp>
        <p:nvSpPr>
          <p:cNvPr id="17" name="Oval 16"/>
          <p:cNvSpPr/>
          <p:nvPr/>
        </p:nvSpPr>
        <p:spPr>
          <a:xfrm>
            <a:off x="5332275" y="4382617"/>
            <a:ext cx="1381688" cy="1381688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en-US" baseline="-25000" dirty="0"/>
          </a:p>
        </p:txBody>
      </p:sp>
      <p:cxnSp>
        <p:nvCxnSpPr>
          <p:cNvPr id="4" name="Straight Arrow Connector 3"/>
          <p:cNvCxnSpPr>
            <a:stCxn id="124935" idx="0"/>
          </p:cNvCxnSpPr>
          <p:nvPr/>
        </p:nvCxnSpPr>
        <p:spPr>
          <a:xfrm flipV="1">
            <a:off x="3355837" y="5017856"/>
            <a:ext cx="1967951" cy="4999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9402" y="5517826"/>
            <a:ext cx="2858668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Go back to the semantics!</a:t>
            </a:r>
          </a:p>
        </p:txBody>
      </p:sp>
      <p:sp>
        <p:nvSpPr>
          <p:cNvPr id="3" name="Freeform 2"/>
          <p:cNvSpPr/>
          <p:nvPr/>
        </p:nvSpPr>
        <p:spPr>
          <a:xfrm>
            <a:off x="5333847" y="4385342"/>
            <a:ext cx="1373561" cy="637476"/>
          </a:xfrm>
          <a:custGeom>
            <a:avLst/>
            <a:gdLst>
              <a:gd name="connsiteX0" fmla="*/ 3008 w 1373561"/>
              <a:gd name="connsiteY0" fmla="*/ 589795 h 637476"/>
              <a:gd name="connsiteX1" fmla="*/ 230955 w 1373561"/>
              <a:gd name="connsiteY1" fmla="*/ 166456 h 637476"/>
              <a:gd name="connsiteX2" fmla="*/ 719413 w 1373561"/>
              <a:gd name="connsiteY2" fmla="*/ 15 h 637476"/>
              <a:gd name="connsiteX3" fmla="*/ 1146361 w 1373561"/>
              <a:gd name="connsiteY3" fmla="*/ 173692 h 637476"/>
              <a:gd name="connsiteX4" fmla="*/ 1367072 w 1373561"/>
              <a:gd name="connsiteY4" fmla="*/ 535521 h 637476"/>
              <a:gd name="connsiteX5" fmla="*/ 1294708 w 1373561"/>
              <a:gd name="connsiteY5" fmla="*/ 611505 h 637476"/>
              <a:gd name="connsiteX6" fmla="*/ 1088470 w 1373561"/>
              <a:gd name="connsiteY6" fmla="*/ 636833 h 637476"/>
              <a:gd name="connsiteX7" fmla="*/ 932887 w 1373561"/>
              <a:gd name="connsiteY7" fmla="*/ 589795 h 637476"/>
              <a:gd name="connsiteX8" fmla="*/ 726649 w 1373561"/>
              <a:gd name="connsiteY8" fmla="*/ 484865 h 637476"/>
              <a:gd name="connsiteX9" fmla="*/ 690467 w 1373561"/>
              <a:gd name="connsiteY9" fmla="*/ 445064 h 637476"/>
              <a:gd name="connsiteX10" fmla="*/ 679613 w 1373561"/>
              <a:gd name="connsiteY10" fmla="*/ 445064 h 637476"/>
              <a:gd name="connsiteX11" fmla="*/ 661522 w 1373561"/>
              <a:gd name="connsiteY11" fmla="*/ 463155 h 637476"/>
              <a:gd name="connsiteX12" fmla="*/ 520412 w 1373561"/>
              <a:gd name="connsiteY12" fmla="*/ 564467 h 637476"/>
              <a:gd name="connsiteX13" fmla="*/ 317792 w 1373561"/>
              <a:gd name="connsiteY13" fmla="*/ 622359 h 637476"/>
              <a:gd name="connsiteX14" fmla="*/ 115172 w 1373561"/>
              <a:gd name="connsiteY14" fmla="*/ 622359 h 637476"/>
              <a:gd name="connsiteX15" fmla="*/ 3008 w 1373561"/>
              <a:gd name="connsiteY15" fmla="*/ 589795 h 637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73561" h="637476">
                <a:moveTo>
                  <a:pt x="3008" y="589795"/>
                </a:moveTo>
                <a:cubicBezTo>
                  <a:pt x="22305" y="513811"/>
                  <a:pt x="111554" y="264753"/>
                  <a:pt x="230955" y="166456"/>
                </a:cubicBezTo>
                <a:cubicBezTo>
                  <a:pt x="350356" y="68159"/>
                  <a:pt x="566845" y="-1191"/>
                  <a:pt x="719413" y="15"/>
                </a:cubicBezTo>
                <a:cubicBezTo>
                  <a:pt x="871981" y="1221"/>
                  <a:pt x="1038418" y="84441"/>
                  <a:pt x="1146361" y="173692"/>
                </a:cubicBezTo>
                <a:cubicBezTo>
                  <a:pt x="1254304" y="262943"/>
                  <a:pt x="1342348" y="462552"/>
                  <a:pt x="1367072" y="535521"/>
                </a:cubicBezTo>
                <a:cubicBezTo>
                  <a:pt x="1391797" y="608490"/>
                  <a:pt x="1341142" y="594620"/>
                  <a:pt x="1294708" y="611505"/>
                </a:cubicBezTo>
                <a:cubicBezTo>
                  <a:pt x="1248274" y="628390"/>
                  <a:pt x="1148773" y="640451"/>
                  <a:pt x="1088470" y="636833"/>
                </a:cubicBezTo>
                <a:cubicBezTo>
                  <a:pt x="1028167" y="633215"/>
                  <a:pt x="993190" y="615123"/>
                  <a:pt x="932887" y="589795"/>
                </a:cubicBezTo>
                <a:cubicBezTo>
                  <a:pt x="872584" y="564467"/>
                  <a:pt x="767052" y="508987"/>
                  <a:pt x="726649" y="484865"/>
                </a:cubicBezTo>
                <a:cubicBezTo>
                  <a:pt x="686246" y="460743"/>
                  <a:pt x="698306" y="451697"/>
                  <a:pt x="690467" y="445064"/>
                </a:cubicBezTo>
                <a:cubicBezTo>
                  <a:pt x="682628" y="438431"/>
                  <a:pt x="684437" y="442049"/>
                  <a:pt x="679613" y="445064"/>
                </a:cubicBezTo>
                <a:cubicBezTo>
                  <a:pt x="674789" y="448079"/>
                  <a:pt x="688056" y="443254"/>
                  <a:pt x="661522" y="463155"/>
                </a:cubicBezTo>
                <a:cubicBezTo>
                  <a:pt x="634989" y="483055"/>
                  <a:pt x="577700" y="537933"/>
                  <a:pt x="520412" y="564467"/>
                </a:cubicBezTo>
                <a:cubicBezTo>
                  <a:pt x="463124" y="591001"/>
                  <a:pt x="385332" y="612710"/>
                  <a:pt x="317792" y="622359"/>
                </a:cubicBezTo>
                <a:cubicBezTo>
                  <a:pt x="250252" y="632008"/>
                  <a:pt x="168842" y="627183"/>
                  <a:pt x="115172" y="622359"/>
                </a:cubicBezTo>
                <a:cubicBezTo>
                  <a:pt x="61502" y="617535"/>
                  <a:pt x="-16289" y="665779"/>
                  <a:pt x="3008" y="58979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60000"/>
            </a:schemeClr>
          </a:solidFill>
          <a:ln>
            <a:solidFill>
              <a:srgbClr val="ED7D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8" name="Rectangle 1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8780" y="-22510"/>
              <a:ext cx="2638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ACTIVITY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480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6" grpId="0" animBg="1"/>
      <p:bldP spid="1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0F99-EC99-4BD2-8CAB-F39AB38ADAE8}" type="slidenum">
              <a:rPr lang="en-US"/>
              <a:pPr/>
              <a:t>54</a:t>
            </a:fld>
            <a:endParaRPr lang="en-US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606432" y="1935869"/>
            <a:ext cx="4833374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R.A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R, S, T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R.A=S.A OR R.A=T.A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Unintuitive Query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38200" y="3381379"/>
            <a:ext cx="10782300" cy="20796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Recall the semantics</a:t>
            </a:r>
            <a:r>
              <a:rPr lang="en-US" b="1" dirty="0"/>
              <a:t>!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Take </a:t>
            </a:r>
            <a:r>
              <a:rPr lang="en-US" sz="2000" u="sng" dirty="0"/>
              <a:t>cross-product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Apply </a:t>
            </a:r>
            <a:r>
              <a:rPr lang="en-US" sz="2000" u="sng" dirty="0"/>
              <a:t>selections</a:t>
            </a:r>
            <a:r>
              <a:rPr lang="en-US" sz="2000" dirty="0"/>
              <a:t> / </a:t>
            </a:r>
            <a:r>
              <a:rPr lang="en-US" sz="2000" u="sng" dirty="0"/>
              <a:t>conditions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Apply </a:t>
            </a:r>
            <a:r>
              <a:rPr lang="en-US" sz="2000" u="sng" dirty="0"/>
              <a:t>projection</a:t>
            </a:r>
            <a:endParaRPr lang="en-US" u="sng" dirty="0"/>
          </a:p>
          <a:p>
            <a:r>
              <a:rPr lang="en-US" dirty="0"/>
              <a:t>If S = {}, then the cross product of R, S, T = {}, and the query result = {}!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81779" y="5758715"/>
            <a:ext cx="768268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Must consider semantics here.  </a:t>
            </a:r>
          </a:p>
          <a:p>
            <a:pPr algn="ctr"/>
            <a:r>
              <a:rPr lang="en-US" sz="2400" dirty="0">
                <a:latin typeface="+mj-lt"/>
              </a:rPr>
              <a:t>Are there more explicit way to do set operations like this?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638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ACTIVITY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040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191070"/>
            <a:ext cx="8229600" cy="143691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700" dirty="0"/>
              <a:t>SQL is a rich programming language that handles the way data is processed </a:t>
            </a:r>
            <a:r>
              <a:rPr lang="en-US" sz="4700" i="1" u="sng" dirty="0"/>
              <a:t>declaratively</a:t>
            </a:r>
            <a:endParaRPr lang="en-US" sz="4700" dirty="0"/>
          </a:p>
          <a:p>
            <a:pPr marL="0" indent="0">
              <a:buNone/>
            </a:pPr>
            <a:endParaRPr lang="en-US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9F4F-503A-4A35-BDFA-CB903A9A9F13}" type="slidenum">
              <a:rPr lang="en-US" smtClean="0"/>
              <a:pPr/>
              <a:t>55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1673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&amp; 3  &gt;  SUMMARY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10515600" cy="511074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Dark times 5 years ago.</a:t>
            </a:r>
          </a:p>
          <a:p>
            <a:pPr lvl="1"/>
            <a:r>
              <a:rPr lang="en-US" dirty="0"/>
              <a:t>Are databases dead?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Now, as before: everyone sells SQL </a:t>
            </a:r>
          </a:p>
          <a:p>
            <a:pPr lvl="1"/>
            <a:r>
              <a:rPr lang="en-US" dirty="0"/>
              <a:t>Pig, Hive, Impala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“Not-Yet-SQL?”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177" y="4193672"/>
            <a:ext cx="144780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762" y="2413000"/>
            <a:ext cx="1565702" cy="29370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9053" y="2057400"/>
            <a:ext cx="3048000" cy="711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11430" y="3184818"/>
            <a:ext cx="1521996" cy="20320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2765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SQL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300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44B9-D1EF-4D11-A3FF-47B6DD513258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30480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Basic SQL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2765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SQL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295965" cy="3660775"/>
          </a:xfrm>
        </p:spPr>
        <p:txBody>
          <a:bodyPr>
            <a:normAutofit lnSpcReduction="10000"/>
          </a:bodyPr>
          <a:lstStyle/>
          <a:p>
            <a:pPr eaLnBrk="0" hangingPunct="0"/>
            <a:r>
              <a:rPr lang="en-US" dirty="0"/>
              <a:t>SQL is a standard language for querying and manipulating data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SQL is a </a:t>
            </a:r>
            <a:r>
              <a:rPr lang="en-US" b="1" dirty="0"/>
              <a:t>very high-level </a:t>
            </a:r>
            <a:r>
              <a:rPr lang="en-US" dirty="0"/>
              <a:t>programming language</a:t>
            </a:r>
          </a:p>
          <a:p>
            <a:pPr lvl="1" eaLnBrk="0" hangingPunct="0"/>
            <a:r>
              <a:rPr lang="en-US" dirty="0"/>
              <a:t>This works because it is optimized well!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Many standards out there: </a:t>
            </a:r>
          </a:p>
          <a:p>
            <a:pPr lvl="1" eaLnBrk="0" hangingPunct="0"/>
            <a:r>
              <a:rPr lang="en-US" dirty="0"/>
              <a:t>ANSI SQL,  SQL92 (a.k.a. SQL2),  SQL99 (a.k.a. SQL3), ….</a:t>
            </a:r>
          </a:p>
          <a:p>
            <a:pPr lvl="1" eaLnBrk="0" hangingPunct="0"/>
            <a:r>
              <a:rPr lang="en-US" dirty="0"/>
              <a:t>Vendors support various subsets</a:t>
            </a:r>
          </a:p>
          <a:p>
            <a:pPr lvl="1" eaLnBrk="0" hangingPunct="0"/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66047" y="5699909"/>
            <a:ext cx="8659906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latin typeface="+mj-lt"/>
              </a:rPr>
              <a:t>NB</a:t>
            </a:r>
            <a:r>
              <a:rPr lang="en-US" sz="2800" dirty="0">
                <a:latin typeface="+mj-lt"/>
              </a:rPr>
              <a:t>: Probably the world’s most successful </a:t>
            </a:r>
            <a:r>
              <a:rPr lang="en-US" sz="2800" b="1" dirty="0">
                <a:latin typeface="+mj-lt"/>
              </a:rPr>
              <a:t>parallel</a:t>
            </a:r>
            <a:r>
              <a:rPr lang="en-US" sz="2800" dirty="0">
                <a:latin typeface="+mj-lt"/>
              </a:rPr>
              <a:t> programming language (</a:t>
            </a:r>
            <a:r>
              <a:rPr lang="en-US" sz="2800" dirty="0" err="1">
                <a:latin typeface="+mj-lt"/>
              </a:rPr>
              <a:t>multicore</a:t>
            </a:r>
            <a:r>
              <a:rPr lang="en-US" sz="2800" dirty="0">
                <a:latin typeface="+mj-lt"/>
              </a:rPr>
              <a:t>?)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95447" y="2457637"/>
            <a:ext cx="357296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+mj-lt"/>
              </a:rPr>
              <a:t>SQL</a:t>
            </a:r>
            <a:r>
              <a:rPr lang="en-US" sz="2400" dirty="0">
                <a:latin typeface="+mj-lt"/>
              </a:rPr>
              <a:t> stands for</a:t>
            </a:r>
          </a:p>
          <a:p>
            <a:r>
              <a:rPr lang="en-US" sz="2400" b="1" u="sng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tructured </a:t>
            </a:r>
            <a:r>
              <a:rPr lang="en-US" sz="2400" b="1" u="sng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uery </a:t>
            </a:r>
            <a:r>
              <a:rPr lang="en-US" sz="2400" b="1" u="sng" dirty="0">
                <a:latin typeface="+mj-lt"/>
              </a:rPr>
              <a:t>L</a:t>
            </a:r>
            <a:r>
              <a:rPr lang="en-US" sz="2400" dirty="0">
                <a:latin typeface="+mj-lt"/>
              </a:rPr>
              <a:t>anguage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2765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SQL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202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547D-5CA1-48CC-BABC-156000CC738F}" type="slidenum">
              <a:rPr lang="en-US"/>
              <a:pPr/>
              <a:t>9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is a…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Definition Language (DDL)</a:t>
            </a:r>
          </a:p>
          <a:p>
            <a:pPr lvl="1"/>
            <a:r>
              <a:rPr lang="en-US" dirty="0"/>
              <a:t>Define relational </a:t>
            </a:r>
            <a:r>
              <a:rPr lang="en-US" i="1" dirty="0"/>
              <a:t>schemata</a:t>
            </a:r>
            <a:endParaRPr lang="en-US" dirty="0"/>
          </a:p>
          <a:p>
            <a:pPr lvl="1"/>
            <a:r>
              <a:rPr lang="en-US" dirty="0"/>
              <a:t>Create/alter/delete tables and their attributes</a:t>
            </a:r>
          </a:p>
          <a:p>
            <a:endParaRPr lang="en-US" dirty="0"/>
          </a:p>
          <a:p>
            <a:r>
              <a:rPr lang="en-US" dirty="0"/>
              <a:t>Data Manipulation Language (DML)</a:t>
            </a:r>
          </a:p>
          <a:p>
            <a:pPr lvl="1"/>
            <a:r>
              <a:rPr lang="en-US" dirty="0"/>
              <a:t>Insert/delete/modify tuples in tables</a:t>
            </a:r>
          </a:p>
          <a:p>
            <a:pPr lvl="1"/>
            <a:r>
              <a:rPr lang="en-US" dirty="0"/>
              <a:t>Query one or more tables – discussed next!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22765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SQL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010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3562</TotalTime>
  <Words>2996</Words>
  <Application>Microsoft Macintosh PowerPoint</Application>
  <PresentationFormat>Widescreen</PresentationFormat>
  <Paragraphs>823</Paragraphs>
  <Slides>55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4" baseType="lpstr">
      <vt:lpstr>Calibri (Light Headings)</vt:lpstr>
      <vt:lpstr>Arial</vt:lpstr>
      <vt:lpstr>Calibri</vt:lpstr>
      <vt:lpstr>Calibri Light</vt:lpstr>
      <vt:lpstr>Cambria Math</vt:lpstr>
      <vt:lpstr>Menlo</vt:lpstr>
      <vt:lpstr>Symbol</vt:lpstr>
      <vt:lpstr>Times New Roman</vt:lpstr>
      <vt:lpstr>Office Theme</vt:lpstr>
      <vt:lpstr>Lectures 2: Introduction to SQL Part I</vt:lpstr>
      <vt:lpstr>Announcements!</vt:lpstr>
      <vt:lpstr>Today’s Lecture</vt:lpstr>
      <vt:lpstr>1. SQL Introduction &amp; Definitions</vt:lpstr>
      <vt:lpstr>What you will learn about in this section</vt:lpstr>
      <vt:lpstr>SQL Motivation</vt:lpstr>
      <vt:lpstr>Basic SQL</vt:lpstr>
      <vt:lpstr>SQL Introduction</vt:lpstr>
      <vt:lpstr>SQL is a…</vt:lpstr>
      <vt:lpstr>Tables in SQL</vt:lpstr>
      <vt:lpstr>Tables in SQL</vt:lpstr>
      <vt:lpstr>Tables in SQL</vt:lpstr>
      <vt:lpstr>Tables in SQL</vt:lpstr>
      <vt:lpstr>Tables in SQL</vt:lpstr>
      <vt:lpstr>Data Types in SQL</vt:lpstr>
      <vt:lpstr>Table Schemas</vt:lpstr>
      <vt:lpstr>Key constraints</vt:lpstr>
      <vt:lpstr>NULL and NOT NULL</vt:lpstr>
      <vt:lpstr>General Constraints</vt:lpstr>
      <vt:lpstr>Summary of Schema Information</vt:lpstr>
      <vt:lpstr>DB-WS02a.ipynb</vt:lpstr>
      <vt:lpstr>2. Single-table queries</vt:lpstr>
      <vt:lpstr>What you will learn about in this section</vt:lpstr>
      <vt:lpstr>SQL Query</vt:lpstr>
      <vt:lpstr>Simple SQL Query: Selection</vt:lpstr>
      <vt:lpstr>Simple SQL Query: Projection</vt:lpstr>
      <vt:lpstr>Notation</vt:lpstr>
      <vt:lpstr>A Few Details</vt:lpstr>
      <vt:lpstr>LIKE: Simple String Pattern Matching</vt:lpstr>
      <vt:lpstr>DISTINCT: Eliminating Duplicates</vt:lpstr>
      <vt:lpstr>ORDER BY: Sorting the Results</vt:lpstr>
      <vt:lpstr> DB-WS02b.ipynb</vt:lpstr>
      <vt:lpstr>3. Multi-table queries</vt:lpstr>
      <vt:lpstr>What you will learn about in this section</vt:lpstr>
      <vt:lpstr>Foreign Key constraints</vt:lpstr>
      <vt:lpstr>Declaring Foreign Keys</vt:lpstr>
      <vt:lpstr>Foreign Keys and update operations</vt:lpstr>
      <vt:lpstr>Keys and Foreign Keys</vt:lpstr>
      <vt:lpstr>Joins</vt:lpstr>
      <vt:lpstr>Joins</vt:lpstr>
      <vt:lpstr>Joins</vt:lpstr>
      <vt:lpstr>Joins</vt:lpstr>
      <vt:lpstr>Tuple Variable Ambiguity in Multi-Table</vt:lpstr>
      <vt:lpstr>Tuple Variable Ambiguity in Multi-Table</vt:lpstr>
      <vt:lpstr>Meaning (Semantics) of SQL Queries</vt:lpstr>
      <vt:lpstr>An example of SQL semantics</vt:lpstr>
      <vt:lpstr>Note the semantics of a join</vt:lpstr>
      <vt:lpstr>Note: we say “semantics” not “execution order”</vt:lpstr>
      <vt:lpstr>A Subtlety about Joins</vt:lpstr>
      <vt:lpstr>A subtlety about Joins</vt:lpstr>
      <vt:lpstr>DB-WS02c.ipynb</vt:lpstr>
      <vt:lpstr>An Unintuitive Query</vt:lpstr>
      <vt:lpstr>An Unintuitive Query</vt:lpstr>
      <vt:lpstr>An Unintuitive Query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Lectures 2&amp;3: Introduction to SQL</dc:title>
  <dc:creator>Alex Ratner</dc:creator>
  <cp:lastModifiedBy>Seongjin Lee</cp:lastModifiedBy>
  <cp:revision>247</cp:revision>
  <dcterms:created xsi:type="dcterms:W3CDTF">2015-09-12T15:05:51Z</dcterms:created>
  <dcterms:modified xsi:type="dcterms:W3CDTF">2018-08-16T08:02:26Z</dcterms:modified>
</cp:coreProperties>
</file>