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14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11" r:id="rId39"/>
    <p:sldId id="31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10" r:id="rId52"/>
    <p:sldId id="304" r:id="rId53"/>
    <p:sldId id="313" r:id="rId54"/>
    <p:sldId id="305" r:id="rId55"/>
    <p:sldId id="306" r:id="rId56"/>
    <p:sldId id="307" r:id="rId57"/>
    <p:sldId id="308" r:id="rId58"/>
    <p:sldId id="30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5"/>
    <p:restoredTop sz="94645"/>
  </p:normalViewPr>
  <p:slideViewPr>
    <p:cSldViewPr snapToGrid="0" snapToObjects="1">
      <p:cViewPr varScale="1">
        <p:scale>
          <a:sx n="146" d="100"/>
          <a:sy n="146" d="100"/>
        </p:scale>
        <p:origin x="14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Subtracting One Pointer from Another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Operations that cause undefined behavior:</a:t>
            </a:r>
            <a:br>
              <a:rPr lang="en-US" altLang="x-none" dirty="0"/>
            </a:br>
            <a:r>
              <a:rPr lang="ko-KR" altLang="en-US" sz="1800" dirty="0"/>
              <a:t>정의되지 않은 동작을 일으키는 연산</a:t>
            </a:r>
            <a:endParaRPr lang="en-US" altLang="x-none" dirty="0"/>
          </a:p>
          <a:p>
            <a:pPr lvl="1"/>
            <a:r>
              <a:rPr lang="en-US" altLang="x-none" dirty="0"/>
              <a:t>Performing arithmetic on a pointer that doesn’t point to an array element</a:t>
            </a:r>
            <a:r>
              <a:rPr lang="ko-KR" altLang="en-US" sz="1800" dirty="0"/>
              <a:t> 배열의 요소를 가리키지 않는 포인터에 연산을 하는 경우</a:t>
            </a:r>
            <a:endParaRPr lang="en-US" altLang="x-none" dirty="0"/>
          </a:p>
          <a:p>
            <a:pPr lvl="1"/>
            <a:r>
              <a:rPr lang="en-US" altLang="x-none" dirty="0"/>
              <a:t>Subtracting pointers unless both point to elements of the same array</a:t>
            </a:r>
            <a:r>
              <a:rPr lang="ko-KR" altLang="en-US" dirty="0"/>
              <a:t> </a:t>
            </a:r>
            <a:r>
              <a:rPr lang="ko-KR" altLang="en-US" sz="1800" dirty="0"/>
              <a:t>같은 배열을 가리키지 않는 포인터들을 서로 빼는 경우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C9A60CD-B88D-E64F-9E70-6AE03FA4201D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7522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Comparing Pointers</a:t>
            </a:r>
            <a:r>
              <a:rPr lang="ko-KR" altLang="en-US" dirty="0"/>
              <a:t> </a:t>
            </a:r>
            <a:r>
              <a:rPr lang="ko-KR" altLang="en-US" sz="2400" dirty="0"/>
              <a:t>포인터 비교</a:t>
            </a:r>
            <a:endParaRPr lang="en-US" altLang="x-none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600" dirty="0"/>
              <a:t>Pointers can be compared using the relational operators (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2600" dirty="0"/>
              <a:t>,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&lt;=</a:t>
            </a:r>
            <a:r>
              <a:rPr lang="en-US" altLang="x-none" sz="2600" dirty="0"/>
              <a:t>,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altLang="x-none" sz="2600" dirty="0"/>
              <a:t>,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&gt;=</a:t>
            </a:r>
            <a:r>
              <a:rPr lang="en-US" altLang="x-none" sz="2600" dirty="0"/>
              <a:t>) and the equality operators (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sz="2600" dirty="0"/>
              <a:t> and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!=</a:t>
            </a:r>
            <a:r>
              <a:rPr lang="en-US" altLang="x-none" sz="2600" dirty="0"/>
              <a:t>).</a:t>
            </a:r>
            <a:br>
              <a:rPr lang="en-US" altLang="x-none" sz="2600" dirty="0"/>
            </a:br>
            <a:r>
              <a:rPr lang="ko-KR" altLang="en-US" sz="2000" dirty="0"/>
              <a:t>포인터는 관계 연산자나 등호 연산자로 비교 가능</a:t>
            </a:r>
            <a:endParaRPr lang="en-US" altLang="x-none" sz="2600" dirty="0"/>
          </a:p>
          <a:p>
            <a:pPr lvl="1"/>
            <a:r>
              <a:rPr lang="en-US" altLang="x-none" sz="2200" dirty="0"/>
              <a:t>Using relational operators is meaningful only for pointers to elements of the same array.</a:t>
            </a:r>
            <a:r>
              <a:rPr lang="ko-KR" altLang="en-US" sz="2200" dirty="0"/>
              <a:t> </a:t>
            </a:r>
            <a:br>
              <a:rPr lang="en-US" altLang="ko-KR" sz="2200" dirty="0"/>
            </a:br>
            <a:r>
              <a:rPr lang="ko-KR" altLang="en-US" sz="1800" dirty="0"/>
              <a:t>관계 연산자는 같은 배열을 가리키는 포인터들에 한에 의미 있음</a:t>
            </a:r>
            <a:endParaRPr lang="en-US" altLang="x-none" sz="2200" dirty="0"/>
          </a:p>
          <a:p>
            <a:r>
              <a:rPr lang="en-US" altLang="x-none" sz="2600" dirty="0"/>
              <a:t>The outcome of the comparison depends on the relative positions of the two elements in the array.</a:t>
            </a:r>
            <a:br>
              <a:rPr lang="en-US" altLang="x-none" sz="2600" dirty="0"/>
            </a:br>
            <a:r>
              <a:rPr lang="ko-KR" altLang="en-US" sz="2000" dirty="0"/>
              <a:t>비교에 결과는 배열의 두 요소의 상대적 위치에 의존함</a:t>
            </a:r>
            <a:endParaRPr lang="en-US" altLang="x-none" sz="2600" dirty="0"/>
          </a:p>
          <a:p>
            <a:r>
              <a:rPr lang="en-US" altLang="x-none" sz="2600" dirty="0"/>
              <a:t>After the assignments</a:t>
            </a:r>
            <a:r>
              <a:rPr lang="ko-KR" altLang="en-US" sz="2600" dirty="0"/>
              <a:t> </a:t>
            </a:r>
            <a:r>
              <a:rPr lang="ko-KR" altLang="en-US" sz="2000" dirty="0"/>
              <a:t>다음과 같은 할당문의 결과는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p = &amp;a[5];   //</a:t>
            </a:r>
            <a:r>
              <a:rPr lang="ko-KR" alt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p&lt;=q 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는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0</a:t>
            </a: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q = &amp;a[1];</a:t>
            </a:r>
            <a:r>
              <a:rPr lang="ko-KR" altLang="en-US" sz="22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// p&gt;=q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는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x-none" sz="2600" dirty="0"/>
              <a:t>	the value of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&lt;=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sz="2600" dirty="0"/>
              <a:t> is 0 and the value of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&gt;=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sz="2600" dirty="0"/>
              <a:t> is 1.</a:t>
            </a:r>
            <a:r>
              <a:rPr lang="ko-KR" altLang="en-US" sz="2600" dirty="0"/>
              <a:t> 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D68B45-DFEE-AE4B-984D-AFA1FA1E1803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0066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to Compound Literals (C99)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It’s legal for a pointer to point to an element within an array created by a compound literal: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포인터 변수로 배열을 선언할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 =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[]){3, 0, 3, 4, 1};</a:t>
            </a:r>
          </a:p>
          <a:p>
            <a:r>
              <a:rPr lang="en-US" altLang="x-none" dirty="0"/>
              <a:t>Using a compound literal saves us the trouble of first declaring an array variable and then making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 to the first element of that array:</a:t>
            </a:r>
            <a:br>
              <a:rPr lang="en-US" altLang="x-none" dirty="0"/>
            </a:br>
            <a:r>
              <a:rPr lang="ko-KR" altLang="en-US" sz="1800" dirty="0"/>
              <a:t>이와 같은 방식으로 배열을 선언하면 배열을 선언하고 배열의 첫 요소를 포인터로 가리키도록 하는 수고를 덜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 = {3, 0, 3, 4, 1};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*p = &amp;a[0];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47C83A0-19B1-364B-BB86-C7343D9A1EC9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0997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Pointers for Array Processing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Pointer arithmetic allows us to visit the elements of an array by repeatedly incrementing a pointer variable.</a:t>
            </a:r>
            <a:br>
              <a:rPr lang="en-US" altLang="x-none" dirty="0"/>
            </a:br>
            <a:r>
              <a:rPr lang="ko-KR" altLang="en-US" sz="1800" dirty="0"/>
              <a:t>포인터 연산으로 포인터 변수를 증가시켜서 배열의 요소들을 순회할 수 있음 </a:t>
            </a:r>
            <a:endParaRPr lang="en-US" altLang="x-none" dirty="0"/>
          </a:p>
          <a:p>
            <a:r>
              <a:rPr lang="en-US" altLang="x-none" dirty="0"/>
              <a:t>A loop that sums the elements of an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요소들을 더하는 루프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#define N 10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a[N], sum,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sum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&amp;a[0]; p &lt; &amp;a[N];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*p;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C3AFD03-3261-CA40-8AF7-FD9C7C7685DE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0586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Pointers for Array Processing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x-none" sz="2400" dirty="0"/>
              <a:t>	At the end of the first iteration:</a:t>
            </a:r>
            <a:br>
              <a:rPr lang="en-US" altLang="x-none" sz="2400" dirty="0"/>
            </a:br>
            <a:r>
              <a:rPr lang="ko-KR" altLang="en-US" sz="1800" dirty="0"/>
              <a:t>첫 번째 반복의 끝</a:t>
            </a:r>
            <a:endParaRPr lang="en-US" altLang="x-none" sz="2400" dirty="0"/>
          </a:p>
          <a:p>
            <a:pPr>
              <a:buFontTx/>
              <a:buNone/>
            </a:pP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/>
              <a:t>	 </a:t>
            </a:r>
          </a:p>
          <a:p>
            <a:pPr>
              <a:buFontTx/>
              <a:buNone/>
            </a:pPr>
            <a:r>
              <a:rPr lang="en-US" altLang="x-none" sz="2400" dirty="0"/>
              <a:t>	At the end of the second iteration:</a:t>
            </a:r>
            <a:br>
              <a:rPr lang="en-US" altLang="x-none" sz="2400" dirty="0"/>
            </a:br>
            <a:r>
              <a:rPr lang="ko-KR" altLang="en-US" sz="1800" dirty="0"/>
              <a:t>두 번째 반복의 끝</a:t>
            </a:r>
            <a:endParaRPr lang="en-US" altLang="x-none" sz="2400" dirty="0"/>
          </a:p>
          <a:p>
            <a:pPr>
              <a:buFontTx/>
              <a:buNone/>
            </a:pPr>
            <a:endParaRPr lang="en-US" altLang="x-none" sz="2200" dirty="0"/>
          </a:p>
          <a:p>
            <a:pPr>
              <a:buFontTx/>
              <a:buNone/>
            </a:pP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2200" dirty="0"/>
              <a:t>	 </a:t>
            </a:r>
          </a:p>
          <a:p>
            <a:pPr>
              <a:buFontTx/>
              <a:buNone/>
            </a:pPr>
            <a:r>
              <a:rPr lang="en-US" altLang="x-none" sz="2400" dirty="0"/>
              <a:t>	At the end of the third iteration:</a:t>
            </a:r>
            <a:br>
              <a:rPr lang="en-US" altLang="x-none" sz="2400" dirty="0"/>
            </a:br>
            <a:r>
              <a:rPr lang="ko-KR" altLang="en-US" sz="1800" dirty="0"/>
              <a:t>세 번째 반복의 끝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E8C90D7-212E-8240-9E9C-8AA8BF04087E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10" y="808476"/>
            <a:ext cx="3588716" cy="54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9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Pointers for Array Processing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condition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&lt;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&amp;a[N]</a:t>
            </a:r>
            <a:r>
              <a:rPr lang="en-US" altLang="x-none" dirty="0"/>
              <a:t> in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 deserves special mention.</a:t>
            </a:r>
            <a:r>
              <a:rPr lang="ko-KR" altLang="en-US" dirty="0"/>
              <a:t> </a:t>
            </a:r>
            <a:r>
              <a:rPr lang="en-US" altLang="ko-KR" sz="1800" dirty="0"/>
              <a:t>for</a:t>
            </a:r>
            <a:r>
              <a:rPr lang="ko-KR" altLang="en-US" sz="1800" dirty="0"/>
              <a:t>문의 </a:t>
            </a:r>
            <a:r>
              <a:rPr lang="en-US" altLang="ko-KR" sz="1800" dirty="0"/>
              <a:t>p &lt;&amp;[N]</a:t>
            </a:r>
            <a:r>
              <a:rPr lang="ko-KR" altLang="en-US" sz="1800" dirty="0"/>
              <a:t> 비교 조건에 주의해야 함</a:t>
            </a:r>
            <a:endParaRPr lang="en-US" altLang="x-none" dirty="0"/>
          </a:p>
          <a:p>
            <a:r>
              <a:rPr lang="en-US" altLang="x-none" dirty="0"/>
              <a:t>It’s legal to apply the address operator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a[N]</a:t>
            </a:r>
            <a:r>
              <a:rPr lang="en-US" altLang="x-none" dirty="0"/>
              <a:t>, even though this element doesn’t exist.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존재하지 않는 </a:t>
            </a:r>
            <a:r>
              <a:rPr lang="en-US" altLang="ko-KR" sz="1800" dirty="0"/>
              <a:t>a[N]</a:t>
            </a:r>
            <a:r>
              <a:rPr lang="ko-KR" altLang="en-US" sz="1800" dirty="0"/>
              <a:t>에 주소 연산자를 붙였지만 비교문장으로는 사용 가능</a:t>
            </a:r>
            <a:endParaRPr lang="en-US" altLang="x-none" dirty="0"/>
          </a:p>
          <a:p>
            <a:r>
              <a:rPr lang="en-US" altLang="x-none" dirty="0"/>
              <a:t>Pointer arithmetic may save execution time.</a:t>
            </a:r>
            <a:br>
              <a:rPr lang="en-US" altLang="x-none" sz="1800" dirty="0"/>
            </a:br>
            <a:r>
              <a:rPr lang="ko-KR" altLang="en-US" sz="1800" dirty="0"/>
              <a:t>포인터 연산은 실행시간을 줄일 수 있음</a:t>
            </a:r>
            <a:endParaRPr lang="en-US" altLang="x-none" dirty="0"/>
          </a:p>
          <a:p>
            <a:r>
              <a:rPr lang="en-US" altLang="x-none" dirty="0"/>
              <a:t>However, some C compilers produce better code for loops that rely on subscripting.</a:t>
            </a:r>
            <a:br>
              <a:rPr lang="en-US" altLang="x-none" dirty="0"/>
            </a:br>
            <a:r>
              <a:rPr lang="ko-KR" altLang="en-US" sz="1800" dirty="0"/>
              <a:t>어떤 </a:t>
            </a:r>
            <a:r>
              <a:rPr lang="en-US" altLang="ko-KR" sz="1800" dirty="0"/>
              <a:t>c</a:t>
            </a:r>
            <a:r>
              <a:rPr lang="ko-KR" altLang="en-US" sz="1800" dirty="0"/>
              <a:t> 컴파일러는 반복문에 첨자를 사용한 코드를 만들어 내기도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D066727-36B4-F14D-9871-53D175B15986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02990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Combining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/>
              <a:t> and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/>
              <a:t> Operators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programmers often combine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(indirection)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operators.</a:t>
            </a:r>
            <a:r>
              <a:rPr lang="en-US" altLang="x-none" sz="1600" dirty="0"/>
              <a:t> C </a:t>
            </a:r>
            <a:r>
              <a:rPr lang="ko-KR" altLang="en-US" sz="1600" dirty="0"/>
              <a:t>개발자들은 </a:t>
            </a:r>
            <a:r>
              <a:rPr lang="en-US" altLang="ko-KR" sz="1600" dirty="0"/>
              <a:t>*(</a:t>
            </a:r>
            <a:r>
              <a:rPr lang="ko-KR" altLang="en-US" sz="1600" dirty="0"/>
              <a:t>역참조</a:t>
            </a:r>
            <a:r>
              <a:rPr lang="en-US" altLang="ko-KR" sz="1600" dirty="0"/>
              <a:t>)</a:t>
            </a:r>
            <a:r>
              <a:rPr lang="ko-KR" altLang="en-US" sz="1600" dirty="0"/>
              <a:t>와 </a:t>
            </a:r>
            <a:r>
              <a:rPr lang="en-US" altLang="ko-KR" sz="1600" dirty="0"/>
              <a:t>++</a:t>
            </a:r>
            <a:r>
              <a:rPr lang="ko-KR" altLang="en-US" sz="1600" dirty="0"/>
              <a:t> 연산자를 결합하기도 함</a:t>
            </a:r>
            <a:endParaRPr lang="en-US" altLang="x-none" dirty="0"/>
          </a:p>
          <a:p>
            <a:r>
              <a:rPr lang="en-US" altLang="x-none" dirty="0"/>
              <a:t>A statement that modifies an array element and then advances to the next element:</a:t>
            </a:r>
            <a:r>
              <a:rPr lang="ko-KR" altLang="en-US" dirty="0"/>
              <a:t> </a:t>
            </a:r>
            <a:r>
              <a:rPr lang="ko-KR" altLang="en-US" sz="1800" dirty="0"/>
              <a:t>다음 문장은 배열의 요소를 변경하고 다음 요소를 방문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++] = j;</a:t>
            </a:r>
          </a:p>
          <a:p>
            <a:r>
              <a:rPr lang="en-US" altLang="x-none" dirty="0"/>
              <a:t>The corresponding pointer version:</a:t>
            </a:r>
            <a:r>
              <a:rPr lang="ko-KR" altLang="en-US" dirty="0"/>
              <a:t> </a:t>
            </a:r>
            <a:r>
              <a:rPr lang="ko-KR" altLang="en-US" sz="1800" dirty="0"/>
              <a:t>포인터를 사용한 방법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*p++ = j;</a:t>
            </a:r>
          </a:p>
          <a:p>
            <a:r>
              <a:rPr lang="en-US" altLang="x-none" dirty="0"/>
              <a:t>Because the postfix version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takes precedence over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, the compiler sees this as</a:t>
            </a:r>
            <a:r>
              <a:rPr lang="ko-KR" altLang="en-US" dirty="0"/>
              <a:t> </a:t>
            </a:r>
            <a:br>
              <a:rPr lang="en-US" altLang="ko-KR" sz="1800" dirty="0"/>
            </a:br>
            <a:r>
              <a:rPr lang="ko-KR" altLang="en-US" sz="1800" dirty="0"/>
              <a:t>연산자 우선 순위 상 </a:t>
            </a:r>
            <a:r>
              <a:rPr lang="en-US" altLang="ko-KR" sz="1800" dirty="0"/>
              <a:t>++</a:t>
            </a:r>
            <a:r>
              <a:rPr lang="ko-KR" altLang="en-US" sz="1800" dirty="0"/>
              <a:t>가 *보다 우선 순위가 높기 때문에 다음과 같이 해석됨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*(p++) = j;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5499FF4-08E3-6E4D-AFC8-05DEA5AE234F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6213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Combining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/>
              <a:t> and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/>
              <a:t> Operators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/>
              <a:t>Possible combinations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:</a:t>
            </a:r>
            <a:r>
              <a:rPr lang="ko-KR" altLang="en-US" dirty="0"/>
              <a:t> </a:t>
            </a:r>
            <a:r>
              <a:rPr lang="ko-KR" altLang="en-US" sz="1800" dirty="0"/>
              <a:t>결합 방법</a:t>
            </a:r>
            <a:endParaRPr lang="en-US" altLang="x-none" dirty="0"/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/>
              <a:t>		</a:t>
            </a:r>
            <a:r>
              <a:rPr lang="en-US" altLang="x-none" sz="2200" i="1" dirty="0"/>
              <a:t>Expression</a:t>
            </a:r>
            <a:r>
              <a:rPr lang="en-US" altLang="x-none" sz="2200" dirty="0"/>
              <a:t>		</a:t>
            </a:r>
            <a:r>
              <a:rPr lang="en-US" altLang="x-none" sz="2200" i="1" dirty="0"/>
              <a:t>Meaning</a:t>
            </a: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*p++</a:t>
            </a:r>
            <a:r>
              <a:rPr lang="en-US" altLang="x-none" sz="2200" dirty="0"/>
              <a:t> or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*(p++)</a:t>
            </a:r>
            <a:r>
              <a:rPr lang="en-US" altLang="x-none" sz="2200" dirty="0"/>
              <a:t>	Value of expression is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before increment;</a:t>
            </a:r>
          </a:p>
          <a:p>
            <a:pPr>
              <a:spcBef>
                <a:spcPct val="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/>
              <a:t>			increment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200" dirty="0"/>
              <a:t> later</a:t>
            </a:r>
            <a:r>
              <a:rPr lang="ko-KR" altLang="en-US" sz="2200" dirty="0"/>
              <a:t> </a:t>
            </a:r>
            <a:br>
              <a:rPr lang="en-US" altLang="ko-KR" sz="2200" dirty="0"/>
            </a:br>
            <a:r>
              <a:rPr lang="ko-KR" altLang="en-US" sz="2200" dirty="0"/>
              <a:t>                                     </a:t>
            </a:r>
            <a:r>
              <a:rPr lang="ko-KR" altLang="en-US" sz="1800" dirty="0"/>
              <a:t>*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사용하고 </a:t>
            </a:r>
            <a:r>
              <a:rPr lang="en-US" altLang="ko-KR" sz="1800" dirty="0"/>
              <a:t>p</a:t>
            </a:r>
            <a:r>
              <a:rPr lang="ko-KR" altLang="en-US" sz="1800" dirty="0"/>
              <a:t>를 증가</a:t>
            </a:r>
            <a:endParaRPr lang="en-US" altLang="x-none" sz="2200" dirty="0"/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(*p)++</a:t>
            </a:r>
            <a:r>
              <a:rPr lang="en-US" altLang="x-none" sz="2200" dirty="0"/>
              <a:t>		Value of expression is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before increment;</a:t>
            </a:r>
          </a:p>
          <a:p>
            <a:pPr>
              <a:spcBef>
                <a:spcPct val="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/>
              <a:t>			increment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later</a:t>
            </a:r>
            <a:br>
              <a:rPr lang="en-US" altLang="x-none" sz="2200" dirty="0"/>
            </a:br>
            <a:r>
              <a:rPr lang="ko-KR" altLang="en-US" sz="2200" dirty="0"/>
              <a:t>                                    </a:t>
            </a:r>
            <a:r>
              <a:rPr lang="ko-KR" altLang="en-US" sz="2000" dirty="0"/>
              <a:t> </a:t>
            </a:r>
            <a:r>
              <a:rPr lang="ko-KR" altLang="en-US" sz="1800" dirty="0"/>
              <a:t>*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사용하고 *</a:t>
            </a:r>
            <a:r>
              <a:rPr lang="en-US" altLang="ko-KR" sz="1800" dirty="0"/>
              <a:t>p</a:t>
            </a:r>
            <a:r>
              <a:rPr lang="ko-KR" altLang="en-US" sz="1800" dirty="0"/>
              <a:t>를 증가</a:t>
            </a:r>
            <a:endParaRPr lang="en-US" altLang="x-none" dirty="0"/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*++p</a:t>
            </a:r>
            <a:r>
              <a:rPr lang="en-US" altLang="x-none" sz="2200" dirty="0"/>
              <a:t> or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*(++p)</a:t>
            </a:r>
            <a:r>
              <a:rPr lang="en-US" altLang="x-none" sz="2200" dirty="0"/>
              <a:t>	Increment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200" dirty="0"/>
              <a:t> first;</a:t>
            </a:r>
          </a:p>
          <a:p>
            <a:pPr>
              <a:spcBef>
                <a:spcPct val="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/>
              <a:t>			value of expression is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after increment</a:t>
            </a:r>
            <a:br>
              <a:rPr lang="en-US" altLang="x-none" sz="2200" dirty="0"/>
            </a:br>
            <a:r>
              <a:rPr lang="ko-KR" altLang="en-US" sz="2200" dirty="0"/>
              <a:t>                                     </a:t>
            </a:r>
            <a:r>
              <a:rPr lang="en-US" altLang="ko-KR" sz="1800" dirty="0"/>
              <a:t>p</a:t>
            </a:r>
            <a:r>
              <a:rPr lang="ko-KR" altLang="en-US" sz="1800" dirty="0"/>
              <a:t>를 증가하고</a:t>
            </a:r>
            <a:r>
              <a:rPr lang="en-US" altLang="ko-KR" sz="1800" dirty="0"/>
              <a:t>;</a:t>
            </a:r>
            <a:r>
              <a:rPr lang="ko-KR" altLang="en-US" sz="1800" dirty="0"/>
              <a:t> 증가된 *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</a:t>
            </a:r>
            <a:endParaRPr lang="en-US" altLang="x-none" sz="2200" dirty="0"/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++*p</a:t>
            </a:r>
            <a:r>
              <a:rPr lang="en-US" altLang="x-none" sz="2200" dirty="0"/>
              <a:t> or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++(*p)</a:t>
            </a:r>
            <a:r>
              <a:rPr lang="en-US" altLang="x-none" sz="2200" dirty="0"/>
              <a:t>	Increment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first;</a:t>
            </a:r>
          </a:p>
          <a:p>
            <a:pPr>
              <a:spcBef>
                <a:spcPct val="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sz="2200" dirty="0"/>
              <a:t>			value of expression is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*p</a:t>
            </a:r>
            <a:r>
              <a:rPr lang="en-US" altLang="x-none" sz="2200" dirty="0"/>
              <a:t> after increment</a:t>
            </a:r>
            <a:br>
              <a:rPr lang="en-US" altLang="x-none" sz="2200" dirty="0"/>
            </a:br>
            <a:r>
              <a:rPr lang="ko-KR" altLang="en-US" sz="2200" dirty="0"/>
              <a:t>                                     </a:t>
            </a:r>
            <a:r>
              <a:rPr lang="ko-KR" altLang="en-US" sz="1800" dirty="0"/>
              <a:t>*</a:t>
            </a:r>
            <a:r>
              <a:rPr lang="en-US" altLang="ko-KR" sz="1800" dirty="0"/>
              <a:t>p</a:t>
            </a:r>
            <a:r>
              <a:rPr lang="ko-KR" altLang="en-US" sz="1800" dirty="0"/>
              <a:t>를 증가하고</a:t>
            </a:r>
            <a:r>
              <a:rPr lang="en-US" altLang="ko-KR" sz="1800" dirty="0"/>
              <a:t>;</a:t>
            </a:r>
            <a:r>
              <a:rPr lang="ko-KR" altLang="en-US" sz="1800" dirty="0"/>
              <a:t> 증가된 *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</a:t>
            </a:r>
            <a:endParaRPr lang="en-US" altLang="x-none" sz="2200" dirty="0"/>
          </a:p>
          <a:p>
            <a:pPr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2F5A2ED-7DF2-AF42-97C7-16B4A2C1C4BE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8232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Combining the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Operators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most common combination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 is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*p++</a:t>
            </a:r>
            <a:r>
              <a:rPr lang="en-US" altLang="x-none" dirty="0"/>
              <a:t>, which is handy in loops.</a:t>
            </a:r>
            <a:r>
              <a:rPr lang="ko-KR" altLang="en-US" dirty="0"/>
              <a:t> </a:t>
            </a:r>
            <a:r>
              <a:rPr lang="ko-KR" altLang="en-US" sz="1800" dirty="0"/>
              <a:t>가장 흔한 * 와 </a:t>
            </a:r>
            <a:r>
              <a:rPr lang="en-US" altLang="ko-KR" sz="1800" dirty="0"/>
              <a:t>++</a:t>
            </a:r>
            <a:r>
              <a:rPr lang="ko-KR" altLang="en-US" sz="1800" dirty="0"/>
              <a:t>의 결합 방식은 *</a:t>
            </a:r>
            <a:r>
              <a:rPr lang="en-US" altLang="ko-KR" sz="1800" dirty="0"/>
              <a:t>p++</a:t>
            </a:r>
            <a:r>
              <a:rPr lang="ko-KR" altLang="en-US" sz="1800" dirty="0"/>
              <a:t>으로 루프에 유용함</a:t>
            </a:r>
            <a:endParaRPr lang="en-US" altLang="x-none" sz="1800" dirty="0"/>
          </a:p>
          <a:p>
            <a:r>
              <a:rPr lang="en-US" altLang="x-none" dirty="0"/>
              <a:t>Instead of writing </a:t>
            </a:r>
            <a:r>
              <a:rPr lang="ko-KR" altLang="en-US" dirty="0"/>
              <a:t> </a:t>
            </a:r>
            <a:r>
              <a:rPr lang="ko-KR" altLang="en-US" sz="1800" dirty="0"/>
              <a:t>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요소를 합산을 위해 아래와 같이 작성하는 대신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&amp;a[0]; p &lt; &amp;a[N];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*p;</a:t>
            </a:r>
          </a:p>
          <a:p>
            <a:pPr>
              <a:buFontTx/>
              <a:buNone/>
            </a:pPr>
            <a:r>
              <a:rPr lang="en-US" altLang="x-none" dirty="0"/>
              <a:t>	to sum the elements of the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, we could write</a:t>
            </a:r>
            <a:br>
              <a:rPr lang="en-US" altLang="x-none" dirty="0"/>
            </a:br>
            <a:r>
              <a:rPr lang="ko-KR" altLang="en-US" sz="1800" dirty="0"/>
              <a:t>다음과 같이 작성 할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&amp;a[0];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(p &lt; &amp;a[N])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*p++;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2478213-D87C-F243-A002-5B86D8AF6F09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83498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Combining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/>
              <a:t> and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/>
              <a:t> Operators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 operators mix in the same way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*과 </a:t>
            </a:r>
            <a:r>
              <a:rPr lang="en-US" altLang="ko-KR" sz="1800" dirty="0"/>
              <a:t>--</a:t>
            </a:r>
            <a:r>
              <a:rPr lang="ko-KR" altLang="en-US" sz="1800" dirty="0"/>
              <a:t>연산자도</a:t>
            </a:r>
            <a:r>
              <a:rPr lang="en-US" altLang="ko-KR" sz="1800" dirty="0"/>
              <a:t> *</a:t>
            </a:r>
            <a:r>
              <a:rPr lang="ko-KR" altLang="en-US" sz="1800" dirty="0"/>
              <a:t>와 </a:t>
            </a:r>
            <a:r>
              <a:rPr lang="en-US" altLang="ko-KR" sz="1800" dirty="0"/>
              <a:t>++</a:t>
            </a:r>
            <a:r>
              <a:rPr lang="ko-KR" altLang="en-US" sz="1800" dirty="0"/>
              <a:t>의 결합과 같은 방식으로 사용 가능</a:t>
            </a:r>
            <a:endParaRPr lang="en-US" altLang="x-none" dirty="0"/>
          </a:p>
          <a:p>
            <a:r>
              <a:rPr lang="en-US" altLang="x-none" dirty="0"/>
              <a:t>For an application that combines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, let’s return to the stack example of Chapter 10. </a:t>
            </a:r>
            <a:r>
              <a:rPr lang="en-US" altLang="x-none" sz="1800" dirty="0"/>
              <a:t>10</a:t>
            </a:r>
            <a:r>
              <a:rPr lang="ko-KR" altLang="en-US" sz="1800" dirty="0"/>
              <a:t>장의 스택을 활용하여 *와 </a:t>
            </a:r>
            <a:r>
              <a:rPr lang="en-US" altLang="ko-KR" sz="1800" dirty="0"/>
              <a:t>--</a:t>
            </a:r>
            <a:r>
              <a:rPr lang="ko-KR" altLang="en-US" sz="1800" dirty="0"/>
              <a:t>를 응용해보자</a:t>
            </a:r>
            <a:endParaRPr lang="en-US" altLang="x-none" dirty="0"/>
          </a:p>
          <a:p>
            <a:r>
              <a:rPr lang="en-US" altLang="x-none" dirty="0"/>
              <a:t>The original version of the stack relied on an integer variable named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top</a:t>
            </a:r>
            <a:r>
              <a:rPr lang="en-US" altLang="x-none" dirty="0"/>
              <a:t> to keep track of the “top-of-stack” position in the contents array.</a:t>
            </a:r>
            <a:r>
              <a:rPr lang="ko-KR" altLang="en-US" dirty="0"/>
              <a:t> </a:t>
            </a:r>
            <a:r>
              <a:rPr lang="ko-KR" altLang="en-US" sz="1800" dirty="0"/>
              <a:t>스택의 </a:t>
            </a:r>
            <a:r>
              <a:rPr lang="en-US" altLang="ko-KR" sz="1800" dirty="0"/>
              <a:t>top</a:t>
            </a:r>
            <a:r>
              <a:rPr lang="ko-KR" altLang="en-US" sz="1800" dirty="0"/>
              <a:t>의 위치를 추적하기 위해 정수 변수를 사용했었음</a:t>
            </a:r>
            <a:endParaRPr lang="en-US" altLang="x-none" dirty="0"/>
          </a:p>
          <a:p>
            <a:r>
              <a:rPr lang="en-US" altLang="x-none" dirty="0"/>
              <a:t>Let’s replace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top</a:t>
            </a:r>
            <a:r>
              <a:rPr lang="en-US" altLang="x-none" dirty="0"/>
              <a:t> by a pointer variable that points initially to element 0 of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contents</a:t>
            </a:r>
            <a:r>
              <a:rPr lang="en-US" altLang="x-none" dirty="0"/>
              <a:t> array:</a:t>
            </a:r>
            <a:br>
              <a:rPr lang="en-US" altLang="x-none" dirty="0"/>
            </a:br>
            <a:r>
              <a:rPr lang="en-US" altLang="x-none" sz="1800" dirty="0"/>
              <a:t>top</a:t>
            </a:r>
            <a:r>
              <a:rPr lang="ko-KR" altLang="en-US" sz="1800" dirty="0"/>
              <a:t>을 포인터 변수로 바꾸고 </a:t>
            </a:r>
            <a:r>
              <a:rPr lang="en-US" altLang="ko-KR" sz="1800" dirty="0"/>
              <a:t>contents</a:t>
            </a:r>
            <a:r>
              <a:rPr lang="ko-KR" altLang="en-US" sz="1800" dirty="0"/>
              <a:t>배열의 </a:t>
            </a:r>
            <a:r>
              <a:rPr lang="en-US" altLang="ko-KR" sz="1800" dirty="0"/>
              <a:t>0</a:t>
            </a:r>
            <a:r>
              <a:rPr lang="ko-KR" altLang="en-US" sz="1800" dirty="0"/>
              <a:t>번 요소를 가리키도록 하자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top_ptr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&amp;contents[0];</a:t>
            </a:r>
            <a:r>
              <a:rPr lang="en-US" altLang="x-none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86FE982-6C87-004D-ABB0-0ABACBC4B6B2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4715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allows us to perform arithmetic—addition and subtraction—on pointers to array elements. </a:t>
            </a:r>
            <a:br>
              <a:rPr lang="en-US" altLang="x-none" dirty="0"/>
            </a:br>
            <a:r>
              <a:rPr lang="en-US" altLang="x-none" sz="1800" dirty="0"/>
              <a:t>C</a:t>
            </a:r>
            <a:r>
              <a:rPr lang="ko-KR" altLang="en-US" sz="1800" dirty="0"/>
              <a:t>는 배열 요소에 대한 포인터 덧셈 뺄셈을 지원함</a:t>
            </a:r>
            <a:endParaRPr lang="en-US" altLang="x-none" dirty="0"/>
          </a:p>
          <a:p>
            <a:r>
              <a:rPr lang="en-US" altLang="x-none" dirty="0"/>
              <a:t>This leads to an alternative way of processing arrays in which pointers take the place of array subscripts.</a:t>
            </a:r>
            <a:br>
              <a:rPr lang="en-US" altLang="x-none" dirty="0"/>
            </a:br>
            <a:r>
              <a:rPr lang="ko-KR" altLang="en-US" sz="1800" dirty="0"/>
              <a:t>배열 첨자를 사용하지 않고 포인터로 배열을 조작할 수 있음 </a:t>
            </a:r>
            <a:endParaRPr lang="en-US" altLang="x-none" dirty="0"/>
          </a:p>
          <a:p>
            <a:r>
              <a:rPr lang="en-US" altLang="x-none" dirty="0"/>
              <a:t>The relationship between pointers and arrays in C is a close one.</a:t>
            </a:r>
            <a:br>
              <a:rPr lang="en-US" altLang="x-none" dirty="0"/>
            </a:br>
            <a:r>
              <a:rPr lang="en-US" altLang="x-none" sz="1800" dirty="0"/>
              <a:t>C</a:t>
            </a:r>
            <a:r>
              <a:rPr lang="ko-KR" altLang="en-US" sz="1800" dirty="0"/>
              <a:t>에서 포인터와 배열은밀접한 관계가 있음</a:t>
            </a:r>
            <a:endParaRPr lang="en-US" altLang="x-none" dirty="0"/>
          </a:p>
          <a:p>
            <a:r>
              <a:rPr lang="en-US" altLang="x-none" dirty="0"/>
              <a:t>Understanding this relationship is critical for mastering C.</a:t>
            </a:r>
            <a:br>
              <a:rPr lang="en-US" altLang="x-none" dirty="0"/>
            </a:br>
            <a:r>
              <a:rPr lang="ko-KR" altLang="en-US" sz="1800" dirty="0"/>
              <a:t>이 관계를 이해하는 것이 </a:t>
            </a:r>
            <a:r>
              <a:rPr lang="en-US" altLang="ko-KR" sz="1800" dirty="0"/>
              <a:t>C</a:t>
            </a:r>
            <a:r>
              <a:rPr lang="ko-KR" altLang="en-US" sz="1800" dirty="0"/>
              <a:t>를 마스터하는데 중요함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98B844C-03A2-9D47-9A34-973529998E45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57411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Combining the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/>
              <a:t> and </a:t>
            </a: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altLang="x-none"/>
              <a:t> Operators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/>
              <a:t>The new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push</a:t>
            </a:r>
            <a:r>
              <a:rPr lang="en-US" altLang="x-none" sz="2400" dirty="0"/>
              <a:t> and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pop</a:t>
            </a:r>
            <a:r>
              <a:rPr lang="en-US" altLang="x-none" sz="2400" dirty="0"/>
              <a:t> functions:</a:t>
            </a:r>
            <a:br>
              <a:rPr lang="en-US" altLang="x-none" sz="2400" dirty="0"/>
            </a:br>
            <a:r>
              <a:rPr lang="ko-KR" altLang="en-US" sz="1900" dirty="0"/>
              <a:t>새로운  </a:t>
            </a:r>
            <a:r>
              <a:rPr lang="en-US" altLang="ko-KR" sz="1900" dirty="0"/>
              <a:t>push </a:t>
            </a:r>
            <a:r>
              <a:rPr lang="ko-KR" altLang="en-US" sz="1900" dirty="0"/>
              <a:t>와 </a:t>
            </a:r>
            <a:r>
              <a:rPr lang="en-US" altLang="ko-KR" sz="1900" dirty="0"/>
              <a:t>pop </a:t>
            </a:r>
            <a:r>
              <a:rPr lang="ko-KR" altLang="en-US" sz="1900" dirty="0"/>
              <a:t>함수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void push(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is_full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stack_overflow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*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top_ptr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 =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pop(void)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is_empty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stack_underflow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return *--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top_ptr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98B6CD-4114-5046-84A9-87B197630531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09702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an Array Name as a Pointer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Pointer arithmetic is one way in which arrays and pointers are related.</a:t>
            </a:r>
            <a:br>
              <a:rPr lang="en-US" altLang="x-none" dirty="0"/>
            </a:br>
            <a:r>
              <a:rPr lang="ko-KR" altLang="en-US" sz="1800" dirty="0"/>
              <a:t>포인터 연산이 배열과 포인터를 연관지어줌</a:t>
            </a:r>
            <a:endParaRPr lang="en-US" altLang="x-none" dirty="0"/>
          </a:p>
          <a:p>
            <a:r>
              <a:rPr lang="en-US" altLang="x-none" dirty="0"/>
              <a:t>Another key relationship:</a:t>
            </a:r>
            <a:r>
              <a:rPr lang="ko-KR" altLang="en-US" dirty="0"/>
              <a:t> </a:t>
            </a:r>
            <a:r>
              <a:rPr lang="ko-KR" altLang="en-US" sz="1800" dirty="0"/>
              <a:t>또 다른 관계</a:t>
            </a: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The name of an array can be used as a pointer to the first element in the array.</a:t>
            </a:r>
            <a:br>
              <a:rPr lang="en-US" altLang="x-none" i="1" dirty="0"/>
            </a:br>
            <a:r>
              <a:rPr lang="ko-KR" altLang="en-US" sz="1800" i="1" dirty="0"/>
              <a:t>배열의 이름은 배열의 첫 번째 요소에 대한 포인터로 쓸 수 있음</a:t>
            </a:r>
            <a:endParaRPr lang="en-US" altLang="x-none" i="1" dirty="0"/>
          </a:p>
          <a:p>
            <a:r>
              <a:rPr lang="en-US" altLang="x-none" dirty="0"/>
              <a:t>This relationship simplifies pointer arithmetic and makes both arrays and pointers more versatile.</a:t>
            </a:r>
            <a:br>
              <a:rPr lang="en-US" altLang="x-none" dirty="0"/>
            </a:br>
            <a:r>
              <a:rPr lang="ko-KR" altLang="en-US" sz="1800" dirty="0"/>
              <a:t>이 관계가 포인터 연산을 단순하게 만들고 배열과 포인터를 좀 더 유용하게 만듬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5AF349-82A1-FD4C-988E-8E702ABE2118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53246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an Array Name as a Pointer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Suppose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is declared as follows: </a:t>
            </a:r>
            <a:r>
              <a:rPr lang="ko-KR" altLang="en-US" sz="1800" dirty="0"/>
              <a:t>다음과 같이 </a:t>
            </a:r>
            <a:r>
              <a:rPr lang="en-US" altLang="ko-KR" sz="1800" dirty="0"/>
              <a:t>a</a:t>
            </a:r>
            <a:r>
              <a:rPr lang="ko-KR" altLang="en-US" sz="1800" dirty="0"/>
              <a:t>를 선언했음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  <a:p>
            <a:r>
              <a:rPr lang="en-US" altLang="x-none" dirty="0"/>
              <a:t>Examples of using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as a pointer:</a:t>
            </a:r>
            <a:r>
              <a:rPr lang="ko-KR" altLang="en-US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를 포인터로 쓰는 방법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*a = 7;   /* stores 7 in a[0]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*(a+1) = 12;   /* stores 12 in a[1] */</a:t>
            </a:r>
          </a:p>
          <a:p>
            <a:r>
              <a:rPr lang="en-US" altLang="x-none" dirty="0"/>
              <a:t>In general,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is the same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.</a:t>
            </a:r>
            <a:r>
              <a:rPr lang="ko-KR" altLang="en-US" dirty="0"/>
              <a:t> </a:t>
            </a:r>
            <a:r>
              <a:rPr lang="ko-KR" altLang="en-US" sz="1800" dirty="0"/>
              <a:t>일반적으로 </a:t>
            </a:r>
            <a:r>
              <a:rPr lang="en-US" altLang="ko-KR" sz="1800" dirty="0" err="1"/>
              <a:t>a+i</a:t>
            </a:r>
            <a:r>
              <a:rPr lang="ko-KR" altLang="en-US" sz="1800" dirty="0"/>
              <a:t>는 </a:t>
            </a:r>
            <a:r>
              <a:rPr lang="en-US" altLang="ko-KR" sz="1800" dirty="0"/>
              <a:t>&amp;a[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와 같음</a:t>
            </a:r>
            <a:endParaRPr lang="en-US" altLang="x-none" dirty="0"/>
          </a:p>
          <a:p>
            <a:pPr lvl="1"/>
            <a:r>
              <a:rPr lang="en-US" altLang="x-none" dirty="0"/>
              <a:t>Both represent a pointer to element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둘 다 배열</a:t>
            </a:r>
            <a:r>
              <a:rPr lang="en-US" altLang="ko-KR" sz="1800" dirty="0"/>
              <a:t> 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요소에 대한 포인터를 나타냄</a:t>
            </a:r>
            <a:endParaRPr lang="en-US" altLang="x-none" dirty="0"/>
          </a:p>
          <a:p>
            <a:r>
              <a:rPr lang="en-US" altLang="x-none" dirty="0"/>
              <a:t>Also,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a+i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dirty="0"/>
              <a:t> is equivalent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.</a:t>
            </a:r>
            <a:r>
              <a:rPr lang="ko-KR" altLang="en-US" dirty="0"/>
              <a:t> </a:t>
            </a:r>
            <a:r>
              <a:rPr lang="en-US" altLang="ko-KR" sz="1800" dirty="0"/>
              <a:t>*(</a:t>
            </a:r>
            <a:r>
              <a:rPr lang="en-US" altLang="ko-KR" sz="1800" dirty="0" err="1"/>
              <a:t>a+i</a:t>
            </a:r>
            <a:r>
              <a:rPr lang="en-US" altLang="ko-KR" sz="1800" dirty="0"/>
              <a:t>)</a:t>
            </a:r>
            <a:r>
              <a:rPr lang="ko-KR" altLang="en-US" sz="1800" dirty="0"/>
              <a:t>는 </a:t>
            </a:r>
            <a:r>
              <a:rPr lang="en-US" altLang="ko-KR" sz="1800" dirty="0"/>
              <a:t>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와 같음</a:t>
            </a:r>
            <a:endParaRPr lang="en-US" altLang="x-none" dirty="0"/>
          </a:p>
          <a:p>
            <a:pPr lvl="1"/>
            <a:r>
              <a:rPr lang="en-US" altLang="x-none" dirty="0"/>
              <a:t>Both represent element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itself.</a:t>
            </a:r>
            <a:r>
              <a:rPr lang="ko-KR" altLang="en-US" dirty="0"/>
              <a:t> </a:t>
            </a:r>
            <a:r>
              <a:rPr lang="ko-KR" altLang="en-US" sz="1800" dirty="0"/>
              <a:t>둘 다 요소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를 가리킴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893DF6B-240E-4F46-834E-3D806686C26F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4349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an Array Name as a Pointer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fact that an array name can serve as a pointer makes it easier to write loops that step through an array.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배열 이름을 포인터로 쓸 수 있기 때문에 이를 활용하여 배열의 요소를 순회 가능</a:t>
            </a:r>
            <a:endParaRPr lang="en-US" altLang="x-none" dirty="0"/>
          </a:p>
          <a:p>
            <a:r>
              <a:rPr lang="en-US" altLang="x-none" dirty="0"/>
              <a:t>Original loop:</a:t>
            </a:r>
            <a:r>
              <a:rPr lang="ko-KR" altLang="en-US" dirty="0"/>
              <a:t> </a:t>
            </a:r>
            <a:r>
              <a:rPr lang="ko-KR" altLang="en-US" sz="1800" dirty="0"/>
              <a:t>일반적 루프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&amp;a[0]; p &lt; &amp;a[N];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*p;</a:t>
            </a:r>
          </a:p>
          <a:p>
            <a:r>
              <a:rPr lang="en-US" altLang="x-none" dirty="0"/>
              <a:t>Simplified version:</a:t>
            </a:r>
            <a:r>
              <a:rPr lang="ko-KR" altLang="en-US" dirty="0"/>
              <a:t> </a:t>
            </a:r>
            <a:r>
              <a:rPr lang="ko-KR" altLang="en-US" sz="1800" dirty="0"/>
              <a:t>간략화 버전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a; p &lt; a + N;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*p;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F082922-8991-8D4B-9D54-5F4A9B606D3E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4823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an Array Name as a Pointer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Although an array name can be used as a pointer, it’s not possible to assign it a new value.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ko-KR" altLang="en-US" sz="1800" dirty="0"/>
              <a:t>배열의 이름을 포인터로 쓸 수는 있지만</a:t>
            </a:r>
            <a:r>
              <a:rPr lang="en-US" altLang="ko-KR" sz="1800" dirty="0"/>
              <a:t>,</a:t>
            </a:r>
            <a:r>
              <a:rPr lang="ko-KR" altLang="en-US" sz="1800" dirty="0"/>
              <a:t> 새로운 값을 할당할 수는 없음</a:t>
            </a:r>
            <a:endParaRPr lang="en-US" altLang="x-none" dirty="0"/>
          </a:p>
          <a:p>
            <a:r>
              <a:rPr lang="en-US" altLang="x-none" dirty="0"/>
              <a:t>Attempting to make it point elsewhere is an error:</a:t>
            </a:r>
            <a:br>
              <a:rPr lang="en-US" altLang="x-none" dirty="0"/>
            </a:br>
            <a:r>
              <a:rPr lang="ko-KR" altLang="en-US" sz="1800" dirty="0"/>
              <a:t>다른 위치를 가리키려고 하면 오류 발생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(*a !=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a++;           /*** WRONG ***/</a:t>
            </a:r>
          </a:p>
          <a:p>
            <a:r>
              <a:rPr lang="en-US" altLang="x-none" dirty="0"/>
              <a:t>This is no great loss; we can always copy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into a pointer variable, then change the pointer variable:</a:t>
            </a:r>
            <a:br>
              <a:rPr lang="en-US" altLang="x-none" dirty="0"/>
            </a:br>
            <a:r>
              <a:rPr lang="ko-KR" altLang="en-US" sz="1800" dirty="0"/>
              <a:t>대신 포인터 변수에 배열 </a:t>
            </a:r>
            <a:r>
              <a:rPr lang="en-US" altLang="ko-KR" sz="1800" dirty="0"/>
              <a:t>a</a:t>
            </a:r>
            <a:r>
              <a:rPr lang="ko-KR" altLang="en-US" sz="1800" dirty="0"/>
              <a:t>를 복사하는 것으로 활용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a;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(*p !=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p++;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CBB6A13-9193-634E-B3E9-A8AE19EC4ABA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04048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Program: Reversing a Series</a:t>
            </a:r>
            <a:r>
              <a:rPr lang="ko-KR" altLang="en-US" sz="3200" dirty="0"/>
              <a:t> </a:t>
            </a:r>
            <a:r>
              <a:rPr lang="en-US" altLang="x-none" sz="3200" dirty="0"/>
              <a:t>of Numbers (Revisited)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reverse.c</a:t>
            </a:r>
            <a:r>
              <a:rPr lang="en-US" altLang="x-none" dirty="0"/>
              <a:t> program of Chapter 8 reads 10 numbers, then writes the numbers in reverse order.</a:t>
            </a:r>
            <a:br>
              <a:rPr lang="en-US" altLang="x-none" dirty="0"/>
            </a:br>
            <a:r>
              <a:rPr lang="en-US" altLang="ko-KR" sz="1800" dirty="0"/>
              <a:t>8</a:t>
            </a:r>
            <a:r>
              <a:rPr lang="ko-KR" altLang="en-US" sz="1800" dirty="0"/>
              <a:t>장에서 </a:t>
            </a:r>
            <a:r>
              <a:rPr lang="en-US" altLang="ko-KR" sz="1800" dirty="0" err="1"/>
              <a:t>reverse.c</a:t>
            </a:r>
            <a:r>
              <a:rPr lang="ko-KR" altLang="en-US" sz="1800" dirty="0"/>
              <a:t>프로그램은 숫자를 역순으로 출력함</a:t>
            </a:r>
            <a:endParaRPr lang="en-US" altLang="x-none" dirty="0"/>
          </a:p>
          <a:p>
            <a:r>
              <a:rPr lang="en-US" altLang="x-none" dirty="0"/>
              <a:t>The original program stores the numbers in an array, with subscripting used to access elements of the array.</a:t>
            </a:r>
            <a:br>
              <a:rPr lang="en-US" altLang="x-none" dirty="0"/>
            </a:br>
            <a:r>
              <a:rPr lang="ko-KR" altLang="en-US" sz="1800" dirty="0"/>
              <a:t>원 프로그램은 수를 배열에 저장하였고</a:t>
            </a:r>
            <a:r>
              <a:rPr lang="en-US" altLang="ko-KR" sz="1800" dirty="0"/>
              <a:t>,</a:t>
            </a:r>
            <a:r>
              <a:rPr lang="ko-KR" altLang="en-US" sz="1800" dirty="0"/>
              <a:t> 역순으로 배열 첨자를 순회하였음 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reverse3.c</a:t>
            </a:r>
            <a:r>
              <a:rPr lang="en-US" altLang="x-none" dirty="0"/>
              <a:t> is a new version of the program in which subscripting has been replaced with pointer arithmetic. </a:t>
            </a:r>
            <a:br>
              <a:rPr lang="en-US" altLang="x-none" dirty="0"/>
            </a:br>
            <a:r>
              <a:rPr lang="en-US" altLang="x-none" sz="1800" dirty="0"/>
              <a:t>reverse3.c</a:t>
            </a:r>
            <a:r>
              <a:rPr lang="ko-KR" altLang="en-US" sz="1800" dirty="0"/>
              <a:t>는 첨자 대신 포인터 연산을 활용함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4864ECA-B9CD-014E-88E0-1987A0BCA478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19819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reverse3.c</a:t>
            </a:r>
            <a:endParaRPr lang="en-US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  <a:buFontTx/>
              <a:buNone/>
            </a:pPr>
            <a:r>
              <a:rPr lang="en-US" altLang="x-none" sz="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/* Reverses a series of numbers (pointer version) */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#define N 10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a[N], *p;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("Enter %d numbers: ", N);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for (p = a; p &lt; a + N; p++)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("%d", p);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("In reverse order:");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for (p = a + N - 1; p &gt;= a; p--)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 %d", *p);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("\n");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7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70000"/>
              </a:lnSpc>
              <a:spcBef>
                <a:spcPts val="1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0A77D96-9B5B-A941-B33F-7ABE372C2EC2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48726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배열을 함수의 인자로 전달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69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200" dirty="0"/>
              <a:t>When passed to a function, an array name is treated as a pointer.</a:t>
            </a:r>
            <a:br>
              <a:rPr lang="en-US" altLang="x-none" sz="2200" dirty="0"/>
            </a:br>
            <a:r>
              <a:rPr lang="ko-KR" altLang="en-US" sz="1800" dirty="0"/>
              <a:t>배열을 함수로 전달할 때</a:t>
            </a:r>
            <a:r>
              <a:rPr lang="en-US" altLang="ko-KR" sz="1800" dirty="0"/>
              <a:t>,</a:t>
            </a:r>
            <a:r>
              <a:rPr lang="ko-KR" altLang="en-US" sz="1800" dirty="0"/>
              <a:t> 배열의 이름이 포인터로 처리됨</a:t>
            </a:r>
            <a:endParaRPr lang="en-US" altLang="x-none" sz="2200" dirty="0"/>
          </a:p>
          <a:p>
            <a:r>
              <a:rPr lang="en-US" altLang="x-none" sz="2200" dirty="0"/>
              <a:t>Example: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, max;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max = a[0];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 if (a[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] &gt; max)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   max = a[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return max;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sz="2200" dirty="0"/>
              <a:t>A call of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200" dirty="0"/>
              <a:t>:</a:t>
            </a:r>
            <a:r>
              <a:rPr lang="ko-KR" altLang="en-US" sz="2200" dirty="0"/>
              <a:t> </a:t>
            </a:r>
            <a:r>
              <a:rPr lang="en-US" altLang="ko-KR" sz="1800" dirty="0" err="1"/>
              <a:t>find_largest</a:t>
            </a:r>
            <a:r>
              <a:rPr lang="ko-KR" altLang="en-US" sz="1800" dirty="0"/>
              <a:t> 호출문은 다음과 같음</a:t>
            </a:r>
            <a:endParaRPr lang="en-US" altLang="x-none" sz="2200" dirty="0"/>
          </a:p>
          <a:p>
            <a:pPr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(b, N);</a:t>
            </a:r>
          </a:p>
          <a:p>
            <a:pPr>
              <a:buFontTx/>
              <a:buNone/>
            </a:pPr>
            <a:r>
              <a:rPr lang="en-US" altLang="x-none" sz="2200" dirty="0"/>
              <a:t>	This call causes a pointer to the first element of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sz="2200" dirty="0"/>
              <a:t> to be assigned to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; the array itself isn’t copied.</a:t>
            </a:r>
            <a:r>
              <a:rPr lang="ko-KR" altLang="en-US" sz="2200" dirty="0"/>
              <a:t> </a:t>
            </a:r>
            <a:r>
              <a:rPr lang="ko-KR" altLang="en-US" sz="1800" dirty="0"/>
              <a:t>이 호출문은 배열 </a:t>
            </a:r>
            <a:r>
              <a:rPr lang="en-US" altLang="ko-KR" sz="1800" dirty="0"/>
              <a:t>b</a:t>
            </a:r>
            <a:r>
              <a:rPr lang="ko-KR" altLang="en-US" sz="1800" dirty="0"/>
              <a:t>의 첫 요소의 포인터를 </a:t>
            </a:r>
            <a:r>
              <a:rPr lang="en-US" altLang="ko-KR" sz="1800" dirty="0"/>
              <a:t>a</a:t>
            </a:r>
            <a:r>
              <a:rPr lang="ko-KR" altLang="en-US" sz="1800" dirty="0"/>
              <a:t>에 할당</a:t>
            </a:r>
            <a:endParaRPr lang="en-US" altLang="x-non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F3BD21A-DCC2-5948-9026-5ACB5117C3F4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65876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fact that an array argument is treated as a pointer has some important consequences.</a:t>
            </a:r>
            <a:br>
              <a:rPr lang="en-US" altLang="x-none" dirty="0"/>
            </a:br>
            <a:r>
              <a:rPr lang="ko-KR" altLang="en-US" sz="1800" dirty="0"/>
              <a:t>배열을 인자로 쓸 때 포인터로 처리된다는 것에는 중요한 의미가 있음</a:t>
            </a:r>
            <a:endParaRPr lang="en-US" altLang="x-none" dirty="0"/>
          </a:p>
          <a:p>
            <a:r>
              <a:rPr lang="en-US" altLang="x-none" i="1" dirty="0"/>
              <a:t>Consequence 1:</a:t>
            </a:r>
            <a:r>
              <a:rPr lang="en-US" altLang="x-none" dirty="0"/>
              <a:t> When an ordinary variable is passed to a function, its value is copied; any changes to the corresponding parameter don’t affect the variable.</a:t>
            </a:r>
            <a:br>
              <a:rPr lang="en-US" altLang="x-none" dirty="0"/>
            </a:br>
            <a:r>
              <a:rPr lang="ko-KR" altLang="en-US" sz="1800" dirty="0"/>
              <a:t>첫 번째 중요성</a:t>
            </a:r>
            <a:r>
              <a:rPr lang="en-US" altLang="ko-KR" sz="1800" dirty="0"/>
              <a:t>:</a:t>
            </a:r>
            <a:r>
              <a:rPr lang="ko-KR" altLang="en-US" sz="1800" dirty="0"/>
              <a:t> 일반 변수는 함수로 전달되면 값이 복사됨</a:t>
            </a:r>
            <a:r>
              <a:rPr lang="en-US" altLang="ko-KR" sz="1800" dirty="0"/>
              <a:t>;</a:t>
            </a:r>
            <a:r>
              <a:rPr lang="ko-KR" altLang="en-US" sz="1800" dirty="0"/>
              <a:t> 매개변수는 원래 변수에 영향을 주지 않음</a:t>
            </a:r>
            <a:endParaRPr lang="en-US" altLang="x-none" dirty="0"/>
          </a:p>
          <a:p>
            <a:r>
              <a:rPr lang="en-US" altLang="x-none" dirty="0"/>
              <a:t>In contrast, an array used as an argument isn’t protected against change.</a:t>
            </a:r>
            <a:br>
              <a:rPr lang="en-US" altLang="x-none" dirty="0"/>
            </a:br>
            <a:r>
              <a:rPr lang="ko-KR" altLang="en-US" sz="1800" dirty="0"/>
              <a:t>반면</a:t>
            </a:r>
            <a:r>
              <a:rPr lang="en-US" altLang="ko-KR" sz="1800" dirty="0"/>
              <a:t>,</a:t>
            </a:r>
            <a:r>
              <a:rPr lang="ko-KR" altLang="en-US" sz="1800" dirty="0"/>
              <a:t> 배열이 인자로 사용되면 원래 배열의 값이 매개변수에 의해 변경됨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03D8724-D522-004E-AB3B-4B4A2C333743}" type="slidenum">
              <a:rPr lang="en-US" altLang="x-none" sz="1200">
                <a:latin typeface="Arial" charset="0"/>
              </a:rPr>
              <a:pPr/>
              <a:t>29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458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Pointer Arithmetic</a:t>
            </a:r>
            <a:r>
              <a:rPr lang="ko-KR" altLang="en-US" dirty="0"/>
              <a:t> </a:t>
            </a:r>
            <a:r>
              <a:rPr lang="ko-KR" altLang="en-US" sz="2800" dirty="0"/>
              <a:t>포인터 연산</a:t>
            </a:r>
            <a:endParaRPr lang="en-US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Chapter 11 showed that pointers can point to array elements:</a:t>
            </a:r>
            <a:br>
              <a:rPr lang="en-US" altLang="x-none" dirty="0"/>
            </a:br>
            <a:r>
              <a:rPr lang="en-US" altLang="ko-KR" sz="1800" dirty="0"/>
              <a:t>11</a:t>
            </a:r>
            <a:r>
              <a:rPr lang="ko-KR" altLang="en-US" sz="1800" dirty="0"/>
              <a:t>장에서 포인터는 배열의 요소를 가리킬 수 있음을 보였음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a[10],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&amp;a[0];</a:t>
            </a:r>
          </a:p>
          <a:p>
            <a:r>
              <a:rPr lang="en-US" altLang="x-none" dirty="0"/>
              <a:t>A graphical representation:</a:t>
            </a:r>
            <a:r>
              <a:rPr lang="ko-KR" altLang="en-US" sz="1800" dirty="0"/>
              <a:t> 그림으로 표현해보자</a:t>
            </a:r>
            <a:endParaRPr lang="en-US" altLang="x-none" sz="18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AF5A351-C0F6-FD49-A65B-5BA1556C4AFA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56" y="3087757"/>
            <a:ext cx="6782315" cy="242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558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For example, the following function modifies an array by storing zero into each of its elements:</a:t>
            </a:r>
            <a:br>
              <a:rPr lang="en-US" altLang="x-none" sz="2000" dirty="0"/>
            </a:br>
            <a:r>
              <a:rPr lang="ko-KR" altLang="en-US" sz="1800" dirty="0"/>
              <a:t>다음 함수는 배열의 모든 요소에 </a:t>
            </a:r>
            <a:r>
              <a:rPr lang="en-US" altLang="ko-KR" sz="1800" dirty="0"/>
              <a:t>0</a:t>
            </a:r>
            <a:r>
              <a:rPr lang="ko-KR" altLang="en-US" sz="1800" dirty="0"/>
              <a:t>을 저장함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store_zeros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C225C7B-A640-894B-B29D-5A12BD40FE99}" type="slidenum">
              <a:rPr lang="en-US" altLang="x-none" sz="1200">
                <a:latin typeface="Arial" charset="0"/>
              </a:rPr>
              <a:pPr/>
              <a:t>30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8779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To indicate that an array parameter won’t be changed, we can include the word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in its declaration:</a:t>
            </a:r>
            <a:br>
              <a:rPr lang="en-US" altLang="x-none" dirty="0"/>
            </a:br>
            <a:r>
              <a:rPr lang="ko-KR" altLang="en-US" sz="1800" dirty="0"/>
              <a:t>매개변수 배열이 원래 배열을 못 바꾸도록 하려면 </a:t>
            </a:r>
            <a:r>
              <a:rPr lang="en-US" altLang="ko-KR" sz="1800" dirty="0" err="1"/>
              <a:t>const</a:t>
            </a:r>
            <a:r>
              <a:rPr lang="ko-KR" altLang="en-US" sz="1800" dirty="0"/>
              <a:t>라는 키워드를 선언에 넣자 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/>
              <a:t>If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is present, the compiler will check that no assignment to an element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appears in the body of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en-US" altLang="x-none" sz="1800" dirty="0" err="1"/>
              <a:t>const</a:t>
            </a:r>
            <a:r>
              <a:rPr lang="ko-KR" altLang="en-US" sz="1800" dirty="0"/>
              <a:t> 키워드가 존재하면</a:t>
            </a:r>
            <a:r>
              <a:rPr lang="en-US" altLang="ko-KR" sz="1800" dirty="0"/>
              <a:t>,</a:t>
            </a:r>
            <a:r>
              <a:rPr lang="ko-KR" altLang="en-US" sz="1800" dirty="0"/>
              <a:t> 컴파일러가 </a:t>
            </a:r>
            <a:r>
              <a:rPr lang="en-US" altLang="ko-KR" sz="1800" dirty="0" err="1"/>
              <a:t>find_largest</a:t>
            </a:r>
            <a:r>
              <a:rPr lang="ko-KR" altLang="en-US" sz="1800" dirty="0"/>
              <a:t>함수 내용에 </a:t>
            </a:r>
            <a:r>
              <a:rPr lang="en-US" altLang="ko-KR" sz="1800" dirty="0"/>
              <a:t>a</a:t>
            </a:r>
            <a:r>
              <a:rPr lang="ko-KR" altLang="en-US" sz="1800" dirty="0"/>
              <a:t>의 요소에 어떤 값을 할당하는지 검사함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268F0DF-89DA-A543-A25B-16D35E94122E}" type="slidenum">
              <a:rPr lang="en-US" altLang="x-none" sz="1200">
                <a:latin typeface="Arial" charset="0"/>
              </a:rPr>
              <a:pPr/>
              <a:t>31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40768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i="1" dirty="0"/>
              <a:t>Consequence 2:</a:t>
            </a:r>
            <a:r>
              <a:rPr lang="en-US" altLang="x-none" dirty="0"/>
              <a:t> The time required to pass an array to a function doesn’t depend on the size of the array.</a:t>
            </a:r>
            <a:br>
              <a:rPr lang="en-US" altLang="x-none" dirty="0"/>
            </a:br>
            <a:r>
              <a:rPr lang="ko-KR" altLang="en-US" sz="1800" dirty="0"/>
              <a:t>두</a:t>
            </a:r>
            <a:r>
              <a:rPr lang="en-US" altLang="ko-KR" sz="1800" dirty="0"/>
              <a:t> </a:t>
            </a:r>
            <a:r>
              <a:rPr lang="ko-KR" altLang="en-US" sz="1800" dirty="0"/>
              <a:t>번째 중요성</a:t>
            </a:r>
            <a:r>
              <a:rPr lang="en-US" altLang="ko-KR" sz="1800" dirty="0"/>
              <a:t>:</a:t>
            </a:r>
            <a:r>
              <a:rPr lang="ko-KR" altLang="en-US" sz="1800" dirty="0"/>
              <a:t> 배열을 함수의 인자로 전달하는데 배열의 크기는 관계 없음</a:t>
            </a:r>
            <a:endParaRPr lang="en-US" altLang="x-none" dirty="0"/>
          </a:p>
          <a:p>
            <a:r>
              <a:rPr lang="en-US" altLang="x-none" dirty="0"/>
              <a:t>There’s no penalty for passing a large array, since no copy of the array is made.</a:t>
            </a:r>
            <a:br>
              <a:rPr lang="en-US" altLang="x-none" dirty="0"/>
            </a:br>
            <a:r>
              <a:rPr lang="ko-KR" altLang="en-US" sz="1800" dirty="0"/>
              <a:t>아주 긴 배열을 전달하더라도 배열의 복사본을 만드는 것이 아니기 때문에 오버헤드가 없음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1909579-D5CA-0444-A8E6-9ADA1829DF7F}" type="slidenum">
              <a:rPr lang="en-US" altLang="x-none" sz="1200">
                <a:latin typeface="Arial" charset="0"/>
              </a:rPr>
              <a:pPr/>
              <a:t>32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74157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i="1" dirty="0"/>
              <a:t>Consequence 3:</a:t>
            </a:r>
            <a:r>
              <a:rPr lang="en-US" altLang="x-none" dirty="0"/>
              <a:t> An array parameter can be declared as a pointer if desired.</a:t>
            </a:r>
            <a:br>
              <a:rPr lang="en-US" altLang="x-none" dirty="0"/>
            </a:br>
            <a:r>
              <a:rPr lang="ko-KR" altLang="en-US" sz="1800" dirty="0"/>
              <a:t>세</a:t>
            </a:r>
            <a:r>
              <a:rPr lang="en-US" altLang="ko-KR" sz="1800" dirty="0"/>
              <a:t> </a:t>
            </a:r>
            <a:r>
              <a:rPr lang="ko-KR" altLang="en-US" sz="1800" dirty="0"/>
              <a:t>번째 중요성</a:t>
            </a:r>
            <a:r>
              <a:rPr lang="en-US" altLang="ko-KR" sz="1800" dirty="0"/>
              <a:t>:</a:t>
            </a:r>
            <a:r>
              <a:rPr lang="ko-KR" altLang="en-US" sz="1800" dirty="0"/>
              <a:t> 매개변수를 배열이 아니라 포인터로 선언할 수 있음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dirty="0"/>
              <a:t> could be defined as follows:</a:t>
            </a:r>
            <a:r>
              <a:rPr lang="ko-KR" altLang="en-US" dirty="0"/>
              <a:t> </a:t>
            </a:r>
            <a:r>
              <a:rPr lang="ko-KR" altLang="en-US" sz="1800" dirty="0"/>
              <a:t>다음과 같이 변경 가능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*a,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/>
              <a:t>Declaring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to be a pointer is equivalent to declaring it to be an array; the compiler treats the declarations as though they were identical.</a:t>
            </a:r>
            <a:br>
              <a:rPr lang="en-US" altLang="x-none" dirty="0"/>
            </a:br>
            <a:r>
              <a:rPr lang="ko-KR" altLang="en-US" sz="1800" dirty="0"/>
              <a:t>이 경우 </a:t>
            </a:r>
            <a:r>
              <a:rPr lang="en-US" altLang="x-none" sz="1800" dirty="0"/>
              <a:t>a</a:t>
            </a:r>
            <a:r>
              <a:rPr lang="ko-KR" altLang="en-US" sz="1800" dirty="0"/>
              <a:t>를 포인터로 선언하는 것은 배열로 선언하는 것과 똑같은 의미를 같음</a:t>
            </a:r>
            <a:r>
              <a:rPr lang="en-US" altLang="ko-KR" sz="1800" dirty="0"/>
              <a:t>;</a:t>
            </a:r>
            <a:r>
              <a:rPr lang="ko-KR" altLang="en-US" sz="1800" dirty="0"/>
              <a:t> 컴파일러가 둘을 동일하게 처리함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1057E13-77A5-B842-82FB-2301B6053BB3}" type="slidenum">
              <a:rPr lang="en-US" altLang="x-none" sz="1200">
                <a:latin typeface="Arial" charset="0"/>
              </a:rPr>
              <a:pPr/>
              <a:t>33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37538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Although declaring a </a:t>
            </a:r>
            <a:r>
              <a:rPr lang="en-US" altLang="x-none" i="1" dirty="0"/>
              <a:t>parameter</a:t>
            </a:r>
            <a:r>
              <a:rPr lang="en-US" altLang="x-none" dirty="0"/>
              <a:t> to be an array is the same as declaring it to be a pointer, the same isn’t true for a </a:t>
            </a:r>
            <a:r>
              <a:rPr lang="en-US" altLang="x-none" i="1" dirty="0"/>
              <a:t>variable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단</a:t>
            </a:r>
            <a:r>
              <a:rPr lang="en-US" altLang="ko-KR" sz="1800" dirty="0"/>
              <a:t>,</a:t>
            </a:r>
            <a:r>
              <a:rPr lang="ko-KR" altLang="en-US" sz="1800" dirty="0"/>
              <a:t> 포인터를 선언하는 것이 배열을 매개변수로 쓰는 것과 같은 효과가 있지만</a:t>
            </a:r>
            <a:r>
              <a:rPr lang="en-US" altLang="ko-KR" sz="1800" dirty="0"/>
              <a:t>,</a:t>
            </a:r>
            <a:r>
              <a:rPr lang="ko-KR" altLang="en-US" sz="1800" dirty="0"/>
              <a:t> 같은 것은 아님</a:t>
            </a:r>
            <a:endParaRPr lang="en-US" altLang="x-none" dirty="0"/>
          </a:p>
          <a:p>
            <a:r>
              <a:rPr lang="en-US" altLang="x-none" dirty="0"/>
              <a:t>The following declaration causes the compiler to set aside space for 10 integers:</a:t>
            </a:r>
            <a:br>
              <a:rPr lang="en-US" altLang="x-none" dirty="0"/>
            </a:br>
            <a:r>
              <a:rPr lang="ko-KR" altLang="en-US" sz="1800" dirty="0"/>
              <a:t>다음 선언문은 만나면</a:t>
            </a:r>
            <a:r>
              <a:rPr lang="en-US" altLang="ko-KR" sz="1800" dirty="0"/>
              <a:t>,</a:t>
            </a:r>
            <a:r>
              <a:rPr lang="ko-KR" altLang="en-US" sz="1800" dirty="0"/>
              <a:t> 컴파일러는 </a:t>
            </a:r>
            <a:r>
              <a:rPr lang="en-US" altLang="ko-KR" sz="1800" dirty="0"/>
              <a:t>10</a:t>
            </a:r>
            <a:r>
              <a:rPr lang="ko-KR" altLang="en-US" sz="1800" dirty="0"/>
              <a:t>개의 정수를 저장할 공간을 만듬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  <a:p>
            <a:r>
              <a:rPr lang="en-US" altLang="x-none" dirty="0"/>
              <a:t>The following declaration causes the compiler to allocate space for a pointer variable:</a:t>
            </a:r>
            <a:br>
              <a:rPr lang="en-US" altLang="x-none" dirty="0"/>
            </a:br>
            <a:r>
              <a:rPr lang="ko-KR" altLang="en-US" sz="1800" dirty="0"/>
              <a:t>다음 선언문을 만나면 컴파일러는 정수형 포인터 변수를 저장할 공간을 만듬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*a;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497F56C-4267-284B-9356-4EE7738E1B49}" type="slidenum">
              <a:rPr lang="en-US" altLang="x-none" sz="1200">
                <a:latin typeface="Arial" charset="0"/>
              </a:rPr>
              <a:pPr/>
              <a:t>34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18377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In the latter case,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is not an array; attempting to use it as an array can have disastrous results.</a:t>
            </a:r>
            <a:br>
              <a:rPr lang="en-US" altLang="x-none" dirty="0"/>
            </a:br>
            <a:r>
              <a:rPr lang="ko-KR" altLang="en-US" sz="1800" dirty="0"/>
              <a:t>두 번째 경우 </a:t>
            </a:r>
            <a:r>
              <a:rPr lang="en-US" altLang="ko-KR" sz="1800" dirty="0"/>
              <a:t>a</a:t>
            </a:r>
            <a:r>
              <a:rPr lang="ko-KR" altLang="en-US" sz="1800" dirty="0"/>
              <a:t>는 배열이 아니기 때문에</a:t>
            </a:r>
            <a:r>
              <a:rPr lang="en-US" altLang="ko-KR" sz="1800" dirty="0"/>
              <a:t>,</a:t>
            </a:r>
            <a:r>
              <a:rPr lang="ko-KR" altLang="en-US" sz="1800" dirty="0"/>
              <a:t> 배열처럼 값을 저장하려고 하면 절대 안됨</a:t>
            </a:r>
            <a:endParaRPr lang="en-US" altLang="x-none" dirty="0"/>
          </a:p>
          <a:p>
            <a:r>
              <a:rPr lang="en-US" altLang="x-none" dirty="0"/>
              <a:t>For example, the assignment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*a = 0;   /*** WRONG ***/</a:t>
            </a:r>
          </a:p>
          <a:p>
            <a:pPr>
              <a:buFontTx/>
              <a:buNone/>
            </a:pPr>
            <a:r>
              <a:rPr lang="en-US" altLang="x-none" dirty="0"/>
              <a:t>	will store 0 where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is pointing.</a:t>
            </a:r>
            <a:br>
              <a:rPr lang="en-US" altLang="x-none" dirty="0"/>
            </a:br>
            <a:r>
              <a:rPr lang="ko-KR" altLang="en-US" sz="1800" dirty="0"/>
              <a:t>위의 문장은 </a:t>
            </a:r>
            <a:r>
              <a:rPr lang="en-US" altLang="ko-KR" sz="1800" dirty="0"/>
              <a:t>a</a:t>
            </a:r>
            <a:r>
              <a:rPr lang="ko-KR" altLang="en-US" sz="1800" dirty="0"/>
              <a:t>가 가리키는 위치에 값을 </a:t>
            </a:r>
            <a:r>
              <a:rPr lang="en-US" altLang="ko-KR" sz="1800" dirty="0"/>
              <a:t>0</a:t>
            </a:r>
            <a:r>
              <a:rPr lang="ko-KR" altLang="en-US" sz="1800" dirty="0"/>
              <a:t>으로 저장함</a:t>
            </a:r>
            <a:endParaRPr lang="en-US" altLang="x-none" dirty="0"/>
          </a:p>
          <a:p>
            <a:r>
              <a:rPr lang="en-US" altLang="x-none" dirty="0"/>
              <a:t>Since we don’t know where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is pointing, the effect on the program is undefined. </a:t>
            </a:r>
            <a:br>
              <a:rPr lang="en-US" altLang="x-none" dirty="0"/>
            </a:br>
            <a:r>
              <a:rPr lang="en-US" altLang="x-none" sz="1800" dirty="0"/>
              <a:t>a</a:t>
            </a:r>
            <a:r>
              <a:rPr lang="ko-KR" altLang="en-US" sz="1800" dirty="0"/>
              <a:t>가 어디를 가리키는지 알 수 없음으로</a:t>
            </a:r>
            <a:r>
              <a:rPr lang="en-US" altLang="ko-KR" sz="1800" dirty="0"/>
              <a:t>,</a:t>
            </a:r>
            <a:r>
              <a:rPr lang="ko-KR" altLang="en-US" sz="1800" dirty="0"/>
              <a:t> 결과적으로 정의되지 않은 동작을 하게 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271DA71-E932-964C-A923-213498CC14CC}" type="slidenum">
              <a:rPr lang="en-US" altLang="x-none" sz="1200">
                <a:latin typeface="Arial" charset="0"/>
              </a:rPr>
              <a:pPr/>
              <a:t>35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32423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 Arguments (Revisited)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i="1" dirty="0"/>
              <a:t>Consequence 4:</a:t>
            </a:r>
            <a:r>
              <a:rPr lang="en-US" altLang="x-none" dirty="0"/>
              <a:t> A function with an array parameter can be passed an array “slice”—a sequence of consecutive elements.</a:t>
            </a:r>
            <a:br>
              <a:rPr lang="en-US" altLang="x-none" dirty="0"/>
            </a:br>
            <a:r>
              <a:rPr lang="ko-KR" altLang="en-US" sz="1800" dirty="0"/>
              <a:t>네 번째 중요성</a:t>
            </a:r>
            <a:r>
              <a:rPr lang="en-US" altLang="ko-KR" sz="1800" dirty="0"/>
              <a:t>:</a:t>
            </a:r>
            <a:r>
              <a:rPr lang="ko-KR" altLang="en-US" sz="1800" dirty="0"/>
              <a:t> 배열의 일부만 함수에 전달할 수 있음</a:t>
            </a:r>
            <a:endParaRPr lang="en-US" altLang="x-none" dirty="0"/>
          </a:p>
          <a:p>
            <a:r>
              <a:rPr lang="en-US" altLang="x-none" dirty="0"/>
              <a:t>An example that applies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dirty="0"/>
              <a:t> to elements 5 through 14 of an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다음의 예제는 </a:t>
            </a:r>
            <a:r>
              <a:rPr lang="en-US" altLang="ko-KR" sz="1800" dirty="0" err="1"/>
              <a:t>find_largest</a:t>
            </a:r>
            <a:r>
              <a:rPr lang="ko-KR" altLang="en-US" sz="1800" dirty="0"/>
              <a:t>에 배열의 </a:t>
            </a:r>
            <a:r>
              <a:rPr lang="en-US" altLang="ko-KR" sz="1800" dirty="0"/>
              <a:t>5</a:t>
            </a:r>
            <a:r>
              <a:rPr lang="ko-KR" altLang="en-US" sz="1800" dirty="0"/>
              <a:t>부터 </a:t>
            </a:r>
            <a:r>
              <a:rPr lang="en-US" altLang="ko-KR" sz="1800" dirty="0"/>
              <a:t>14</a:t>
            </a:r>
            <a:r>
              <a:rPr lang="ko-KR" altLang="en-US" sz="1800" dirty="0"/>
              <a:t>까지의 요소만 전달함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(&amp;b[5], 10);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C9E83D3-A769-2144-B94E-EC0F23D210B6}" type="slidenum">
              <a:rPr lang="en-US" altLang="x-none" sz="1200">
                <a:latin typeface="Arial" charset="0"/>
              </a:rPr>
              <a:pPr/>
              <a:t>36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2993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a Pointer as an Array Name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 allows us to subscript a pointer as though it were an array name:</a:t>
            </a:r>
            <a:br>
              <a:rPr lang="en-US" altLang="x-none" dirty="0"/>
            </a:br>
            <a:r>
              <a:rPr lang="en-US" altLang="x-none" sz="1800" dirty="0"/>
              <a:t>c</a:t>
            </a:r>
            <a:r>
              <a:rPr lang="ko-KR" altLang="en-US" sz="1800" dirty="0"/>
              <a:t>는 배열의 이름인 것처럼 포인터에 첨자를 사용 가능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#define N 10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a[N],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sum = 0, *p = a;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p[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pPr>
              <a:buFontTx/>
              <a:buNone/>
            </a:pPr>
            <a:r>
              <a:rPr lang="en-US" altLang="x-none" dirty="0"/>
              <a:t>	The compiler treats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p+i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ko-KR" altLang="en-US" sz="1800" dirty="0"/>
              <a:t>컴파일러는 </a:t>
            </a:r>
            <a:r>
              <a:rPr lang="en-US" altLang="ko-KR" sz="1800" dirty="0"/>
              <a:t>p[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를 *</a:t>
            </a:r>
            <a:r>
              <a:rPr lang="en-US" altLang="ko-KR" sz="1800" dirty="0"/>
              <a:t>(</a:t>
            </a:r>
            <a:r>
              <a:rPr lang="en-US" altLang="ko-KR" sz="1800" dirty="0" err="1"/>
              <a:t>p+i</a:t>
            </a:r>
            <a:r>
              <a:rPr lang="en-US" altLang="ko-KR" sz="1800" dirty="0"/>
              <a:t>)</a:t>
            </a:r>
            <a:r>
              <a:rPr lang="ko-KR" altLang="en-US" sz="1800" dirty="0"/>
              <a:t>로 처리함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21A8B87-DC7B-D046-9B06-8B3228E1508A}" type="slidenum">
              <a:rPr lang="en-US" altLang="x-none" sz="1200">
                <a:latin typeface="Arial" charset="0"/>
              </a:rPr>
              <a:pPr/>
              <a:t>37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5694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심화 내용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534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다차원 배열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4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Arithmetic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We can now access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en-US" altLang="x-none" dirty="0"/>
              <a:t> through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; for example, we can store the value 5 in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en-US" altLang="x-none" dirty="0"/>
              <a:t> by writing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*p = 5;</a:t>
            </a: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ko-KR" sz="1800" dirty="0"/>
              <a:t> a[0]</a:t>
            </a:r>
            <a:r>
              <a:rPr lang="ko-KR" altLang="en-US" sz="1800" dirty="0"/>
              <a:t>을 포인터로 접근할 수 있음</a:t>
            </a:r>
            <a:r>
              <a:rPr lang="en-US" altLang="ko-KR" sz="1800" dirty="0"/>
              <a:t>;</a:t>
            </a:r>
            <a:r>
              <a:rPr lang="ko-KR" altLang="en-US" sz="1800" dirty="0"/>
              <a:t> 그리고 상기 문장을 통해 </a:t>
            </a:r>
            <a:r>
              <a:rPr lang="en-US" altLang="ko-KR" sz="1800" dirty="0"/>
              <a:t>a[0]</a:t>
            </a:r>
            <a:r>
              <a:rPr lang="ko-KR" altLang="en-US" sz="1800" dirty="0"/>
              <a:t>을 접근할 수 있음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/>
              <a:t>An updated picture:</a:t>
            </a:r>
            <a:r>
              <a:rPr lang="ko-KR" altLang="en-US" dirty="0"/>
              <a:t> </a:t>
            </a:r>
            <a:r>
              <a:rPr lang="ko-KR" altLang="en-US" sz="1800" dirty="0"/>
              <a:t> 위 문장을 반영한 그림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6EA8CC6-9C87-CF4A-A249-2E9938F30CD0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04" y="2796210"/>
            <a:ext cx="6848792" cy="245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103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Multidimensional Arrays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Just as pointers can point to elements of one-dimensional arrays, they can also point to elements of multidimensional arrays.</a:t>
            </a:r>
            <a:br>
              <a:rPr lang="en-US" altLang="x-none" dirty="0"/>
            </a:br>
            <a:r>
              <a:rPr lang="ko-KR" altLang="en-US" sz="1800" dirty="0"/>
              <a:t>포인터가 일차원 배열의 요소를 가리킬 수 있듯이 다차원 배열의 요소도 가리킴</a:t>
            </a:r>
            <a:endParaRPr lang="en-US" altLang="x-none" dirty="0"/>
          </a:p>
          <a:p>
            <a:r>
              <a:rPr lang="en-US" altLang="x-none" dirty="0"/>
              <a:t>This section explores common techniques for using pointers to process the elements of multidimensional arrays.</a:t>
            </a:r>
            <a:br>
              <a:rPr lang="en-US" altLang="x-none" dirty="0"/>
            </a:br>
            <a:r>
              <a:rPr lang="ko-KR" altLang="en-US" sz="1800" dirty="0"/>
              <a:t>포인터를 다차원 배열에 사용하는 일반적인 기법을 설명함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EBD185C-535F-1445-9E55-552AAEE2F9B5}" type="slidenum">
              <a:rPr lang="en-US" altLang="x-none" sz="1200">
                <a:latin typeface="Arial" charset="0"/>
              </a:rPr>
              <a:pPr/>
              <a:t>40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72149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Processing the Elements</a:t>
            </a:r>
            <a:r>
              <a:rPr lang="ko-KR" altLang="en-US" sz="2800" dirty="0"/>
              <a:t> </a:t>
            </a:r>
            <a:r>
              <a:rPr lang="en-US" altLang="x-none" sz="2800" dirty="0"/>
              <a:t>of a Multidimensional Array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Chapter 8 showed that C stores two-dimensional arrays in row-major order.</a:t>
            </a:r>
            <a:br>
              <a:rPr lang="en-US" altLang="x-none" sz="2600" dirty="0"/>
            </a:br>
            <a:r>
              <a:rPr lang="en-US" altLang="ko-KR" sz="1800" dirty="0"/>
              <a:t>8</a:t>
            </a:r>
            <a:r>
              <a:rPr lang="ko-KR" altLang="en-US" sz="1800" dirty="0"/>
              <a:t>장에서 </a:t>
            </a:r>
            <a:r>
              <a:rPr lang="en-US" altLang="ko-KR" sz="1800" dirty="0"/>
              <a:t>2</a:t>
            </a:r>
            <a:r>
              <a:rPr lang="ko-KR" altLang="en-US" sz="1800" dirty="0"/>
              <a:t>차원 배열은 줄 단위로 데이터를 저장한다고 했음 </a:t>
            </a:r>
            <a:endParaRPr lang="en-US" altLang="x-none" sz="2600" dirty="0"/>
          </a:p>
          <a:p>
            <a:r>
              <a:rPr lang="en-US" altLang="x-none" sz="2600" dirty="0"/>
              <a:t>Layout of an array with </a:t>
            </a:r>
            <a:r>
              <a:rPr lang="en-US" altLang="x-none" sz="2600" i="1" dirty="0"/>
              <a:t>r</a:t>
            </a:r>
            <a:r>
              <a:rPr lang="en-US" altLang="x-none" sz="2600" dirty="0"/>
              <a:t> rows:  </a:t>
            </a:r>
            <a:r>
              <a:rPr lang="en-US" altLang="x-none" sz="2000" dirty="0"/>
              <a:t>r</a:t>
            </a:r>
            <a:r>
              <a:rPr lang="ko-KR" altLang="en-US" sz="2000" dirty="0"/>
              <a:t>개의 줄을 갖는 배열의 모습</a:t>
            </a:r>
            <a:endParaRPr lang="en-US" altLang="x-none" sz="2600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r>
              <a:rPr lang="en-US" altLang="x-none" sz="2600" dirty="0"/>
              <a:t>If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initially points to the element in row 0, column 0, we can visit every element in the array by incrementing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600" dirty="0"/>
              <a:t> repeatedly.</a:t>
            </a:r>
            <a:br>
              <a:rPr lang="en-US" altLang="x-none" sz="2600" dirty="0"/>
            </a:br>
            <a:r>
              <a:rPr lang="ko-KR" altLang="en-US" sz="1800" dirty="0"/>
              <a:t>최초에 </a:t>
            </a:r>
            <a:r>
              <a:rPr lang="en-US" altLang="x-none" sz="1800" dirty="0"/>
              <a:t>p</a:t>
            </a:r>
            <a:r>
              <a:rPr lang="ko-KR" altLang="en-US" sz="1800" dirty="0"/>
              <a:t>가 배열의 </a:t>
            </a:r>
            <a:r>
              <a:rPr lang="en-US" altLang="ko-KR" sz="1800" dirty="0"/>
              <a:t>0,</a:t>
            </a:r>
            <a:r>
              <a:rPr lang="ko-KR" altLang="en-US" sz="1800" dirty="0"/>
              <a:t> </a:t>
            </a:r>
            <a:r>
              <a:rPr lang="en-US" altLang="ko-KR" sz="1800" dirty="0"/>
              <a:t>0</a:t>
            </a:r>
            <a:r>
              <a:rPr lang="ko-KR" altLang="en-US" sz="1800" dirty="0"/>
              <a:t> 위치의 요소를 가리킨다면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p</a:t>
            </a:r>
            <a:r>
              <a:rPr lang="ko-KR" altLang="en-US" sz="1800" dirty="0"/>
              <a:t>를 반복적으로 증가시켜서 배열의 요소를 순회할 수 있음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56EAF8B-71B0-4D42-8D2B-950D03AF20AC}" type="slidenum">
              <a:rPr lang="en-US" altLang="x-none" sz="1200">
                <a:latin typeface="Arial" charset="0"/>
              </a:rPr>
              <a:pPr/>
              <a:t>41</a:t>
            </a:fld>
            <a:endParaRPr lang="en-US" altLang="x-none" sz="1800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2" y="2507422"/>
            <a:ext cx="53752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916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Processing the Elements</a:t>
            </a:r>
            <a:r>
              <a:rPr lang="ko-KR" altLang="en-US" sz="2800" dirty="0"/>
              <a:t> </a:t>
            </a:r>
            <a:r>
              <a:rPr lang="en-US" altLang="x-none" sz="2800" dirty="0"/>
              <a:t>of a Multidimensional Array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200" dirty="0"/>
              <a:t>Consider the problem of initializing all elements of the following array to zero:</a:t>
            </a:r>
            <a:r>
              <a:rPr lang="ko-KR" altLang="en-US" sz="2200" dirty="0"/>
              <a:t> </a:t>
            </a:r>
            <a:r>
              <a:rPr lang="ko-KR" altLang="en-US" sz="1800" dirty="0"/>
              <a:t>다음의 배열의 모든 요소를 </a:t>
            </a:r>
            <a:r>
              <a:rPr lang="en-US" altLang="ko-KR" sz="1800" dirty="0"/>
              <a:t>0</a:t>
            </a:r>
            <a:r>
              <a:rPr lang="ko-KR" altLang="en-US" sz="1800" dirty="0"/>
              <a:t>으로 초기화한다고 하자</a:t>
            </a:r>
            <a:endParaRPr lang="en-US" altLang="x-none" sz="22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a[NUM_ROWS][NUM_COLS];</a:t>
            </a:r>
          </a:p>
          <a:p>
            <a:pPr>
              <a:spcBef>
                <a:spcPts val="800"/>
              </a:spcBef>
            </a:pPr>
            <a:r>
              <a:rPr lang="en-US" altLang="x-none" sz="2200" dirty="0"/>
              <a:t>The obvious technique would be to use nested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200" dirty="0"/>
              <a:t> loops:</a:t>
            </a:r>
            <a:br>
              <a:rPr lang="en-US" altLang="x-none" sz="2200" dirty="0"/>
            </a:br>
            <a:r>
              <a:rPr lang="en-US" altLang="x-none" sz="1800" dirty="0"/>
              <a:t>for</a:t>
            </a:r>
            <a:r>
              <a:rPr lang="ko-KR" altLang="en-US" sz="1800" dirty="0"/>
              <a:t>루프를 사용할 수 있을 것임</a:t>
            </a:r>
            <a:endParaRPr lang="en-US" altLang="x-none" sz="22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row, col;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for (row = 0; row &lt; NUM_ROWS; row++)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for (col = 0; col &lt; NUM_COLS; col++)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 a[row][col] = 0;</a:t>
            </a:r>
          </a:p>
          <a:p>
            <a:pPr>
              <a:spcBef>
                <a:spcPts val="800"/>
              </a:spcBef>
            </a:pPr>
            <a:r>
              <a:rPr lang="en-US" altLang="x-none" sz="2200" dirty="0"/>
              <a:t>If we view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200" dirty="0"/>
              <a:t> as a one-dimensional array of integers, a single loop is sufficient:</a:t>
            </a:r>
            <a:r>
              <a:rPr lang="ko-KR" altLang="en-US" sz="2200" dirty="0"/>
              <a:t> </a:t>
            </a:r>
            <a:r>
              <a:rPr lang="ko-KR" altLang="en-US" sz="1800" dirty="0"/>
              <a:t>만약 </a:t>
            </a:r>
            <a:r>
              <a:rPr lang="en-US" altLang="ko-KR" sz="1800" dirty="0"/>
              <a:t>a</a:t>
            </a:r>
            <a:r>
              <a:rPr lang="ko-KR" altLang="en-US" sz="1800" dirty="0"/>
              <a:t>를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배열로 인식한다면 루프 하나면 충분히 초기화 가능</a:t>
            </a:r>
            <a:endParaRPr lang="en-US" altLang="x-none" sz="22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for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(p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&amp;a[0][0];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&lt;=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&amp;a[NUM_ROWS-1][NUM_COLS-1];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p++)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*p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C3ED9D7-AF16-B84B-9D25-928DEABBD919}" type="slidenum">
              <a:rPr lang="en-US" altLang="x-none" sz="1200">
                <a:latin typeface="Arial" charset="0"/>
              </a:rPr>
              <a:pPr/>
              <a:t>42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88402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Processing the Elements</a:t>
            </a:r>
            <a:r>
              <a:rPr lang="ko-KR" altLang="en-US" sz="2800" dirty="0"/>
              <a:t> </a:t>
            </a:r>
            <a:r>
              <a:rPr lang="en-US" altLang="x-none" sz="2800" dirty="0"/>
              <a:t>of a Multidimensional Array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Although treating a two-dimensional array as one-dimensional may seem like cheating, it works with most C compilers.</a:t>
            </a:r>
            <a:br>
              <a:rPr lang="en-US" altLang="x-none" dirty="0"/>
            </a:br>
            <a:r>
              <a:rPr lang="en-US" altLang="ko-KR" sz="1800" dirty="0"/>
              <a:t>2</a:t>
            </a:r>
            <a:r>
              <a:rPr lang="ko-KR" altLang="en-US" sz="1800" dirty="0"/>
              <a:t>차원 배열을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배열처럼 다루는 것이 이상해 보여도 많은 컴파일러가 허용함</a:t>
            </a:r>
            <a:endParaRPr lang="en-US" altLang="x-none" dirty="0"/>
          </a:p>
          <a:p>
            <a:r>
              <a:rPr lang="en-US" altLang="x-none" dirty="0"/>
              <a:t>Techniques like this one definitely hurt program readability, but—at least with some older compilers—produce a compensating increase in efficiency.</a:t>
            </a:r>
            <a:br>
              <a:rPr lang="en-US" altLang="x-none" dirty="0"/>
            </a:br>
            <a:r>
              <a:rPr lang="ko-KR" altLang="en-US" sz="1800" dirty="0"/>
              <a:t>이렇게 쓰면 프로그램을 읽기가 어려워지겠지만</a:t>
            </a:r>
            <a:r>
              <a:rPr lang="en-US" altLang="ko-KR" sz="1800" dirty="0"/>
              <a:t>,</a:t>
            </a:r>
            <a:r>
              <a:rPr lang="ko-KR" altLang="en-US" sz="1800" dirty="0"/>
              <a:t> 옛날 컴파일러에서는 성능이 좋아질 수 있음</a:t>
            </a:r>
            <a:endParaRPr lang="en-US" altLang="x-none" dirty="0"/>
          </a:p>
          <a:p>
            <a:r>
              <a:rPr lang="en-US" altLang="x-none" dirty="0"/>
              <a:t>With many modern compilers, though, there’s often little or no speed advantage.</a:t>
            </a:r>
            <a:br>
              <a:rPr lang="en-US" altLang="x-none" dirty="0"/>
            </a:br>
            <a:r>
              <a:rPr lang="ko-KR" altLang="en-US" sz="1800" dirty="0"/>
              <a:t>현대의 컴파일러는 성능이득을 찾아보기 어려움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117C668-5D26-F54D-960A-134BF3E4C8EA}" type="slidenum">
              <a:rPr lang="en-US" altLang="x-none" sz="1200">
                <a:latin typeface="Arial" charset="0"/>
              </a:rPr>
              <a:pPr/>
              <a:t>43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0555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Processing the Rows</a:t>
            </a:r>
            <a:r>
              <a:rPr lang="ko-KR" altLang="en-US" sz="3200" dirty="0"/>
              <a:t> </a:t>
            </a:r>
            <a:r>
              <a:rPr lang="en-US" altLang="x-none" sz="3200" dirty="0"/>
              <a:t>of a Multidimensional Array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 pointer variable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can also be used for processing the elements in just one </a:t>
            </a:r>
            <a:r>
              <a:rPr lang="en-US" altLang="x-none" i="1" dirty="0"/>
              <a:t>row</a:t>
            </a:r>
            <a:r>
              <a:rPr lang="en-US" altLang="x-none" dirty="0"/>
              <a:t> of a two-dimensional array.</a:t>
            </a:r>
            <a:br>
              <a:rPr lang="en-US" altLang="x-none" dirty="0"/>
            </a:br>
            <a:r>
              <a:rPr lang="ko-KR" altLang="en-US" sz="1800" dirty="0"/>
              <a:t>포인터 변수 </a:t>
            </a:r>
            <a:r>
              <a:rPr lang="en-US" altLang="ko-KR" sz="1800" dirty="0"/>
              <a:t>p</a:t>
            </a:r>
            <a:r>
              <a:rPr lang="ko-KR" altLang="en-US" sz="1800" dirty="0"/>
              <a:t>는 </a:t>
            </a:r>
            <a:r>
              <a:rPr lang="en-US" altLang="ko-KR" sz="1800" dirty="0"/>
              <a:t>2</a:t>
            </a:r>
            <a:r>
              <a:rPr lang="ko-KR" altLang="en-US" sz="1800" dirty="0"/>
              <a:t>차원 배열의 줄의 시작만 가리키도록 할 수 있음</a:t>
            </a:r>
            <a:endParaRPr lang="en-US" altLang="x-none" dirty="0"/>
          </a:p>
          <a:p>
            <a:r>
              <a:rPr lang="en-US" altLang="x-none" dirty="0"/>
              <a:t>To visit the elements of row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, we’d initialize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to point to element 0 in row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in the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en-US" altLang="x-none" sz="1800" dirty="0" err="1"/>
              <a:t>i</a:t>
            </a:r>
            <a:r>
              <a:rPr lang="ko-KR" altLang="en-US" sz="1800" dirty="0"/>
              <a:t>번째 줄의 요소를 방문하기 위해 </a:t>
            </a:r>
            <a:r>
              <a:rPr lang="en-US" altLang="ko-KR" sz="1800" dirty="0"/>
              <a:t>p</a:t>
            </a:r>
            <a:r>
              <a:rPr lang="ko-KR" altLang="en-US" sz="1800" dirty="0"/>
              <a:t>가 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줄의 </a:t>
            </a:r>
            <a:r>
              <a:rPr lang="en-US" altLang="ko-KR" sz="1800" dirty="0"/>
              <a:t>0</a:t>
            </a:r>
            <a:r>
              <a:rPr lang="ko-KR" altLang="en-US" sz="1800" dirty="0"/>
              <a:t>번째 요소를 가리키도록 하면 됨 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][0];</a:t>
            </a:r>
          </a:p>
          <a:p>
            <a:pPr>
              <a:buFontTx/>
              <a:buNone/>
            </a:pPr>
            <a:r>
              <a:rPr lang="en-US" altLang="x-none" dirty="0"/>
              <a:t>	or we could simply write</a:t>
            </a:r>
            <a:br>
              <a:rPr lang="en-US" altLang="x-none" dirty="0"/>
            </a:br>
            <a:r>
              <a:rPr lang="ko-KR" altLang="en-US" sz="1800" dirty="0"/>
              <a:t>또는 간단하게 다음처럼 쓸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C144131-C0F7-E444-99E1-B25C2D2E2234}" type="slidenum">
              <a:rPr lang="en-US" altLang="x-none" sz="1200">
                <a:latin typeface="Arial" charset="0"/>
              </a:rPr>
              <a:pPr/>
              <a:t>44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05427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Processing the </a:t>
            </a:r>
            <a:r>
              <a:rPr lang="en-US" altLang="x-none" sz="3200" dirty="0" err="1"/>
              <a:t>Rowsof</a:t>
            </a:r>
            <a:r>
              <a:rPr lang="en-US" altLang="x-none" sz="3200" dirty="0"/>
              <a:t> a Multidimensional Array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700" dirty="0"/>
              <a:t>For any two-dimensional array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700" dirty="0"/>
              <a:t>, the expression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 is a pointer to the first element in row 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/>
              <a:t>.</a:t>
            </a:r>
            <a:br>
              <a:rPr lang="en-US" altLang="x-none" sz="2700" dirty="0"/>
            </a:br>
            <a:r>
              <a:rPr lang="ko-KR" altLang="en-US" sz="1800" dirty="0"/>
              <a:t>모든 </a:t>
            </a:r>
            <a:r>
              <a:rPr lang="en-US" altLang="ko-KR" sz="1800" dirty="0"/>
              <a:t>2</a:t>
            </a:r>
            <a:r>
              <a:rPr lang="ko-KR" altLang="en-US" sz="1800" dirty="0"/>
              <a:t>차원 배열 </a:t>
            </a:r>
            <a:r>
              <a:rPr lang="en-US" altLang="ko-KR" sz="1800" dirty="0"/>
              <a:t>a</a:t>
            </a:r>
            <a:r>
              <a:rPr lang="ko-KR" altLang="en-US" sz="1800" dirty="0"/>
              <a:t>에 대해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줄의 첫 번째 요소에 대한 포인터임</a:t>
            </a:r>
            <a:endParaRPr lang="en-US" altLang="x-none" sz="2700" dirty="0"/>
          </a:p>
          <a:p>
            <a:r>
              <a:rPr lang="en-US" altLang="x-none" sz="2700" dirty="0"/>
              <a:t>To see why this works, recall that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 is equivalent to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*(a</a:t>
            </a:r>
            <a:r>
              <a:rPr lang="en-US" altLang="x-none" sz="2700" dirty="0"/>
              <a:t>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700" dirty="0"/>
              <a:t> 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sz="2700" dirty="0"/>
              <a:t>.</a:t>
            </a:r>
            <a:br>
              <a:rPr lang="en-US" altLang="x-none" sz="2700" dirty="0"/>
            </a:br>
            <a:r>
              <a:rPr lang="en-US" altLang="x-none" sz="2000" dirty="0"/>
              <a:t>a[</a:t>
            </a:r>
            <a:r>
              <a:rPr lang="en-US" altLang="x-none" sz="2000" dirty="0" err="1"/>
              <a:t>i</a:t>
            </a:r>
            <a:r>
              <a:rPr lang="en-US" altLang="x-none" sz="2000" dirty="0"/>
              <a:t>]</a:t>
            </a:r>
            <a:r>
              <a:rPr lang="ko-KR" altLang="en-US" sz="2000" dirty="0"/>
              <a:t>는 </a:t>
            </a:r>
            <a:r>
              <a:rPr lang="en-US" altLang="ko-KR" sz="2000" dirty="0"/>
              <a:t>*(</a:t>
            </a:r>
            <a:r>
              <a:rPr lang="en-US" altLang="ko-KR" sz="2000" dirty="0" err="1"/>
              <a:t>a+i</a:t>
            </a:r>
            <a:r>
              <a:rPr lang="en-US" altLang="ko-KR" sz="2000" dirty="0"/>
              <a:t>)</a:t>
            </a:r>
            <a:r>
              <a:rPr lang="ko-KR" altLang="en-US" sz="2000" dirty="0"/>
              <a:t>로 바꿔 쓸 수 있다고 했음</a:t>
            </a:r>
            <a:endParaRPr lang="en-US" altLang="x-none" sz="2700" dirty="0"/>
          </a:p>
          <a:p>
            <a:r>
              <a:rPr lang="en-US" altLang="x-none" sz="2700" dirty="0"/>
              <a:t>Thus,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&amp;a[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][0]</a:t>
            </a:r>
            <a:r>
              <a:rPr lang="en-US" altLang="x-none" sz="2700" dirty="0"/>
              <a:t> is the same as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&amp;(*(a[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sz="2700" dirty="0"/>
              <a:t>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0))</a:t>
            </a:r>
            <a:r>
              <a:rPr lang="en-US" altLang="x-none" sz="2700" dirty="0"/>
              <a:t>, which is equivalent to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&amp;*a[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.</a:t>
            </a:r>
            <a:br>
              <a:rPr lang="en-US" altLang="x-none" sz="2700" dirty="0"/>
            </a:br>
            <a:r>
              <a:rPr lang="ko-KR" altLang="en-US" sz="2000" dirty="0"/>
              <a:t>그러므로 </a:t>
            </a:r>
            <a:r>
              <a:rPr lang="en-US" altLang="ko-KR" sz="2000" dirty="0"/>
              <a:t>&amp;a[</a:t>
            </a:r>
            <a:r>
              <a:rPr lang="en-US" altLang="ko-KR" sz="2000" dirty="0" err="1"/>
              <a:t>i</a:t>
            </a:r>
            <a:r>
              <a:rPr lang="en-US" altLang="ko-KR" sz="2000" dirty="0"/>
              <a:t>][0]</a:t>
            </a:r>
            <a:r>
              <a:rPr lang="ko-KR" altLang="en-US" sz="2000" dirty="0"/>
              <a:t>은 </a:t>
            </a:r>
            <a:r>
              <a:rPr lang="en-US" altLang="ko-KR" sz="2000" dirty="0"/>
              <a:t>&amp;(</a:t>
            </a:r>
            <a:r>
              <a:rPr lang="ko-KR" altLang="en-US" sz="2000" dirty="0"/>
              <a:t>*</a:t>
            </a:r>
            <a:r>
              <a:rPr lang="en-US" altLang="ko-KR" sz="2000" dirty="0"/>
              <a:t>(a[</a:t>
            </a:r>
            <a:r>
              <a:rPr lang="en-US" altLang="ko-KR" sz="2000" dirty="0" err="1"/>
              <a:t>i</a:t>
            </a:r>
            <a:r>
              <a:rPr lang="en-US" altLang="ko-KR" sz="2000" dirty="0"/>
              <a:t>]+0))</a:t>
            </a:r>
            <a:r>
              <a:rPr lang="ko-KR" altLang="en-US" sz="2000" dirty="0"/>
              <a:t>과 같고 정리하면 </a:t>
            </a:r>
            <a:r>
              <a:rPr lang="en-US" altLang="ko-KR" sz="2000" dirty="0"/>
              <a:t>&amp;*a[</a:t>
            </a:r>
            <a:r>
              <a:rPr lang="en-US" altLang="ko-KR" sz="2000" dirty="0" err="1"/>
              <a:t>i</a:t>
            </a:r>
            <a:r>
              <a:rPr lang="en-US" altLang="ko-KR" sz="2000" dirty="0"/>
              <a:t>]</a:t>
            </a:r>
            <a:r>
              <a:rPr lang="ko-KR" altLang="en-US" sz="2000" dirty="0"/>
              <a:t>가 됨</a:t>
            </a:r>
            <a:endParaRPr lang="en-US" altLang="x-none" sz="2700" dirty="0"/>
          </a:p>
          <a:p>
            <a:r>
              <a:rPr lang="en-US" altLang="x-none" sz="2700" dirty="0"/>
              <a:t>This is the same as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, since the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sz="2700" dirty="0"/>
              <a:t> and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700" dirty="0"/>
              <a:t> operators cancel.</a:t>
            </a:r>
            <a:r>
              <a:rPr lang="ko-KR" altLang="en-US" sz="2700" dirty="0"/>
              <a:t> </a:t>
            </a:r>
            <a:r>
              <a:rPr lang="en-US" altLang="ko-KR" sz="2000" dirty="0"/>
              <a:t>&amp;</a:t>
            </a:r>
            <a:r>
              <a:rPr lang="ko-KR" altLang="en-US" sz="2000" dirty="0"/>
              <a:t>와 </a:t>
            </a:r>
            <a:r>
              <a:rPr lang="en-US" altLang="ko-KR" sz="2000" dirty="0"/>
              <a:t>*</a:t>
            </a:r>
            <a:r>
              <a:rPr lang="ko-KR" altLang="en-US" sz="2000" dirty="0"/>
              <a:t>연산자가 서로 상쇄하므로</a:t>
            </a:r>
            <a:r>
              <a:rPr lang="ko-KR" altLang="en-US" sz="2700" dirty="0"/>
              <a:t> </a:t>
            </a:r>
            <a:r>
              <a:rPr lang="en-US" altLang="ko-KR" sz="2000" dirty="0"/>
              <a:t>a[</a:t>
            </a:r>
            <a:r>
              <a:rPr lang="en-US" altLang="ko-KR" sz="2000" dirty="0" err="1"/>
              <a:t>i</a:t>
            </a:r>
            <a:r>
              <a:rPr lang="en-US" altLang="ko-KR" sz="2000" dirty="0"/>
              <a:t>]</a:t>
            </a:r>
            <a:r>
              <a:rPr lang="ko-KR" altLang="en-US" sz="2000" dirty="0"/>
              <a:t>가 됨</a:t>
            </a:r>
            <a:endParaRPr lang="en-US" altLang="x-none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6C61CF-33D5-CD47-BEC3-8810B6EACC5A}" type="slidenum">
              <a:rPr lang="en-US" altLang="x-none" sz="1200">
                <a:latin typeface="Arial" charset="0"/>
              </a:rPr>
              <a:pPr/>
              <a:t>45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46844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Processing the Rows</a:t>
            </a:r>
            <a:r>
              <a:rPr lang="ko-KR" altLang="en-US" sz="3200" dirty="0"/>
              <a:t> </a:t>
            </a:r>
            <a:r>
              <a:rPr lang="en-US" altLang="x-none" sz="3200" dirty="0"/>
              <a:t>of a Multidimensional Array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x-none" sz="2700" dirty="0"/>
              <a:t>A loop that clears row 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/>
              <a:t> of the array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700" dirty="0"/>
              <a:t>:</a:t>
            </a:r>
            <a:br>
              <a:rPr lang="en-US" altLang="x-none" sz="2700" dirty="0"/>
            </a:br>
            <a:r>
              <a:rPr lang="ko-KR" altLang="en-US" sz="2000" dirty="0"/>
              <a:t>배열 </a:t>
            </a:r>
            <a:r>
              <a:rPr lang="en-US" altLang="ko-KR" sz="2000" dirty="0"/>
              <a:t>a</a:t>
            </a:r>
            <a:r>
              <a:rPr lang="ko-KR" altLang="en-US" sz="2000" dirty="0"/>
              <a:t>의 </a:t>
            </a:r>
            <a:r>
              <a:rPr lang="en-US" altLang="ko-KR" sz="2000" dirty="0" err="1"/>
              <a:t>i</a:t>
            </a:r>
            <a:r>
              <a:rPr lang="ko-KR" altLang="en-US" sz="2000" dirty="0"/>
              <a:t>번째 줄을 초기화하는 루프</a:t>
            </a:r>
            <a:endParaRPr lang="en-US" altLang="x-none" sz="27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a[NUM_ROWS][NUM_COLS], *p,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for (p = a[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]; p &lt; a[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] + NUM_COLS;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*p = 0;</a:t>
            </a:r>
          </a:p>
          <a:p>
            <a:r>
              <a:rPr lang="en-US" altLang="x-none" sz="2700" dirty="0"/>
              <a:t>Since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 is a pointer to row 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/>
              <a:t> of the array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700" dirty="0"/>
              <a:t>, we can pass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 to a function that’s expecting a one-dimensional array as its argument.</a:t>
            </a:r>
            <a:br>
              <a:rPr lang="en-US" altLang="x-none" sz="2700" dirty="0"/>
            </a:br>
            <a:r>
              <a:rPr lang="en-US" altLang="x-none" sz="1800" dirty="0"/>
              <a:t>a[</a:t>
            </a:r>
            <a:r>
              <a:rPr lang="en-US" altLang="x-none" sz="1800" dirty="0" err="1"/>
              <a:t>i</a:t>
            </a:r>
            <a:r>
              <a:rPr lang="en-US" altLang="x-none" sz="1800" dirty="0"/>
              <a:t>]</a:t>
            </a:r>
            <a:r>
              <a:rPr lang="ko-KR" altLang="en-US" sz="1800" dirty="0"/>
              <a:t>가 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줄의 포인터이기 때문에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를 함수에 전달한다는 의미는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배열을 인자로 전달한다는 의미로 쓸 수 있음</a:t>
            </a:r>
            <a:endParaRPr lang="en-US" altLang="x-none" sz="2700" dirty="0"/>
          </a:p>
          <a:p>
            <a:r>
              <a:rPr lang="en-US" altLang="x-none" sz="2700" dirty="0"/>
              <a:t>In other words, a function that’s designed to work with one-dimensional arrays will also work with a row belonging to a two-dimensional array.</a:t>
            </a:r>
            <a:br>
              <a:rPr lang="en-US" altLang="x-none" sz="2700" dirty="0"/>
            </a:br>
            <a:r>
              <a:rPr lang="ko-KR" altLang="en-US" sz="1900" dirty="0"/>
              <a:t>다시 말하면 </a:t>
            </a:r>
            <a:r>
              <a:rPr lang="en-US" altLang="ko-KR" sz="1900" dirty="0"/>
              <a:t>1</a:t>
            </a:r>
            <a:r>
              <a:rPr lang="ko-KR" altLang="en-US" sz="1900" dirty="0"/>
              <a:t>차원 배열에 사용가능한 함수에 </a:t>
            </a:r>
            <a:r>
              <a:rPr lang="en-US" altLang="ko-KR" sz="1900" dirty="0"/>
              <a:t>2</a:t>
            </a:r>
            <a:r>
              <a:rPr lang="ko-KR" altLang="en-US" sz="1900" dirty="0"/>
              <a:t>차원 배열을 전달해도 쓸 수 있음</a:t>
            </a:r>
            <a:endParaRPr lang="en-US" altLang="x-none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58D8650-1F05-764C-9334-12A04199B500}" type="slidenum">
              <a:rPr lang="en-US" altLang="x-none" sz="1200">
                <a:latin typeface="Arial" charset="0"/>
              </a:rPr>
              <a:pPr/>
              <a:t>46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34282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200" dirty="0"/>
              <a:t>Processing the Rows</a:t>
            </a:r>
            <a:r>
              <a:rPr lang="ko-KR" altLang="en-US" sz="3200" dirty="0"/>
              <a:t> </a:t>
            </a:r>
            <a:r>
              <a:rPr lang="en-US" altLang="x-none" sz="3200" dirty="0"/>
              <a:t>of a Multidimensional Array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Consider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dirty="0"/>
              <a:t>, which was originally designed to find the largest element of a one-dimensional array.</a:t>
            </a:r>
            <a:br>
              <a:rPr lang="en-US" altLang="x-none" dirty="0"/>
            </a:br>
            <a:r>
              <a:rPr lang="en-US" altLang="x-none" sz="1800" dirty="0" err="1"/>
              <a:t>find_largest</a:t>
            </a:r>
            <a:r>
              <a:rPr lang="ko-KR" altLang="en-US" sz="1800" dirty="0"/>
              <a:t>는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배열에서 가장 큰 값을 찾는 함수였음</a:t>
            </a:r>
            <a:endParaRPr lang="en-US" altLang="x-none" dirty="0"/>
          </a:p>
          <a:p>
            <a:r>
              <a:rPr lang="en-US" altLang="x-none" dirty="0"/>
              <a:t>We can just as easily use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dirty="0"/>
              <a:t> to determine the largest element in row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the two-dimensional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다음처럼 </a:t>
            </a:r>
            <a:r>
              <a:rPr lang="en-US" altLang="ko-KR" sz="1800" dirty="0"/>
              <a:t>2</a:t>
            </a:r>
            <a:r>
              <a:rPr lang="ko-KR" altLang="en-US" sz="1800" dirty="0"/>
              <a:t>차원 배열의 한 줄을 인자로 전달하여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줄의 가장 큰 값을 찾도록 할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], NUM_COLS);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52DE8E-EE04-3C43-A5FC-84888F76E275}" type="slidenum">
              <a:rPr lang="en-US" altLang="x-none" sz="1200">
                <a:latin typeface="Arial" charset="0"/>
              </a:rPr>
              <a:pPr/>
              <a:t>47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59529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Processing the Columns</a:t>
            </a:r>
            <a:r>
              <a:rPr lang="ko-KR" altLang="en-US" sz="2800" dirty="0"/>
              <a:t> </a:t>
            </a:r>
            <a:r>
              <a:rPr lang="en-US" altLang="x-none" sz="2800" dirty="0"/>
              <a:t>of a Multidimensional Array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Processing the elements in a </a:t>
            </a:r>
            <a:r>
              <a:rPr lang="en-US" altLang="x-none" i="1" dirty="0"/>
              <a:t>column</a:t>
            </a:r>
            <a:r>
              <a:rPr lang="en-US" altLang="x-none" dirty="0"/>
              <a:t> of a two-dimensional array isn’t as easy, because arrays are stored by row, not by column.</a:t>
            </a:r>
            <a:br>
              <a:rPr lang="en-US" altLang="x-none" dirty="0"/>
            </a:br>
            <a:r>
              <a:rPr lang="ko-KR" altLang="en-US" sz="1800" dirty="0"/>
              <a:t>배열을 열단위로 처리하는 것은 간단한 문제가 아님</a:t>
            </a:r>
            <a:r>
              <a:rPr lang="en-US" altLang="ko-KR" sz="1800" dirty="0"/>
              <a:t>;</a:t>
            </a:r>
            <a:r>
              <a:rPr lang="ko-KR" altLang="en-US" sz="1800" dirty="0"/>
              <a:t> 배열요소가 줄단위로 저장되어 있기 때문임</a:t>
            </a:r>
            <a:endParaRPr lang="en-US" altLang="x-none" dirty="0"/>
          </a:p>
          <a:p>
            <a:r>
              <a:rPr lang="en-US" altLang="x-none" dirty="0"/>
              <a:t>A loop that clears column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the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ko-KR" altLang="en-US" sz="1800" dirty="0"/>
              <a:t>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</a:t>
            </a:r>
            <a:r>
              <a:rPr lang="en-US" altLang="ko-KR" sz="1800" dirty="0"/>
              <a:t> </a:t>
            </a:r>
            <a:r>
              <a:rPr lang="en-US" altLang="x-none" sz="1800" dirty="0" err="1"/>
              <a:t>i</a:t>
            </a:r>
            <a:r>
              <a:rPr lang="ko-KR" altLang="en-US" sz="1800" dirty="0"/>
              <a:t>번째 열의 값을 초기화 하는 코드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a[NUM_ROWS][NUM_COLS],</a:t>
            </a:r>
            <a:r>
              <a:rPr lang="en-US" altLang="x-none" sz="1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(*p)[NUM_COLS],</a:t>
            </a:r>
            <a:r>
              <a:rPr lang="en-US" altLang="x-none" sz="1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(p = &amp;a[0]; p &lt; &amp;a[NUM_ROWS];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(*p)[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F55FDC9-EC1C-C041-80DE-8CECB0874E5E}" type="slidenum">
              <a:rPr lang="en-US" altLang="x-none" sz="1200">
                <a:latin typeface="Arial" charset="0"/>
              </a:rPr>
              <a:pPr/>
              <a:t>48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474517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Using the Name of a</a:t>
            </a:r>
            <a:r>
              <a:rPr lang="ko-KR" altLang="en-US" sz="2800" dirty="0"/>
              <a:t> </a:t>
            </a:r>
            <a:r>
              <a:rPr lang="en-US" altLang="x-none" sz="2800" dirty="0"/>
              <a:t>Multidimensional Array as a Pointer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/>
              <a:t>The name of </a:t>
            </a:r>
            <a:r>
              <a:rPr lang="en-US" altLang="x-none" sz="2400" i="1" dirty="0"/>
              <a:t>any</a:t>
            </a:r>
            <a:r>
              <a:rPr lang="en-US" altLang="x-none" sz="2400" dirty="0"/>
              <a:t> array can be used as a pointer, regardless of how many dimensions it has, but some care is required.</a:t>
            </a:r>
            <a:br>
              <a:rPr lang="en-US" altLang="x-none" sz="2400" dirty="0"/>
            </a:br>
            <a:r>
              <a:rPr lang="ko-KR" altLang="en-US" sz="1800" dirty="0"/>
              <a:t>배열의 차원과 관계 없이 배열의 이름을 포인터로 사용할 수 있음</a:t>
            </a:r>
            <a:endParaRPr lang="en-US" altLang="x-none" sz="2400" dirty="0"/>
          </a:p>
          <a:p>
            <a:r>
              <a:rPr lang="en-US" altLang="x-none" sz="2400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a[NUM_ROWS][NUM_COLS];</a:t>
            </a:r>
          </a:p>
          <a:p>
            <a:pPr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a</a:t>
            </a:r>
            <a:r>
              <a:rPr lang="en-US" altLang="x-none" sz="2400" dirty="0"/>
              <a:t> is </a:t>
            </a:r>
            <a:r>
              <a:rPr lang="en-US" altLang="x-none" sz="2400" i="1" dirty="0"/>
              <a:t>not</a:t>
            </a:r>
            <a:r>
              <a:rPr lang="en-US" altLang="x-none" sz="2400" dirty="0"/>
              <a:t> a pointer to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a[0][0]</a:t>
            </a:r>
            <a:r>
              <a:rPr lang="en-US" altLang="x-none" sz="2400" dirty="0"/>
              <a:t>; instead, it’s a pointer to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en-US" altLang="x-none" sz="2400" dirty="0"/>
              <a:t>.</a:t>
            </a:r>
            <a:br>
              <a:rPr lang="en-US" altLang="x-none" sz="2400" dirty="0"/>
            </a:br>
            <a:r>
              <a:rPr lang="en-US" altLang="x-none" sz="1600" dirty="0"/>
              <a:t>a</a:t>
            </a:r>
            <a:r>
              <a:rPr lang="ko-KR" altLang="en-US" sz="1600" dirty="0"/>
              <a:t>는 </a:t>
            </a:r>
            <a:r>
              <a:rPr lang="en-US" altLang="ko-KR" sz="1600" dirty="0"/>
              <a:t>a[0][0]</a:t>
            </a:r>
            <a:r>
              <a:rPr lang="ko-KR" altLang="en-US" sz="1600" dirty="0"/>
              <a:t>에 대한 포인터가 아니라 </a:t>
            </a:r>
            <a:r>
              <a:rPr lang="en-US" altLang="ko-KR" sz="1600" dirty="0"/>
              <a:t>a[0]</a:t>
            </a:r>
            <a:r>
              <a:rPr lang="ko-KR" altLang="en-US" sz="1600" dirty="0"/>
              <a:t>에 대한 포인터임</a:t>
            </a:r>
            <a:endParaRPr lang="en-US" altLang="x-none" sz="2400" dirty="0"/>
          </a:p>
          <a:p>
            <a:r>
              <a:rPr lang="en-US" altLang="x-none" sz="2400" dirty="0"/>
              <a:t>C regards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400" dirty="0"/>
              <a:t> as a one-dimensional array whose elements are one-dimensional arrays.</a:t>
            </a:r>
            <a:br>
              <a:rPr lang="en-US" altLang="x-none" sz="2400" dirty="0"/>
            </a:br>
            <a:r>
              <a:rPr lang="en-US" altLang="x-none" sz="1800" dirty="0"/>
              <a:t>C</a:t>
            </a:r>
            <a:r>
              <a:rPr lang="ko-KR" altLang="en-US" sz="1800" dirty="0"/>
              <a:t>는 </a:t>
            </a:r>
            <a:r>
              <a:rPr lang="en-US" altLang="ko-KR" sz="1800" dirty="0"/>
              <a:t>a</a:t>
            </a:r>
            <a:r>
              <a:rPr lang="ko-KR" altLang="en-US" sz="1800" dirty="0"/>
              <a:t>를 일차원 배열로 인식함</a:t>
            </a:r>
            <a:endParaRPr lang="en-US" altLang="x-none" sz="2400" dirty="0"/>
          </a:p>
          <a:p>
            <a:r>
              <a:rPr lang="en-US" altLang="x-none" sz="2400" dirty="0"/>
              <a:t>When used as a pointer,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400" dirty="0"/>
              <a:t> has type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(*)[NUM_COLS]</a:t>
            </a:r>
            <a:r>
              <a:rPr lang="en-US" altLang="x-none" sz="2400" dirty="0"/>
              <a:t> (pointer to an integer array of length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NUM_COLS</a:t>
            </a:r>
            <a:r>
              <a:rPr lang="en-US" altLang="x-none" sz="2400" dirty="0"/>
              <a:t>).</a:t>
            </a:r>
            <a:br>
              <a:rPr lang="en-US" altLang="x-none" sz="2400" dirty="0"/>
            </a:br>
            <a:r>
              <a:rPr lang="ko-KR" altLang="en-US" sz="1800" dirty="0"/>
              <a:t>포인터로 사용할 경우 </a:t>
            </a:r>
            <a:r>
              <a:rPr lang="en-US" altLang="ko-KR" sz="1800" dirty="0"/>
              <a:t>a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int</a:t>
            </a:r>
            <a:r>
              <a:rPr lang="en-US" altLang="ko-KR" sz="1800" dirty="0"/>
              <a:t> (*)[NUM_COLS]</a:t>
            </a:r>
            <a:r>
              <a:rPr lang="ko-KR" altLang="en-US" sz="1800" dirty="0"/>
              <a:t>로 이해함</a:t>
            </a:r>
            <a:r>
              <a:rPr lang="en-US" altLang="ko-KR" sz="1800" dirty="0"/>
              <a:t>;</a:t>
            </a:r>
            <a:r>
              <a:rPr lang="ko-KR" altLang="en-US" sz="1800" dirty="0"/>
              <a:t> 해석하면 </a:t>
            </a:r>
            <a:r>
              <a:rPr lang="en-US" altLang="ko-KR" sz="1800" dirty="0"/>
              <a:t>NUM_COLS</a:t>
            </a:r>
            <a:r>
              <a:rPr lang="ko-KR" altLang="en-US" sz="1800" dirty="0"/>
              <a:t>길이를 갖는 정수형 배열에 대한 포인터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963A420-A976-2648-B4C6-8D4DBE68C455}" type="slidenum">
              <a:rPr lang="en-US" altLang="x-none" sz="1200">
                <a:latin typeface="Arial" charset="0"/>
              </a:rPr>
              <a:pPr/>
              <a:t>49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3438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points to an element of an array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, the other elements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can be accessed by performing </a:t>
            </a:r>
            <a:r>
              <a:rPr lang="en-US" b="1" i="1" dirty="0"/>
              <a:t>pointer arithmetic</a:t>
            </a:r>
            <a:r>
              <a:rPr lang="en-US" dirty="0"/>
              <a:t> (or </a:t>
            </a:r>
            <a:r>
              <a:rPr lang="en-US" b="1" i="1" dirty="0"/>
              <a:t>address arithmetic</a:t>
            </a:r>
            <a:r>
              <a:rPr lang="en-US" dirty="0"/>
              <a:t>) 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.</a:t>
            </a:r>
            <a:br>
              <a:rPr lang="en-US" dirty="0"/>
            </a:br>
            <a:r>
              <a:rPr lang="en-US" sz="1800" dirty="0"/>
              <a:t>p</a:t>
            </a:r>
            <a:r>
              <a:rPr lang="ko-KR" altLang="en-US" sz="1800" dirty="0"/>
              <a:t>가 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요소를 가리킬 때 포인터 연산을 통해 </a:t>
            </a:r>
            <a:r>
              <a:rPr lang="en-US" altLang="ko-KR" sz="1800" dirty="0"/>
              <a:t>a</a:t>
            </a:r>
            <a:r>
              <a:rPr lang="ko-KR" altLang="en-US" sz="1800" dirty="0"/>
              <a:t>의 다른 요소도 접근 가능</a:t>
            </a:r>
            <a:endParaRPr lang="en-US" dirty="0"/>
          </a:p>
          <a:p>
            <a:pPr>
              <a:defRPr/>
            </a:pPr>
            <a:r>
              <a:rPr lang="en-US" dirty="0"/>
              <a:t>C supports three (and only three) forms of pointer arithmetic:</a:t>
            </a:r>
            <a:br>
              <a:rPr lang="en-US" dirty="0"/>
            </a:br>
            <a:r>
              <a:rPr lang="en-US" sz="1800" dirty="0"/>
              <a:t>c</a:t>
            </a:r>
            <a:r>
              <a:rPr lang="ko-KR" altLang="en-US" sz="1800" dirty="0"/>
              <a:t>에서 포인터는 </a:t>
            </a:r>
            <a:r>
              <a:rPr lang="en-US" altLang="ko-KR" sz="1800" dirty="0"/>
              <a:t>3</a:t>
            </a:r>
            <a:r>
              <a:rPr lang="ko-KR" altLang="en-US" sz="1800" dirty="0"/>
              <a:t>가지만 있음</a:t>
            </a:r>
            <a:endParaRPr lang="en-US" dirty="0"/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Adding an integer to a pointer</a:t>
            </a:r>
            <a:r>
              <a:rPr lang="ko-KR" altLang="en-US" dirty="0">
                <a:ea typeface="+mn-ea"/>
                <a:cs typeface="+mn-cs"/>
              </a:rPr>
              <a:t> </a:t>
            </a:r>
            <a:r>
              <a:rPr lang="ko-KR" altLang="en-US" sz="1800" dirty="0"/>
              <a:t>포인터에 정수 더하기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Subtracting an integer from a pointer</a:t>
            </a:r>
            <a:r>
              <a:rPr lang="ko-KR" altLang="en-US" dirty="0">
                <a:ea typeface="+mn-ea"/>
                <a:cs typeface="+mn-cs"/>
              </a:rPr>
              <a:t> </a:t>
            </a:r>
            <a:r>
              <a:rPr lang="ko-KR" altLang="en-US" sz="1800" dirty="0">
                <a:ea typeface="+mn-ea"/>
                <a:cs typeface="+mn-cs"/>
              </a:rPr>
              <a:t>포인터에 정수 빼기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Subtracting one pointer from another</a:t>
            </a:r>
            <a:r>
              <a:rPr lang="ko-KR" altLang="en-US" dirty="0">
                <a:ea typeface="+mn-ea"/>
                <a:cs typeface="+mn-cs"/>
              </a:rPr>
              <a:t> </a:t>
            </a:r>
            <a:r>
              <a:rPr lang="ko-KR" altLang="en-US" sz="1800" dirty="0"/>
              <a:t>포인터 빼기 포인터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ECD8287-53C2-E846-B94B-DBB430359A8B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85289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Using the Name of a</a:t>
            </a:r>
            <a:r>
              <a:rPr lang="ko-KR" altLang="en-US" sz="2800" dirty="0"/>
              <a:t> </a:t>
            </a:r>
            <a:r>
              <a:rPr lang="en-US" altLang="x-none" sz="2800" dirty="0"/>
              <a:t>Multidimensional Array as a Pointer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Knowing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points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a[0]</a:t>
            </a:r>
            <a:r>
              <a:rPr lang="en-US" altLang="x-none" dirty="0"/>
              <a:t> is useful for simplifying loops that process the elements of a two-dimensional array.</a:t>
            </a:r>
            <a:br>
              <a:rPr lang="en-US" altLang="x-none" dirty="0"/>
            </a:br>
            <a:r>
              <a:rPr lang="en-US" altLang="x-none" sz="1800" dirty="0"/>
              <a:t>a[0]</a:t>
            </a:r>
            <a:r>
              <a:rPr lang="ko-KR" altLang="en-US" sz="1800" dirty="0"/>
              <a:t>의 위치를 </a:t>
            </a:r>
            <a:r>
              <a:rPr lang="en-US" altLang="ko-KR" sz="1800" dirty="0"/>
              <a:t>a</a:t>
            </a:r>
            <a:r>
              <a:rPr lang="ko-KR" altLang="en-US" sz="1800" dirty="0"/>
              <a:t>가 가리킨다는 사실을 활용하면 </a:t>
            </a:r>
            <a:r>
              <a:rPr lang="en-US" altLang="ko-KR" sz="1800" dirty="0"/>
              <a:t>2</a:t>
            </a:r>
            <a:r>
              <a:rPr lang="ko-KR" altLang="en-US" sz="1800" dirty="0"/>
              <a:t>차원 배열의 순회하는 루프를 작성이 간단해짐</a:t>
            </a:r>
            <a:endParaRPr lang="en-US" altLang="x-none" dirty="0"/>
          </a:p>
          <a:p>
            <a:r>
              <a:rPr lang="en-US" altLang="x-none" dirty="0"/>
              <a:t>Instead of writing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&amp;a[0]; p &lt; &amp;a[NUM_ROWS];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(*p)[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  <a:p>
            <a:pPr>
              <a:buFontTx/>
              <a:buNone/>
            </a:pPr>
            <a:r>
              <a:rPr lang="en-US" altLang="x-none" dirty="0"/>
              <a:t>	to clear column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the array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, we can write</a:t>
            </a:r>
            <a:br>
              <a:rPr lang="en-US" altLang="x-none" dirty="0"/>
            </a:br>
            <a:r>
              <a:rPr lang="ko-KR" altLang="en-US" sz="1800" dirty="0"/>
              <a:t>배열 </a:t>
            </a:r>
            <a:r>
              <a:rPr lang="en-US" altLang="ko-KR" sz="1800" dirty="0"/>
              <a:t>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en-US" altLang="ko-KR" sz="1800" dirty="0"/>
              <a:t> </a:t>
            </a:r>
            <a:r>
              <a:rPr lang="ko-KR" altLang="en-US" sz="1800" dirty="0"/>
              <a:t>번째 열을 초기화하기위해 아래처럼 쓸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a; p &lt; a + NUM_ROWS;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(*p)[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ECCE5DE-6E16-4E4E-8677-87FD187AC985}" type="slidenum">
              <a:rPr lang="en-US" altLang="x-none" sz="1200">
                <a:latin typeface="Arial" charset="0"/>
              </a:rPr>
              <a:pPr/>
              <a:t>50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669881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Using the Name of a</a:t>
            </a:r>
            <a:r>
              <a:rPr lang="ko-KR" altLang="en-US" sz="2800" dirty="0"/>
              <a:t> </a:t>
            </a:r>
            <a:r>
              <a:rPr lang="en-US" altLang="x-none" sz="2800" dirty="0"/>
              <a:t>Multidimensional Array as a Pointer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300" dirty="0"/>
              <a:t>We can “trick” a function into thinking that a multidimensional array is really one-dimensional.</a:t>
            </a:r>
            <a:br>
              <a:rPr lang="en-US" altLang="x-none" sz="2300" dirty="0"/>
            </a:br>
            <a:r>
              <a:rPr lang="en-US" altLang="x-none" sz="1800" dirty="0"/>
              <a:t>2</a:t>
            </a:r>
            <a:r>
              <a:rPr lang="ko-KR" altLang="en-US" sz="1800" dirty="0"/>
              <a:t>차원 배열이 마치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배열인것처럼 인식하도록 할 수 있음</a:t>
            </a:r>
            <a:endParaRPr lang="en-US" altLang="x-none" sz="2300" dirty="0"/>
          </a:p>
          <a:p>
            <a:r>
              <a:rPr lang="en-US" altLang="x-none" sz="2300" dirty="0"/>
              <a:t>A first attempt at using using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300" dirty="0"/>
              <a:t> to find the largest element in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300" dirty="0"/>
              <a:t>:</a:t>
            </a:r>
            <a:r>
              <a:rPr lang="ko-KR" altLang="en-US" sz="2300" dirty="0"/>
              <a:t> </a:t>
            </a:r>
            <a:r>
              <a:rPr lang="en-US" altLang="ko-KR" sz="1800" dirty="0" err="1"/>
              <a:t>find_largest</a:t>
            </a:r>
            <a:r>
              <a:rPr lang="ko-KR" altLang="en-US" sz="1800" dirty="0"/>
              <a:t>함수로 </a:t>
            </a:r>
            <a:r>
              <a:rPr lang="en-US" altLang="ko-KR" sz="1800" dirty="0"/>
              <a:t>a</a:t>
            </a:r>
            <a:r>
              <a:rPr lang="ko-KR" altLang="en-US" sz="1800" dirty="0"/>
              <a:t>의 가장 큰 요소를 찾는 문장을 보자</a:t>
            </a:r>
            <a:endParaRPr lang="en-US" altLang="x-none" sz="23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(a, NUM_ROWS * NUM_COLS);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/* WRONG */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endParaRPr lang="en-US" altLang="x-none" sz="19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x-none" sz="2300" dirty="0"/>
              <a:t>	This an error, because the type of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sz="2300" dirty="0"/>
              <a:t> is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(*)[NUM_COLS]</a:t>
            </a:r>
            <a:r>
              <a:rPr lang="en-US" altLang="x-none" sz="2300" dirty="0"/>
              <a:t> but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300" dirty="0"/>
              <a:t> is expecting an argument of type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300" dirty="0"/>
              <a:t>.</a:t>
            </a:r>
            <a:br>
              <a:rPr lang="en-US" altLang="x-none" sz="2300" dirty="0"/>
            </a:br>
            <a:r>
              <a:rPr lang="ko-KR" altLang="en-US" sz="1800" dirty="0"/>
              <a:t>위 문장에서 </a:t>
            </a:r>
            <a:r>
              <a:rPr lang="en-US" altLang="ko-KR" sz="1800" dirty="0" err="1"/>
              <a:t>find_largest</a:t>
            </a:r>
            <a:r>
              <a:rPr lang="ko-KR" altLang="en-US" sz="1800" dirty="0"/>
              <a:t>는  </a:t>
            </a:r>
            <a:r>
              <a:rPr lang="en-US" altLang="ko-KR" sz="1800" dirty="0" err="1"/>
              <a:t>int</a:t>
            </a:r>
            <a:r>
              <a:rPr lang="en-US" altLang="ko-KR" sz="1800" dirty="0"/>
              <a:t> * </a:t>
            </a:r>
            <a:r>
              <a:rPr lang="ko-KR" altLang="en-US" sz="1800" dirty="0"/>
              <a:t>타입을 인자로 기대하는데 </a:t>
            </a:r>
            <a:r>
              <a:rPr lang="en-US" altLang="ko-KR" sz="1800" dirty="0"/>
              <a:t>a</a:t>
            </a:r>
            <a:r>
              <a:rPr lang="ko-KR" altLang="en-US" sz="1800" dirty="0"/>
              <a:t>는 </a:t>
            </a:r>
            <a:r>
              <a:rPr lang="en-US" altLang="ko-KR" sz="1800" dirty="0" err="1"/>
              <a:t>int</a:t>
            </a:r>
            <a:r>
              <a:rPr lang="en-US" altLang="ko-KR" sz="1800" dirty="0"/>
              <a:t> (*)[NUM_COLS]</a:t>
            </a:r>
            <a:r>
              <a:rPr lang="ko-KR" altLang="en-US" sz="1800" dirty="0"/>
              <a:t>의 타입을 갖고 있기 때문에 오류가 발생함</a:t>
            </a:r>
            <a:endParaRPr lang="en-US" altLang="x-none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D11D48-756D-C94D-8150-C78A2E5ABF0C}" type="slidenum">
              <a:rPr lang="en-US" altLang="x-none" sz="1200">
                <a:latin typeface="Arial" charset="0"/>
              </a:rPr>
              <a:pPr/>
              <a:t>51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1157326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2800" dirty="0"/>
              <a:t>Using the Name of a</a:t>
            </a:r>
            <a:r>
              <a:rPr lang="ko-KR" altLang="en-US" sz="2800" dirty="0"/>
              <a:t> </a:t>
            </a:r>
            <a:r>
              <a:rPr lang="en-US" altLang="x-none" sz="2800" dirty="0"/>
              <a:t>Multidimensional Array as a Pointer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300" dirty="0"/>
              <a:t>We can “trick” a function into thinking that a multidimensional array is really one-dimensional.</a:t>
            </a:r>
            <a:br>
              <a:rPr lang="en-US" altLang="x-none" sz="2300" dirty="0"/>
            </a:br>
            <a:r>
              <a:rPr lang="en-US" altLang="x-none" sz="1800" dirty="0"/>
              <a:t>2</a:t>
            </a:r>
            <a:r>
              <a:rPr lang="ko-KR" altLang="en-US" sz="1800" dirty="0"/>
              <a:t>차원 배열이 마치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배열인것처럼 인식하도록 할 수 있음</a:t>
            </a:r>
            <a:endParaRPr lang="en-US" altLang="x-none" sz="23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endParaRPr lang="en-US" altLang="x-none" sz="19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(a, NUM_ROWS * NUM_COLS);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/* WRONG */</a:t>
            </a:r>
            <a:endParaRPr lang="en-US" altLang="x-none" sz="2300" dirty="0"/>
          </a:p>
          <a:p>
            <a:r>
              <a:rPr lang="en-US" altLang="x-none" sz="2300" dirty="0"/>
              <a:t>The correct call: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largest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(a[0], NUM_ROWS * NUM_COLS);</a:t>
            </a:r>
          </a:p>
          <a:p>
            <a:pPr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a[0]</a:t>
            </a:r>
            <a:r>
              <a:rPr lang="en-US" altLang="x-none" sz="2300" dirty="0"/>
              <a:t> points to element 0 in row 0, and it has type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300" dirty="0"/>
              <a:t> (after conversion by the compiler).</a:t>
            </a:r>
            <a:br>
              <a:rPr lang="en-US" altLang="x-none" sz="2300" dirty="0"/>
            </a:br>
            <a:r>
              <a:rPr lang="ko-KR" altLang="en-US" sz="1800" dirty="0"/>
              <a:t>제대로 부르려면 </a:t>
            </a:r>
            <a:r>
              <a:rPr lang="en-US" altLang="ko-KR" sz="1800" dirty="0"/>
              <a:t>1</a:t>
            </a:r>
            <a:r>
              <a:rPr lang="ko-KR" altLang="en-US" sz="1800" dirty="0"/>
              <a:t>차원 배열로 전달해야 함</a:t>
            </a:r>
            <a:r>
              <a:rPr lang="en-US" altLang="ko-KR" sz="1800" dirty="0"/>
              <a:t>;</a:t>
            </a:r>
            <a:r>
              <a:rPr lang="ko-KR" altLang="en-US" sz="1800" dirty="0"/>
              <a:t> </a:t>
            </a:r>
            <a:r>
              <a:rPr lang="en-US" altLang="ko-KR" sz="1800" dirty="0"/>
              <a:t>a[0]</a:t>
            </a:r>
            <a:r>
              <a:rPr lang="ko-KR" altLang="en-US" sz="1800" dirty="0"/>
              <a:t>은 </a:t>
            </a:r>
            <a:r>
              <a:rPr lang="en-US" altLang="ko-KR" sz="1800" dirty="0"/>
              <a:t>0</a:t>
            </a:r>
            <a:r>
              <a:rPr lang="ko-KR" altLang="en-US" sz="1800" dirty="0"/>
              <a:t>번 줄에 </a:t>
            </a:r>
            <a:r>
              <a:rPr lang="en-US" altLang="ko-KR" sz="1800" dirty="0"/>
              <a:t>0</a:t>
            </a:r>
            <a:r>
              <a:rPr lang="ko-KR" altLang="en-US" sz="1800" dirty="0"/>
              <a:t>번째 요소를 가리키고 있고 </a:t>
            </a:r>
            <a:r>
              <a:rPr lang="en-US" altLang="ko-KR" sz="1800" dirty="0" err="1"/>
              <a:t>int</a:t>
            </a:r>
            <a:r>
              <a:rPr lang="en-US" altLang="ko-KR" sz="1800" dirty="0"/>
              <a:t> * </a:t>
            </a:r>
            <a:r>
              <a:rPr lang="ko-KR" altLang="en-US" sz="1800" dirty="0"/>
              <a:t>타입을 갖음</a:t>
            </a:r>
            <a:endParaRPr lang="en-US" altLang="x-none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D11D48-756D-C94D-8150-C78A2E5ABF0C}" type="slidenum">
              <a:rPr lang="en-US" altLang="x-none" sz="1200">
                <a:latin typeface="Arial" charset="0"/>
              </a:rPr>
              <a:pPr/>
              <a:t>52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904873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포인터와 가변길이 배열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36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Variable-Length Arrays (C99)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Pointers are allowed to point to elements of variable-length arrays (VLAs).</a:t>
            </a:r>
            <a:br>
              <a:rPr lang="en-US" altLang="x-none" dirty="0"/>
            </a:br>
            <a:r>
              <a:rPr lang="ko-KR" altLang="en-US" sz="1800" dirty="0"/>
              <a:t>포인터는 가변 길이의 배열의 요소를 가리킬 수 있음</a:t>
            </a:r>
            <a:endParaRPr lang="en-US" altLang="x-none" dirty="0"/>
          </a:p>
          <a:p>
            <a:r>
              <a:rPr lang="en-US" altLang="x-none" dirty="0"/>
              <a:t>An ordinary pointer variable would be used to point to an element of a one-dimensional VLA:</a:t>
            </a:r>
            <a:br>
              <a:rPr lang="en-US" altLang="x-none" dirty="0"/>
            </a:br>
            <a:r>
              <a:rPr lang="ko-KR" altLang="en-US" sz="1800" dirty="0"/>
              <a:t>평범한 포인터 변수로 일차원 가변길이 배열의 요소를 가리킬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void f(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a[n],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p = a;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229FFAE-A576-DA43-A17A-7C4E5619CCE5}" type="slidenum">
              <a:rPr lang="en-US" altLang="x-none" sz="1200">
                <a:latin typeface="Arial" charset="0"/>
              </a:rPr>
              <a:pPr/>
              <a:t>54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155506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Variable-Length Arrays (C99)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700" dirty="0"/>
              <a:t>When the VLA has more than one dimension, the type of the pointer depends on the length of each dimension except for the first.</a:t>
            </a:r>
            <a:br>
              <a:rPr lang="en-US" altLang="x-none" sz="2700" dirty="0"/>
            </a:br>
            <a:r>
              <a:rPr lang="ko-KR" altLang="en-US" sz="1800" dirty="0"/>
              <a:t>가변길이 배열이 다차원인 경우 포인터의 종류는 각 차원의 길이에 의존함</a:t>
            </a:r>
            <a:endParaRPr lang="en-US" altLang="x-none" sz="2700" dirty="0"/>
          </a:p>
          <a:p>
            <a:r>
              <a:rPr lang="en-US" altLang="x-none" sz="2700" dirty="0"/>
              <a:t>A two-dimensional example:</a:t>
            </a:r>
            <a:r>
              <a:rPr lang="ko-KR" altLang="en-US" sz="2700" dirty="0"/>
              <a:t> </a:t>
            </a:r>
            <a:r>
              <a:rPr lang="ko-KR" altLang="en-US" sz="2000" dirty="0"/>
              <a:t> </a:t>
            </a:r>
            <a:r>
              <a:rPr lang="en-US" altLang="ko-KR" sz="2000" dirty="0"/>
              <a:t>2</a:t>
            </a:r>
            <a:r>
              <a:rPr lang="ko-KR" altLang="en-US" sz="2000" dirty="0"/>
              <a:t>차원 가변 길이의 예제</a:t>
            </a:r>
            <a:endParaRPr lang="en-US" altLang="x-none" sz="27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void f(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a[m][n], (*p)[n];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p = a;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en-US" altLang="x-none" sz="2700" dirty="0"/>
              <a:t>	Since the type of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700" dirty="0"/>
              <a:t> depends on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sz="2700" dirty="0"/>
              <a:t>, which isn’t constant,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700" dirty="0"/>
              <a:t> is said to have a </a:t>
            </a:r>
            <a:r>
              <a:rPr lang="en-US" altLang="x-none" sz="2700" b="1" i="1" dirty="0"/>
              <a:t>variably modified type.</a:t>
            </a:r>
            <a:br>
              <a:rPr lang="en-US" altLang="x-none" sz="2700" b="1" i="1" dirty="0"/>
            </a:br>
            <a:r>
              <a:rPr lang="en-US" altLang="x-none" sz="2000" dirty="0"/>
              <a:t>p</a:t>
            </a:r>
            <a:r>
              <a:rPr lang="ko-KR" altLang="en-US" sz="2000" dirty="0"/>
              <a:t>의 타입은 </a:t>
            </a:r>
            <a:r>
              <a:rPr lang="en-US" altLang="ko-KR" sz="2000" dirty="0"/>
              <a:t>n</a:t>
            </a:r>
            <a:r>
              <a:rPr lang="ko-KR" altLang="en-US" sz="2000" dirty="0"/>
              <a:t>에 의존하기 때문에 </a:t>
            </a:r>
            <a:r>
              <a:rPr lang="en-US" altLang="ko-KR" sz="2000" dirty="0"/>
              <a:t>p</a:t>
            </a:r>
            <a:r>
              <a:rPr lang="ko-KR" altLang="en-US" sz="2000" dirty="0"/>
              <a:t>는가변적으로 변형되는 타입이라 부름</a:t>
            </a:r>
            <a:endParaRPr lang="en-US" altLang="x-none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99A54A6-0DDB-3048-8B67-84D1890692A8}" type="slidenum">
              <a:rPr lang="en-US" altLang="x-none" sz="1200">
                <a:latin typeface="Arial" charset="0"/>
              </a:rPr>
              <a:pPr/>
              <a:t>55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432402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Variable-Length Arrays (C99)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The validity of an assignment such as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 can’t always be determined by the compiler.</a:t>
            </a:r>
            <a:br>
              <a:rPr lang="en-US" altLang="x-none" dirty="0"/>
            </a:br>
            <a:r>
              <a:rPr lang="en-US" altLang="x-none" sz="1800" dirty="0"/>
              <a:t>p = a</a:t>
            </a:r>
            <a:r>
              <a:rPr lang="ko-KR" altLang="en-US" sz="1800" dirty="0"/>
              <a:t>과 같은 할당은 컴파일러에 의해 유효성이 항상 검증되는 것은 아님</a:t>
            </a:r>
            <a:endParaRPr lang="en-US" altLang="x-none" dirty="0"/>
          </a:p>
          <a:p>
            <a:r>
              <a:rPr lang="en-US" altLang="x-none" dirty="0"/>
              <a:t>The following code will compile but is correct only if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are equal:</a:t>
            </a:r>
            <a:br>
              <a:rPr lang="en-US" altLang="x-none" dirty="0"/>
            </a:br>
            <a:r>
              <a:rPr lang="ko-KR" altLang="en-US" sz="1800" dirty="0"/>
              <a:t>아래와 같은 문장은 컴파일은 되지만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/>
              <a:t>m</a:t>
            </a:r>
            <a:r>
              <a:rPr lang="ko-KR" altLang="en-US" sz="1800" dirty="0"/>
              <a:t>과 </a:t>
            </a:r>
            <a:r>
              <a:rPr lang="en-US" altLang="ko-KR" sz="1800" dirty="0"/>
              <a:t>n</a:t>
            </a:r>
            <a:r>
              <a:rPr lang="ko-KR" altLang="en-US" sz="1800" dirty="0"/>
              <a:t>과 동일한 경우만 제대로 동작함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a[m][n], (*p)[m];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a;</a:t>
            </a:r>
          </a:p>
          <a:p>
            <a:r>
              <a:rPr lang="en-US" altLang="x-none" dirty="0"/>
              <a:t>If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altLang="x-none" dirty="0"/>
              <a:t> is not equal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, any subsequent use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will cause undefined behavior.</a:t>
            </a:r>
            <a:br>
              <a:rPr lang="en-US" altLang="x-none" dirty="0"/>
            </a:br>
            <a:r>
              <a:rPr lang="en-US" altLang="x-none" sz="1800" dirty="0"/>
              <a:t>m</a:t>
            </a:r>
            <a:r>
              <a:rPr lang="ko-KR" altLang="en-US" sz="1800" dirty="0"/>
              <a:t>과 </a:t>
            </a:r>
            <a:r>
              <a:rPr lang="en-US" altLang="ko-KR" sz="1800" dirty="0"/>
              <a:t>n</a:t>
            </a:r>
            <a:r>
              <a:rPr lang="ko-KR" altLang="en-US" sz="1800" dirty="0"/>
              <a:t>이 동일하지 않</a:t>
            </a:r>
            <a:r>
              <a:rPr lang="en-US" altLang="ko-KR" sz="1800" dirty="0"/>
              <a:t>d</a:t>
            </a:r>
            <a:r>
              <a:rPr lang="ko-KR" altLang="en-US" sz="1800" dirty="0"/>
              <a:t>은데 </a:t>
            </a:r>
            <a:r>
              <a:rPr lang="en-US" altLang="ko-KR" sz="1800" dirty="0"/>
              <a:t>p</a:t>
            </a:r>
            <a:r>
              <a:rPr lang="ko-KR" altLang="en-US" sz="1800" dirty="0"/>
              <a:t>를 사용하게 되면 오동작을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9B0504D-35B7-6048-9BD0-42188FEF28A0}" type="slidenum">
              <a:rPr lang="en-US" altLang="x-none" sz="1200">
                <a:latin typeface="Arial" charset="0"/>
              </a:rPr>
              <a:pPr/>
              <a:t>56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85478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Variable-Length Arrays (C99)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Variably modified types are subject to certain restrictions.</a:t>
            </a:r>
            <a:br>
              <a:rPr lang="en-US" altLang="x-none" dirty="0"/>
            </a:br>
            <a:r>
              <a:rPr lang="ko-KR" altLang="en-US" sz="1800" dirty="0"/>
              <a:t>가변적으로 변형되는 타입은 제한 사항이 있음</a:t>
            </a:r>
            <a:endParaRPr lang="en-US" altLang="x-none" dirty="0"/>
          </a:p>
          <a:p>
            <a:r>
              <a:rPr lang="en-US" altLang="x-none" dirty="0"/>
              <a:t>The most important restriction: the declaration of a variably modified type must be inside the body of a function or in a function prototype.</a:t>
            </a:r>
            <a:br>
              <a:rPr lang="en-US" altLang="x-none" dirty="0"/>
            </a:br>
            <a:r>
              <a:rPr lang="ko-KR" altLang="en-US" sz="1800" dirty="0"/>
              <a:t>가장 중요한 제한사항</a:t>
            </a:r>
            <a:r>
              <a:rPr lang="en-US" altLang="ko-KR" sz="1800" dirty="0"/>
              <a:t>:</a:t>
            </a:r>
            <a:r>
              <a:rPr lang="ko-KR" altLang="en-US" sz="1800" dirty="0"/>
              <a:t> 가변길이 배열에 대한 선언은 함수 내용 중에 포함되어 있거나 함수 프로토타입에 정의되어야 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99BE9C-8872-C747-A819-8CD8D3350C5D}" type="slidenum">
              <a:rPr lang="en-US" altLang="x-none" sz="1200">
                <a:latin typeface="Arial" charset="0"/>
              </a:rPr>
              <a:pPr/>
              <a:t>57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462488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Pointers and Variable-Length Arrays (C99)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Pointer arithmetic works with VLAs.</a:t>
            </a:r>
            <a:br>
              <a:rPr lang="en-US" altLang="x-none" dirty="0"/>
            </a:br>
            <a:r>
              <a:rPr lang="ko-KR" altLang="en-US" sz="1800" dirty="0"/>
              <a:t>포인터 연산은 가변길이 배열에서도 적용됨</a:t>
            </a:r>
            <a:endParaRPr lang="en-US" altLang="x-none" dirty="0"/>
          </a:p>
          <a:p>
            <a:r>
              <a:rPr lang="en-US" altLang="x-none" dirty="0"/>
              <a:t>A two-dimensional VLA:</a:t>
            </a:r>
            <a:r>
              <a:rPr lang="ko-KR" altLang="en-US" dirty="0"/>
              <a:t> </a:t>
            </a:r>
            <a:r>
              <a:rPr lang="en-US" altLang="ko-KR" sz="1800" dirty="0"/>
              <a:t>2</a:t>
            </a:r>
            <a:r>
              <a:rPr lang="ko-KR" altLang="en-US" sz="1800" dirty="0"/>
              <a:t>차원 가변길이 배열이 있다고 하자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a[m][n];</a:t>
            </a:r>
          </a:p>
          <a:p>
            <a:r>
              <a:rPr lang="en-US" altLang="x-none" dirty="0"/>
              <a:t>A pointer capable of pointing to a row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en-US" altLang="x-none" sz="1800" dirty="0"/>
              <a:t>a</a:t>
            </a:r>
            <a:r>
              <a:rPr lang="ko-KR" altLang="en-US" sz="1800" dirty="0"/>
              <a:t>의 어떤 줄을 가리킬 수 있는 </a:t>
            </a:r>
            <a:r>
              <a:rPr lang="en-US" altLang="ko-KR" sz="1800" dirty="0"/>
              <a:t>p</a:t>
            </a:r>
            <a:r>
              <a:rPr lang="ko-KR" altLang="en-US" sz="1800" dirty="0"/>
              <a:t>는 다음처럼 선언함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(*p)[n];</a:t>
            </a:r>
          </a:p>
          <a:p>
            <a:r>
              <a:rPr lang="en-US" altLang="x-none" dirty="0"/>
              <a:t>A loop that clears column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of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altLang="x-none" dirty="0"/>
              <a:t>:</a:t>
            </a:r>
            <a:br>
              <a:rPr lang="en-US" altLang="x-none" dirty="0"/>
            </a:br>
            <a:r>
              <a:rPr lang="en-US" altLang="x-none" sz="1800" dirty="0"/>
              <a:t>a</a:t>
            </a:r>
            <a:r>
              <a:rPr lang="ko-KR" altLang="en-US" sz="1800" dirty="0"/>
              <a:t>의 </a:t>
            </a:r>
            <a:r>
              <a:rPr lang="en-US" altLang="ko-KR" sz="1800" dirty="0" err="1"/>
              <a:t>i</a:t>
            </a:r>
            <a:r>
              <a:rPr lang="ko-KR" altLang="en-US" sz="1800" dirty="0"/>
              <a:t>번째 열의 초기화는 다음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(p = a; p &lt; a + m;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(*p)[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= 0;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87FEA7C-2058-0B4E-ACA9-CF49F2AAA45B}" type="slidenum">
              <a:rPr lang="en-US" altLang="x-none" sz="1200">
                <a:latin typeface="Arial" charset="0"/>
              </a:rPr>
              <a:pPr/>
              <a:t>58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1631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Adding an Integer to a Pointer</a:t>
            </a:r>
            <a:r>
              <a:rPr lang="ko-KR" altLang="en-US" sz="2800" dirty="0"/>
              <a:t> </a:t>
            </a:r>
            <a:r>
              <a:rPr lang="ko-KR" altLang="en-US" sz="2000" dirty="0"/>
              <a:t>포인터에 정수 더하기</a:t>
            </a:r>
            <a:endParaRPr lang="en-US" altLang="x-none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Adding an integer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to a pointer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yields a pointer to the element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places after the one that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points to.</a:t>
            </a:r>
            <a:br>
              <a:rPr lang="en-US" altLang="x-none" dirty="0"/>
            </a:br>
            <a:r>
              <a:rPr lang="ko-KR" altLang="en-US" sz="1800" dirty="0"/>
              <a:t>포인터 </a:t>
            </a:r>
            <a:r>
              <a:rPr lang="en-US" altLang="ko-KR" sz="1800" dirty="0"/>
              <a:t>p</a:t>
            </a:r>
            <a:r>
              <a:rPr lang="ko-KR" altLang="en-US" sz="1800" dirty="0"/>
              <a:t>에 정수 </a:t>
            </a:r>
            <a:r>
              <a:rPr lang="en-US" altLang="ko-KR" sz="1800" dirty="0"/>
              <a:t>j</a:t>
            </a:r>
            <a:r>
              <a:rPr lang="ko-KR" altLang="en-US" sz="1800" dirty="0"/>
              <a:t> 를 더하면 </a:t>
            </a:r>
            <a:r>
              <a:rPr lang="en-US" altLang="ko-KR" sz="1800" dirty="0"/>
              <a:t>p </a:t>
            </a:r>
            <a:r>
              <a:rPr lang="ko-KR" altLang="en-US" sz="1800" dirty="0"/>
              <a:t>에서 </a:t>
            </a:r>
            <a:r>
              <a:rPr lang="en-US" altLang="ko-KR" sz="1800" dirty="0"/>
              <a:t>j</a:t>
            </a:r>
            <a:r>
              <a:rPr lang="ko-KR" altLang="en-US" sz="1800" dirty="0"/>
              <a:t>번 째 다음 요소를 가리킴</a:t>
            </a:r>
            <a:endParaRPr lang="en-US" altLang="x-none" dirty="0"/>
          </a:p>
          <a:p>
            <a:r>
              <a:rPr lang="en-US" altLang="x-none" dirty="0"/>
              <a:t>More precisely, if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points to the array element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, then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points to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i+j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en-US" altLang="x-none" sz="1800" dirty="0"/>
              <a:t>P</a:t>
            </a:r>
            <a:r>
              <a:rPr lang="ko-KR" altLang="en-US" sz="1800" dirty="0"/>
              <a:t>가 </a:t>
            </a:r>
            <a:r>
              <a:rPr lang="en-US" altLang="ko-KR" sz="1800" dirty="0"/>
              <a:t>a[</a:t>
            </a:r>
            <a:r>
              <a:rPr lang="en-US" altLang="ko-KR" sz="1800" dirty="0" err="1"/>
              <a:t>i</a:t>
            </a:r>
            <a:r>
              <a:rPr lang="en-US" altLang="ko-KR" sz="1800" dirty="0"/>
              <a:t>]</a:t>
            </a:r>
            <a:r>
              <a:rPr lang="ko-KR" altLang="en-US" sz="1800" dirty="0"/>
              <a:t>요소를 가리킬 때</a:t>
            </a:r>
            <a:r>
              <a:rPr lang="en-US" altLang="ko-KR" sz="1800" dirty="0"/>
              <a:t>,</a:t>
            </a:r>
            <a:r>
              <a:rPr lang="ko-KR" altLang="en-US" sz="1800" dirty="0"/>
              <a:t> </a:t>
            </a:r>
            <a:r>
              <a:rPr lang="en-US" altLang="ko-KR" sz="1800" dirty="0" err="1"/>
              <a:t>p+j</a:t>
            </a:r>
            <a:r>
              <a:rPr lang="ko-KR" altLang="en-US" sz="1800" dirty="0"/>
              <a:t>는 </a:t>
            </a:r>
            <a:r>
              <a:rPr lang="en-US" altLang="ko-KR" sz="1800" dirty="0"/>
              <a:t>a[</a:t>
            </a:r>
            <a:r>
              <a:rPr lang="en-US" altLang="ko-KR" sz="1800" dirty="0" err="1"/>
              <a:t>i+j</a:t>
            </a:r>
            <a:r>
              <a:rPr lang="en-US" altLang="ko-KR" sz="1800" dirty="0"/>
              <a:t>]</a:t>
            </a:r>
            <a:r>
              <a:rPr lang="ko-KR" altLang="en-US" sz="1800" dirty="0"/>
              <a:t>를 가리킴</a:t>
            </a:r>
            <a:endParaRPr lang="en-US" altLang="x-none" dirty="0"/>
          </a:p>
          <a:p>
            <a:r>
              <a:rPr lang="en-US" altLang="x-none" dirty="0"/>
              <a:t>Assume that the following declarations are in effect:</a:t>
            </a:r>
            <a:br>
              <a:rPr lang="en-US" altLang="x-none" dirty="0"/>
            </a:br>
            <a:r>
              <a:rPr lang="ko-KR" altLang="en-US" sz="1800" dirty="0"/>
              <a:t>다음과 같이 선언했다고 하자</a:t>
            </a:r>
            <a:r>
              <a:rPr lang="en-US" altLang="ko-KR" sz="1800" dirty="0"/>
              <a:t>.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a[10], *p, *q,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E194E4-315E-5244-879B-F64E8420A49E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9530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Adding an Integer to a Pointer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Example of pointer addition:</a:t>
            </a:r>
            <a:r>
              <a:rPr lang="ko-KR" altLang="en-US" dirty="0"/>
              <a:t> </a:t>
            </a:r>
            <a:r>
              <a:rPr lang="ko-KR" altLang="en-US" sz="1800" dirty="0"/>
              <a:t>포인터 덧셈의 예</a:t>
            </a:r>
            <a:endParaRPr lang="en-US" altLang="x-none" sz="18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&amp;a[2];</a:t>
            </a:r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q = p + 3;</a:t>
            </a:r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+= 6;</a:t>
            </a:r>
          </a:p>
          <a:p>
            <a:pPr>
              <a:buFontTx/>
              <a:buNone/>
            </a:pP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1005360-CADC-1B41-A6DA-E340C9BC6E13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35" y="1192153"/>
            <a:ext cx="4283765" cy="50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0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Subtracting an Integer from a Pointer </a:t>
            </a:r>
            <a:r>
              <a:rPr lang="ko-KR" altLang="en-US" sz="2000" dirty="0"/>
              <a:t>포인터 뺄셈</a:t>
            </a:r>
            <a:endParaRPr lang="en-US" altLang="x-none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700" dirty="0"/>
              <a:t>If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700" dirty="0"/>
              <a:t> points to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700" dirty="0"/>
              <a:t>, then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700" dirty="0"/>
              <a:t>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700" dirty="0"/>
              <a:t>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700" dirty="0"/>
              <a:t> points to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7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-j]</a:t>
            </a:r>
            <a:r>
              <a:rPr lang="en-US" altLang="x-none" sz="2700" dirty="0"/>
              <a:t>.</a:t>
            </a:r>
            <a:br>
              <a:rPr lang="en-US" altLang="x-none" sz="2700" dirty="0"/>
            </a:br>
            <a:r>
              <a:rPr lang="en-US" altLang="x-none" sz="1600" dirty="0"/>
              <a:t>P</a:t>
            </a:r>
            <a:r>
              <a:rPr lang="ko-KR" altLang="en-US" sz="1600" dirty="0"/>
              <a:t>가 </a:t>
            </a:r>
            <a:r>
              <a:rPr lang="en-US" altLang="ko-KR" sz="1600" dirty="0"/>
              <a:t>a[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]</a:t>
            </a:r>
            <a:r>
              <a:rPr lang="ko-KR" altLang="en-US" sz="1600" dirty="0"/>
              <a:t>를 가리킬 때 </a:t>
            </a:r>
            <a:r>
              <a:rPr lang="en-US" altLang="ko-KR" sz="1600" dirty="0"/>
              <a:t>p-j</a:t>
            </a:r>
            <a:r>
              <a:rPr lang="ko-KR" altLang="en-US" sz="1600" dirty="0"/>
              <a:t>는 </a:t>
            </a:r>
            <a:r>
              <a:rPr lang="en-US" altLang="ko-KR" sz="1600" dirty="0"/>
              <a:t>a[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-j]</a:t>
            </a:r>
            <a:r>
              <a:rPr lang="ko-KR" altLang="en-US" sz="1600" dirty="0"/>
              <a:t>를 가리킴</a:t>
            </a:r>
            <a:endParaRPr lang="en-US" altLang="x-none" sz="2700" dirty="0"/>
          </a:p>
          <a:p>
            <a:r>
              <a:rPr lang="en-US" altLang="x-none" sz="2700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= &amp;a[8];</a:t>
            </a:r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q = p - 3;</a:t>
            </a:r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p -= 6;</a:t>
            </a:r>
            <a:endParaRPr lang="en-US" altLang="x-none" sz="2400" dirty="0"/>
          </a:p>
          <a:p>
            <a:pPr>
              <a:buFontTx/>
              <a:buNone/>
            </a:pPr>
            <a:r>
              <a:rPr lang="en-US" altLang="x-none" dirty="0"/>
              <a:t>	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8595F16-6D14-344C-806A-839D8F803925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22" y="1495007"/>
            <a:ext cx="4044191" cy="486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22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Subtracting One Pointer from Another</a:t>
            </a:r>
            <a:r>
              <a:rPr lang="ko-KR" altLang="en-US" sz="1600" dirty="0"/>
              <a:t>포인터</a:t>
            </a:r>
            <a:r>
              <a:rPr lang="en-US" altLang="ko-KR" sz="1600" dirty="0"/>
              <a:t>-</a:t>
            </a:r>
            <a:r>
              <a:rPr lang="ko-KR" altLang="en-US" sz="1600" dirty="0"/>
              <a:t>포인터</a:t>
            </a:r>
            <a:endParaRPr lang="en-US" altLang="x-none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500" dirty="0"/>
              <a:t>When one pointer is subtracted from another, the result is the distance (measured in array elements) between the pointers.</a:t>
            </a:r>
            <a:br>
              <a:rPr lang="en-US" altLang="x-none" sz="2500" dirty="0"/>
            </a:br>
            <a:r>
              <a:rPr lang="ko-KR" altLang="en-US" sz="2000" dirty="0"/>
              <a:t>포인터에서 포인터를 빼면 배열 요소를 단위로 한 포인터 간의 차를 구함</a:t>
            </a:r>
            <a:endParaRPr lang="en-US" altLang="x-none" sz="2500" dirty="0"/>
          </a:p>
          <a:p>
            <a:r>
              <a:rPr lang="en-US" altLang="x-none" sz="2500" dirty="0"/>
              <a:t>If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500" dirty="0"/>
              <a:t> points to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a[</a:t>
            </a:r>
            <a:r>
              <a:rPr lang="en-US" altLang="x-none" sz="25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500" dirty="0"/>
              <a:t> and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sz="2500" dirty="0"/>
              <a:t> points to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a[j]</a:t>
            </a:r>
            <a:r>
              <a:rPr lang="en-US" altLang="x-none" sz="2500" dirty="0"/>
              <a:t>, then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altLang="x-none" sz="2500" dirty="0"/>
              <a:t> is equal to </a:t>
            </a:r>
            <a:r>
              <a:rPr lang="en-US" altLang="x-none" sz="25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sz="2500" dirty="0"/>
              <a:t>.</a:t>
            </a:r>
            <a:r>
              <a:rPr lang="ko-KR" altLang="en-US" sz="2500" dirty="0"/>
              <a:t> </a:t>
            </a:r>
            <a:r>
              <a:rPr lang="en-US" altLang="ko-KR" sz="1600" dirty="0"/>
              <a:t>p</a:t>
            </a:r>
            <a:r>
              <a:rPr lang="ko-KR" altLang="en-US" sz="1600" dirty="0"/>
              <a:t>가 </a:t>
            </a:r>
            <a:r>
              <a:rPr lang="en-US" altLang="ko-KR" sz="1600" dirty="0"/>
              <a:t>a[</a:t>
            </a:r>
            <a:r>
              <a:rPr lang="en-US" altLang="ko-KR" sz="1600" dirty="0" err="1"/>
              <a:t>i</a:t>
            </a:r>
            <a:r>
              <a:rPr lang="en-US" altLang="ko-KR" sz="1600" dirty="0"/>
              <a:t>]</a:t>
            </a:r>
            <a:r>
              <a:rPr lang="ko-KR" altLang="en-US" sz="1600" dirty="0"/>
              <a:t>를</a:t>
            </a:r>
            <a:r>
              <a:rPr lang="en-US" altLang="ko-KR" sz="1600" dirty="0"/>
              <a:t>, q</a:t>
            </a:r>
            <a:r>
              <a:rPr lang="ko-KR" altLang="en-US" sz="1600" dirty="0"/>
              <a:t>가 </a:t>
            </a:r>
            <a:r>
              <a:rPr lang="en-US" altLang="ko-KR" sz="1600" dirty="0"/>
              <a:t>a[j]</a:t>
            </a:r>
            <a:r>
              <a:rPr lang="ko-KR" altLang="en-US" sz="1600" dirty="0"/>
              <a:t>를 가리킬 때 </a:t>
            </a:r>
            <a:r>
              <a:rPr lang="en-US" altLang="ko-KR" sz="1600" dirty="0"/>
              <a:t>p-q</a:t>
            </a:r>
            <a:r>
              <a:rPr lang="ko-KR" altLang="en-US" sz="1600" dirty="0"/>
              <a:t>는 </a:t>
            </a:r>
            <a:r>
              <a:rPr lang="en-US" altLang="ko-KR" sz="1600" dirty="0" err="1"/>
              <a:t>i</a:t>
            </a:r>
            <a:r>
              <a:rPr lang="en-US" altLang="ko-KR" sz="1600" dirty="0"/>
              <a:t>-j</a:t>
            </a:r>
            <a:r>
              <a:rPr lang="ko-KR" altLang="en-US" sz="1600" dirty="0"/>
              <a:t>와 같음</a:t>
            </a:r>
            <a:endParaRPr lang="en-US" altLang="x-none" sz="2500" dirty="0"/>
          </a:p>
          <a:p>
            <a:r>
              <a:rPr lang="en-US" altLang="x-none" sz="2500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p = &amp;a[5];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q = &amp;a[1];</a:t>
            </a:r>
          </a:p>
          <a:p>
            <a:pPr>
              <a:buFontTx/>
              <a:buNone/>
            </a:pPr>
            <a:endParaRPr lang="en-US" altLang="x-none" sz="2100" dirty="0"/>
          </a:p>
          <a:p>
            <a:pPr>
              <a:buFontTx/>
              <a:buNone/>
            </a:pPr>
            <a:r>
              <a:rPr lang="en-US" altLang="x-none" sz="2100" dirty="0"/>
              <a:t>	 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p - q;   /*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is 4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q - p;   /*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is -4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46DD6A2-1EA9-A54E-A667-DA0F0B9281C7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65" y="3094382"/>
            <a:ext cx="5230349" cy="181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87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7478</TotalTime>
  <Words>2262</Words>
  <Application>Microsoft Macintosh PowerPoint</Application>
  <PresentationFormat>On-screen Show (4:3)</PresentationFormat>
  <Paragraphs>578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맑은 고딕</vt:lpstr>
      <vt:lpstr>Arial</vt:lpstr>
      <vt:lpstr>Calibri</vt:lpstr>
      <vt:lpstr>Calibri Light</vt:lpstr>
      <vt:lpstr>Courier New</vt:lpstr>
      <vt:lpstr>Times New Roman</vt:lpstr>
      <vt:lpstr>Office Theme</vt:lpstr>
      <vt:lpstr>Pointers and Arrays</vt:lpstr>
      <vt:lpstr>Introduction</vt:lpstr>
      <vt:lpstr>Pointer Arithmetic 포인터 연산</vt:lpstr>
      <vt:lpstr>Pointer Arithmetic</vt:lpstr>
      <vt:lpstr>Pointer Arithmetic</vt:lpstr>
      <vt:lpstr>Adding an Integer to a Pointer 포인터에 정수 더하기</vt:lpstr>
      <vt:lpstr>Adding an Integer to a Pointer</vt:lpstr>
      <vt:lpstr>Subtracting an Integer from a Pointer 포인터 뺄셈</vt:lpstr>
      <vt:lpstr>Subtracting One Pointer from Another포인터-포인터</vt:lpstr>
      <vt:lpstr>Subtracting One Pointer from Another</vt:lpstr>
      <vt:lpstr>Comparing Pointers 포인터 비교</vt:lpstr>
      <vt:lpstr>Pointers to Compound Literals (C99)</vt:lpstr>
      <vt:lpstr>Using Pointers for Array Processing</vt:lpstr>
      <vt:lpstr>Using Pointers for Array Processing</vt:lpstr>
      <vt:lpstr>Using Pointers for Array Processing</vt:lpstr>
      <vt:lpstr>Combining the * and ++ Operators</vt:lpstr>
      <vt:lpstr>Combining the * and ++ Operators</vt:lpstr>
      <vt:lpstr>Combining the * and ++ Operators</vt:lpstr>
      <vt:lpstr>Combining the * and ++ Operators</vt:lpstr>
      <vt:lpstr>Combining the * and ++ Operators</vt:lpstr>
      <vt:lpstr>Using an Array Name as a Pointer</vt:lpstr>
      <vt:lpstr>Using an Array Name as a Pointer</vt:lpstr>
      <vt:lpstr>Using an Array Name as a Pointer</vt:lpstr>
      <vt:lpstr>Using an Array Name as a Pointer</vt:lpstr>
      <vt:lpstr>Program: Reversing a Series of Numbers (Revisited)</vt:lpstr>
      <vt:lpstr>reverse3.c</vt:lpstr>
      <vt:lpstr>배열을 함수의 인자로 전달</vt:lpstr>
      <vt:lpstr>Array Arguments (Revisited)</vt:lpstr>
      <vt:lpstr>Array Arguments (Revisited)</vt:lpstr>
      <vt:lpstr>Array Arguments (Revisited)</vt:lpstr>
      <vt:lpstr>Array Arguments (Revisited)</vt:lpstr>
      <vt:lpstr>Array Arguments (Revisited)</vt:lpstr>
      <vt:lpstr>Array Arguments (Revisited)</vt:lpstr>
      <vt:lpstr>Array Arguments (Revisited)</vt:lpstr>
      <vt:lpstr>Array Arguments (Revisited)</vt:lpstr>
      <vt:lpstr>Array Arguments (Revisited)</vt:lpstr>
      <vt:lpstr>Using a Pointer as an Array Name</vt:lpstr>
      <vt:lpstr>심화 내용</vt:lpstr>
      <vt:lpstr>다차원 배열</vt:lpstr>
      <vt:lpstr>Pointers and Multidimensional Arrays</vt:lpstr>
      <vt:lpstr>Processing the Elements of a Multidimensional Array</vt:lpstr>
      <vt:lpstr>Processing the Elements of a Multidimensional Array</vt:lpstr>
      <vt:lpstr>Processing the Elements of a Multidimensional Array</vt:lpstr>
      <vt:lpstr>Processing the Rows of a Multidimensional Array</vt:lpstr>
      <vt:lpstr>Processing the Rowsof a Multidimensional Array</vt:lpstr>
      <vt:lpstr>Processing the Rows of a Multidimensional Array</vt:lpstr>
      <vt:lpstr>Processing the Rows of a Multidimensional Array</vt:lpstr>
      <vt:lpstr>Processing the Columns of a Multidimensional Array</vt:lpstr>
      <vt:lpstr>Using the Name of a Multidimensional Array as a Pointer</vt:lpstr>
      <vt:lpstr>Using the Name of a Multidimensional Array as a Pointer</vt:lpstr>
      <vt:lpstr>Using the Name of a Multidimensional Array as a Pointer</vt:lpstr>
      <vt:lpstr>Using the Name of a Multidimensional Array as a Pointer</vt:lpstr>
      <vt:lpstr>포인터와 가변길이 배열</vt:lpstr>
      <vt:lpstr>Pointers and Variable-Length Arrays (C99)</vt:lpstr>
      <vt:lpstr>Pointers and Variable-Length Arrays (C99)</vt:lpstr>
      <vt:lpstr>Pointers and Variable-Length Arrays (C99)</vt:lpstr>
      <vt:lpstr>Pointers and Variable-Length Arrays (C99)</vt:lpstr>
      <vt:lpstr>Pointers and Variable-Length Arrays (C99)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Lee Seongjin</cp:lastModifiedBy>
  <cp:revision>114</cp:revision>
  <cp:lastPrinted>2017-11-19T11:40:28Z</cp:lastPrinted>
  <dcterms:created xsi:type="dcterms:W3CDTF">2017-10-04T12:07:55Z</dcterms:created>
  <dcterms:modified xsi:type="dcterms:W3CDTF">2018-10-24T00:52:38Z</dcterms:modified>
</cp:coreProperties>
</file>