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01"/>
  </p:notesMasterIdLst>
  <p:sldIdLst>
    <p:sldId id="314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54" r:id="rId42"/>
    <p:sldId id="355" r:id="rId43"/>
    <p:sldId id="356" r:id="rId44"/>
    <p:sldId id="357" r:id="rId45"/>
    <p:sldId id="358" r:id="rId46"/>
    <p:sldId id="359" r:id="rId47"/>
    <p:sldId id="360" r:id="rId48"/>
    <p:sldId id="361" r:id="rId49"/>
    <p:sldId id="362" r:id="rId50"/>
    <p:sldId id="363" r:id="rId51"/>
    <p:sldId id="364" r:id="rId52"/>
    <p:sldId id="365" r:id="rId53"/>
    <p:sldId id="366" r:id="rId54"/>
    <p:sldId id="367" r:id="rId55"/>
    <p:sldId id="368" r:id="rId56"/>
    <p:sldId id="369" r:id="rId57"/>
    <p:sldId id="370" r:id="rId58"/>
    <p:sldId id="371" r:id="rId59"/>
    <p:sldId id="372" r:id="rId60"/>
    <p:sldId id="373" r:id="rId61"/>
    <p:sldId id="374" r:id="rId62"/>
    <p:sldId id="375" r:id="rId63"/>
    <p:sldId id="376" r:id="rId64"/>
    <p:sldId id="377" r:id="rId65"/>
    <p:sldId id="378" r:id="rId66"/>
    <p:sldId id="379" r:id="rId67"/>
    <p:sldId id="380" r:id="rId68"/>
    <p:sldId id="381" r:id="rId69"/>
    <p:sldId id="382" r:id="rId70"/>
    <p:sldId id="383" r:id="rId71"/>
    <p:sldId id="384" r:id="rId72"/>
    <p:sldId id="385" r:id="rId73"/>
    <p:sldId id="386" r:id="rId74"/>
    <p:sldId id="387" r:id="rId75"/>
    <p:sldId id="388" r:id="rId76"/>
    <p:sldId id="389" r:id="rId77"/>
    <p:sldId id="390" r:id="rId78"/>
    <p:sldId id="391" r:id="rId79"/>
    <p:sldId id="392" r:id="rId80"/>
    <p:sldId id="393" r:id="rId81"/>
    <p:sldId id="394" r:id="rId82"/>
    <p:sldId id="395" r:id="rId83"/>
    <p:sldId id="396" r:id="rId84"/>
    <p:sldId id="397" r:id="rId85"/>
    <p:sldId id="398" r:id="rId86"/>
    <p:sldId id="399" r:id="rId87"/>
    <p:sldId id="400" r:id="rId88"/>
    <p:sldId id="412" r:id="rId89"/>
    <p:sldId id="401" r:id="rId90"/>
    <p:sldId id="402" r:id="rId91"/>
    <p:sldId id="403" r:id="rId92"/>
    <p:sldId id="404" r:id="rId93"/>
    <p:sldId id="405" r:id="rId94"/>
    <p:sldId id="406" r:id="rId95"/>
    <p:sldId id="407" r:id="rId96"/>
    <p:sldId id="408" r:id="rId97"/>
    <p:sldId id="409" r:id="rId98"/>
    <p:sldId id="410" r:id="rId99"/>
    <p:sldId id="411" r:id="rId10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90"/>
    <p:restoredTop sz="94645"/>
  </p:normalViewPr>
  <p:slideViewPr>
    <p:cSldViewPr snapToGrid="0" snapToObjects="1">
      <p:cViewPr varScale="1">
        <p:scale>
          <a:sx n="115" d="100"/>
          <a:sy n="115" d="100"/>
        </p:scale>
        <p:origin x="104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C1F77-E7B3-944A-9C34-5FE6CD259270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DBD0-C05E-724F-BAA6-6F3020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DB-03F9-F541-BE34-C5F31DB4191F}" type="datetime1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525837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041F-F2DA-0746-A7B2-2F083BE6ACAA}" type="datetime1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02406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31772"/>
            <a:ext cx="7886700" cy="22578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9C2F-1975-F240-8BE6-2DCBFFEE2D2A}" type="datetime1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788230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581-71FE-CF48-AAB8-AB5F2967ECFD}" type="datetime1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BE00-C007-A148-9E28-79C9130FB6C6}" type="datetime1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43" y="250370"/>
            <a:ext cx="8577943" cy="413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43" y="783772"/>
            <a:ext cx="8577943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43" y="6356351"/>
            <a:ext cx="24139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DC66-A430-114F-993D-664DF4284FB8}" type="datetime1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392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7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2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adopted from KNK C Programming : A </a:t>
            </a:r>
            <a:r>
              <a:rPr lang="en-US" sz="2000"/>
              <a:t>Modern Approach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7642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Program: </a:t>
            </a:r>
            <a:r>
              <a:rPr lang="ko-KR" altLang="en-US" dirty="0"/>
              <a:t>카운트 다운 출력하기</a:t>
            </a:r>
            <a:r>
              <a:rPr lang="en-US" altLang="ko-KR" dirty="0"/>
              <a:t>, </a:t>
            </a:r>
            <a:r>
              <a:rPr lang="ko-KR" altLang="en-US" dirty="0"/>
              <a:t>예제 </a:t>
            </a:r>
            <a:r>
              <a:rPr lang="en-US" altLang="ko-KR" dirty="0"/>
              <a:t>2</a:t>
            </a:r>
            <a:endParaRPr lang="en-US" altLang="x-none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500" dirty="0"/>
              <a:t>만약 함수에 리턴이 없다면</a:t>
            </a:r>
            <a:r>
              <a:rPr lang="en-US" altLang="ko-KR" sz="2500" dirty="0"/>
              <a:t>, </a:t>
            </a:r>
            <a:r>
              <a:rPr lang="ko-KR" altLang="en-US" sz="2500" dirty="0"/>
              <a:t>그 사실을 알리기 위해서 리턴 타입을</a:t>
            </a:r>
            <a:r>
              <a:rPr lang="en-US" altLang="x-none" sz="2500" dirty="0"/>
              <a:t> </a:t>
            </a:r>
            <a:r>
              <a:rPr lang="en-US" altLang="x-none" sz="2500" dirty="0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ko-KR" altLang="en-US" sz="2500" dirty="0"/>
              <a:t>을 함수 이름 앞에 씀</a:t>
            </a:r>
            <a:endParaRPr lang="en-US" altLang="ko-KR" sz="2500" dirty="0"/>
          </a:p>
          <a:p>
            <a:pPr lvl="1"/>
            <a:r>
              <a:rPr lang="en-US" altLang="x-none" sz="2500" dirty="0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en-US" altLang="x-none" sz="2500" dirty="0"/>
              <a:t> </a:t>
            </a:r>
            <a:r>
              <a:rPr lang="ko-KR" altLang="en-US" sz="2500" dirty="0"/>
              <a:t>는 값이 없음을 알리는 형이다</a:t>
            </a:r>
            <a:r>
              <a:rPr lang="en-US" altLang="x-none" sz="2500" dirty="0"/>
              <a:t>.</a:t>
            </a:r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void 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print_count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("T minus %d and counting\n", n);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}</a:t>
            </a:r>
            <a:endParaRPr lang="en-US" altLang="x-none" sz="2500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altLang="x-none" sz="25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sz="2500" dirty="0" err="1">
                <a:latin typeface="Courier New" charset="0"/>
                <a:ea typeface="Courier New" charset="0"/>
                <a:cs typeface="Courier New" charset="0"/>
              </a:rPr>
              <a:t>print_count</a:t>
            </a:r>
            <a:r>
              <a:rPr lang="en-US" altLang="x-none" sz="2500" dirty="0"/>
              <a:t> </a:t>
            </a:r>
            <a:r>
              <a:rPr lang="ko-KR" altLang="en-US" sz="2500" dirty="0"/>
              <a:t>호출은 독립적으로 실행되어야 함</a:t>
            </a:r>
            <a:r>
              <a:rPr lang="en-US" altLang="x-none" sz="25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print_count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sz="21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sz="2500" dirty="0" err="1">
                <a:latin typeface="Courier New" charset="0"/>
                <a:ea typeface="Courier New" charset="0"/>
                <a:cs typeface="Courier New" charset="0"/>
              </a:rPr>
              <a:t>countdown.c</a:t>
            </a:r>
            <a:r>
              <a:rPr lang="en-US" altLang="x-none" sz="2500" dirty="0"/>
              <a:t> </a:t>
            </a:r>
            <a:r>
              <a:rPr lang="ko-KR" altLang="en-US" sz="2500" dirty="0"/>
              <a:t>프로그램에서</a:t>
            </a:r>
            <a:r>
              <a:rPr lang="en-US" altLang="x-none" sz="2500" dirty="0"/>
              <a:t> </a:t>
            </a:r>
            <a:r>
              <a:rPr lang="en-US" altLang="x-none" sz="2500" dirty="0" err="1">
                <a:latin typeface="Courier New" charset="0"/>
                <a:ea typeface="Courier New" charset="0"/>
                <a:cs typeface="Courier New" charset="0"/>
              </a:rPr>
              <a:t>print_count</a:t>
            </a:r>
            <a:r>
              <a:rPr lang="en-US" altLang="x-none" sz="2500" dirty="0"/>
              <a:t> </a:t>
            </a:r>
            <a:r>
              <a:rPr lang="ko-KR" altLang="en-US" sz="2500" dirty="0" err="1"/>
              <a:t>를</a:t>
            </a:r>
            <a:r>
              <a:rPr lang="ko-KR" altLang="en-US" sz="2500" dirty="0"/>
              <a:t> 루프 내에서 </a:t>
            </a:r>
            <a:r>
              <a:rPr lang="en-US" altLang="x-none" sz="2500" dirty="0"/>
              <a:t>10 </a:t>
            </a:r>
            <a:r>
              <a:rPr lang="ko-KR" altLang="en-US" sz="2500" dirty="0"/>
              <a:t>번 호출할 것임</a:t>
            </a:r>
            <a:endParaRPr lang="en-US" altLang="x-none" sz="2500" dirty="0"/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x-none" dirty="0"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BD817C8-F22A-6A49-BFCA-7BA5D219AD1A}" type="slidenum">
              <a:rPr lang="en-US" altLang="x-none" sz="1200">
                <a:latin typeface="Arial" charset="0"/>
              </a:rPr>
              <a:pPr/>
              <a:t>10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01010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600"/>
              </a:spcBef>
              <a:buFontTx/>
              <a:buNone/>
            </a:pP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countdown.c</a:t>
            </a:r>
          </a:p>
          <a:p>
            <a:pPr>
              <a:spcBef>
                <a:spcPts val="200"/>
              </a:spcBef>
              <a:buFontTx/>
              <a:buNone/>
            </a:pPr>
            <a:r>
              <a:rPr lang="en-US" altLang="x-none" sz="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/* Prints a countdown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#include &lt;stdio.h&gt;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void print_count(int n)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printf("T minus %d and counting\n", n);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} 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int main(void)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int i;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for (i = 10; i &gt; 0; --i)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  print_count(i);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return 0;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6C2DFE9-21C3-5249-823B-CA18A39957F4}" type="slidenum">
              <a:rPr lang="en-US" altLang="x-none" sz="1200">
                <a:latin typeface="Arial" charset="0"/>
              </a:rPr>
              <a:pPr/>
              <a:t>11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15258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Program: Printing a Pun (Revisited)</a:t>
            </a:r>
            <a:r>
              <a:rPr lang="en-US" altLang="ko-KR" dirty="0"/>
              <a:t>, </a:t>
            </a:r>
            <a:r>
              <a:rPr lang="ko-KR" altLang="en-US" dirty="0"/>
              <a:t>예제 </a:t>
            </a:r>
            <a:r>
              <a:rPr lang="en-US" altLang="ko-KR" dirty="0"/>
              <a:t>3</a:t>
            </a:r>
            <a:endParaRPr lang="en-US" altLang="x-none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/>
              <a:t>함수에 </a:t>
            </a:r>
            <a:r>
              <a:rPr lang="ko-KR" altLang="en-US" sz="2400" dirty="0" err="1"/>
              <a:t>파라미터가</a:t>
            </a:r>
            <a:r>
              <a:rPr lang="ko-KR" altLang="en-US" sz="2400" dirty="0"/>
              <a:t> 없다면 함수 이름 뒤의 괄호 내에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en-US" altLang="x-none" sz="2400" dirty="0"/>
              <a:t> </a:t>
            </a:r>
            <a:r>
              <a:rPr lang="ko-KR" altLang="en-US" sz="2400" dirty="0"/>
              <a:t>을 쓰면 됨</a:t>
            </a:r>
            <a:r>
              <a:rPr lang="en-US" altLang="ko-KR" sz="2400" dirty="0"/>
              <a:t>:</a:t>
            </a:r>
            <a:endParaRPr lang="en-US" altLang="x-none" sz="2400" dirty="0"/>
          </a:p>
          <a:p>
            <a:pPr>
              <a:lnSpc>
                <a:spcPct val="80000"/>
              </a:lnSpc>
              <a:spcBef>
                <a:spcPts val="9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void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print_pun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(void)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("To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C,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or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not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to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C: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that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is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the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question.\n");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endParaRPr lang="en-US" altLang="x-none" sz="2400" dirty="0"/>
          </a:p>
          <a:p>
            <a:r>
              <a:rPr lang="ko-KR" altLang="en-US" dirty="0"/>
              <a:t>인자 없이 함수를 호출하려면 </a:t>
            </a:r>
            <a:r>
              <a:rPr lang="ko-KR" altLang="en-US" dirty="0" err="1"/>
              <a:t>함수이름과</a:t>
            </a:r>
            <a:r>
              <a:rPr lang="ko-KR" altLang="en-US" dirty="0"/>
              <a:t> 괄호만 적으면 됨</a:t>
            </a:r>
            <a:r>
              <a:rPr lang="en-US" altLang="x-none" sz="2400" dirty="0"/>
              <a:t>:</a:t>
            </a:r>
          </a:p>
          <a:p>
            <a:pPr>
              <a:lnSpc>
                <a:spcPct val="80000"/>
              </a:lnSpc>
              <a:spcBef>
                <a:spcPts val="9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print_pun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Tx/>
              <a:buNone/>
            </a:pPr>
            <a:r>
              <a:rPr lang="en-US" altLang="x-none" sz="2400" dirty="0"/>
              <a:t>	</a:t>
            </a:r>
            <a:r>
              <a:rPr lang="ko-KR" altLang="en-US" sz="2400" dirty="0"/>
              <a:t>괄호는 절대 있어야 </a:t>
            </a:r>
            <a:r>
              <a:rPr lang="ko-KR" altLang="en-US" sz="2400"/>
              <a:t>함</a:t>
            </a:r>
            <a:r>
              <a:rPr lang="en-US" altLang="x-none" sz="2400"/>
              <a:t>.</a:t>
            </a:r>
            <a:endParaRPr lang="en-US" altLang="x-none" sz="2400" dirty="0"/>
          </a:p>
          <a:p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pun2.c</a:t>
            </a:r>
            <a:r>
              <a:rPr lang="en-US" altLang="x-none" sz="2400" dirty="0"/>
              <a:t> </a:t>
            </a:r>
            <a:r>
              <a:rPr lang="ko-KR" altLang="en-US" sz="2400" dirty="0"/>
              <a:t>프로그램은</a:t>
            </a:r>
            <a:r>
              <a:rPr lang="en-US" altLang="x-none" sz="2400" dirty="0"/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print_pun</a:t>
            </a:r>
            <a:r>
              <a:rPr lang="en-US" altLang="x-none" sz="2400" dirty="0"/>
              <a:t> </a:t>
            </a:r>
            <a:r>
              <a:rPr lang="ko-KR" altLang="en-US" sz="2400" dirty="0"/>
              <a:t>함수를 활용함</a:t>
            </a:r>
            <a:r>
              <a:rPr lang="en-US" altLang="x-none" sz="24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593B206-E03C-2444-B426-AAF3FC507DE4}" type="slidenum">
              <a:rPr lang="en-US" altLang="x-none" sz="1200">
                <a:latin typeface="Arial" charset="0"/>
              </a:rPr>
              <a:pPr/>
              <a:t>12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495114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600"/>
              </a:spcBef>
              <a:buFontTx/>
              <a:buNone/>
            </a:pP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pun2.c</a:t>
            </a:r>
          </a:p>
          <a:p>
            <a:pPr>
              <a:spcBef>
                <a:spcPts val="200"/>
              </a:spcBef>
              <a:buFontTx/>
              <a:buNone/>
            </a:pPr>
            <a:r>
              <a:rPr lang="en-US" altLang="x-none" sz="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/* Prints a bad pun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#include &lt;stdio.h&gt;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void print_pun(void)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printf("To C, or not to C: that is the question.\n");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int main(void)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print_pun();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return 0;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9847FC1-A042-2E47-B4A4-07B51E12F51E}" type="slidenum">
              <a:rPr lang="en-US" altLang="x-none" sz="1200">
                <a:latin typeface="Arial" charset="0"/>
              </a:rPr>
              <a:pPr/>
              <a:t>13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82743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함수의 정의</a:t>
            </a:r>
            <a:endParaRPr lang="en-US" altLang="x-none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일반적인 형태의</a:t>
            </a:r>
            <a:r>
              <a:rPr lang="en-US" altLang="x-none" dirty="0"/>
              <a:t> </a:t>
            </a:r>
            <a:r>
              <a:rPr lang="en-US" altLang="x-none" b="1" i="1" dirty="0"/>
              <a:t>function definition</a:t>
            </a:r>
            <a:r>
              <a:rPr lang="ko-KR" altLang="en-US" b="1" i="1" dirty="0"/>
              <a:t>함수 정의</a:t>
            </a:r>
            <a:r>
              <a:rPr lang="en-US" altLang="x-none" b="1" i="1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i="1" dirty="0"/>
              <a:t>return-type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i="1" dirty="0"/>
              <a:t>function-name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( </a:t>
            </a:r>
            <a:r>
              <a:rPr lang="en-US" altLang="x-none" sz="2400" i="1" dirty="0"/>
              <a:t>parameters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i="1" dirty="0"/>
              <a:t>declarations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i="1" dirty="0"/>
              <a:t>statements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E08B778-33FE-4947-9E68-FA72CD248082}" type="slidenum">
              <a:rPr lang="en-US" altLang="x-none" sz="1200">
                <a:latin typeface="Arial" charset="0"/>
              </a:rPr>
              <a:pPr/>
              <a:t>14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868962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Function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함수의 리턴 타입은 함수가 종료되면서 되돌려줄 값의 형을 정의함</a:t>
            </a:r>
            <a:endParaRPr lang="en-US" altLang="ko-KR" dirty="0"/>
          </a:p>
          <a:p>
            <a:pPr>
              <a:defRPr/>
            </a:pPr>
            <a:r>
              <a:rPr lang="ko-KR" altLang="en-US" dirty="0"/>
              <a:t>리턴 타입에 대한 규칙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ko-KR" altLang="en-US" dirty="0">
                <a:ea typeface="+mn-ea"/>
                <a:cs typeface="+mn-cs"/>
              </a:rPr>
              <a:t>함수로 배열 </a:t>
            </a:r>
            <a:r>
              <a:rPr lang="ko-KR" altLang="en-US" dirty="0" err="1">
                <a:ea typeface="+mn-ea"/>
                <a:cs typeface="+mn-cs"/>
              </a:rPr>
              <a:t>리턴하지</a:t>
            </a:r>
            <a:r>
              <a:rPr lang="ko-KR" altLang="en-US" dirty="0">
                <a:ea typeface="+mn-ea"/>
                <a:cs typeface="+mn-cs"/>
              </a:rPr>
              <a:t> 말자</a:t>
            </a:r>
            <a:endParaRPr lang="en-US" dirty="0">
              <a:ea typeface="+mn-ea"/>
              <a:cs typeface="+mn-cs"/>
            </a:endParaRPr>
          </a:p>
          <a:p>
            <a:pPr lvl="1">
              <a:defRPr/>
            </a:pPr>
            <a:r>
              <a:rPr lang="ko-KR" altLang="en-US" dirty="0">
                <a:ea typeface="+mn-ea"/>
                <a:cs typeface="+mn-cs"/>
              </a:rPr>
              <a:t>리턴 타입을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 err="1">
                <a:ea typeface="+mn-ea"/>
                <a:cs typeface="+mn-cs"/>
              </a:rPr>
              <a:t>으로</a:t>
            </a:r>
            <a:r>
              <a:rPr lang="ko-KR" altLang="en-US" dirty="0">
                <a:ea typeface="+mn-ea"/>
                <a:cs typeface="+mn-cs"/>
              </a:rPr>
              <a:t> 쓰면 이 함수는 어떤 값도 </a:t>
            </a:r>
            <a:r>
              <a:rPr lang="ko-KR" altLang="en-US" dirty="0" err="1">
                <a:ea typeface="+mn-ea"/>
                <a:cs typeface="+mn-cs"/>
              </a:rPr>
              <a:t>리턴하지</a:t>
            </a:r>
            <a:r>
              <a:rPr lang="ko-KR" altLang="en-US" dirty="0">
                <a:ea typeface="+mn-ea"/>
                <a:cs typeface="+mn-cs"/>
              </a:rPr>
              <a:t> 않음을 나타냄</a:t>
            </a:r>
            <a:endParaRPr lang="en-US" altLang="ko-KR" dirty="0">
              <a:ea typeface="+mn-ea"/>
              <a:cs typeface="+mn-cs"/>
            </a:endParaRPr>
          </a:p>
          <a:p>
            <a:pPr lvl="1">
              <a:defRPr/>
            </a:pPr>
            <a:endParaRPr lang="en-US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/>
              <a:t>C89 </a:t>
            </a:r>
            <a:r>
              <a:rPr lang="ko-KR" altLang="en-US" dirty="0"/>
              <a:t>표준에서 리턴 타입이 생략되면 함수의 리턴 타입이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ko-KR" altLang="en-US" dirty="0"/>
              <a:t>인 것으로 가정함</a:t>
            </a:r>
            <a:endParaRPr lang="en-US" dirty="0"/>
          </a:p>
          <a:p>
            <a:pPr>
              <a:defRPr/>
            </a:pPr>
            <a:r>
              <a:rPr lang="en-US" dirty="0"/>
              <a:t>C99 </a:t>
            </a:r>
            <a:r>
              <a:rPr lang="ko-KR" altLang="en-US" dirty="0"/>
              <a:t>표준에서는 리터 타입을 생략할 수 없음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0A17348-D088-C149-A5C9-E44980A2A282}" type="slidenum">
              <a:rPr lang="en-US" altLang="x-none" sz="1200">
                <a:latin typeface="Arial" charset="0"/>
              </a:rPr>
              <a:pPr/>
              <a:t>15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766963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Definitions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스타일에 따라 다르지만</a:t>
            </a:r>
            <a:r>
              <a:rPr lang="en-US" altLang="ko-KR" dirty="0"/>
              <a:t>, </a:t>
            </a:r>
            <a:r>
              <a:rPr lang="ko-KR" altLang="en-US" dirty="0"/>
              <a:t>어떤 사람들은 리턴 타입을 함수 이름 위에 쓰기도 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double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average(double a, double b)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return (a + b) / 2;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ko-KR" altLang="en-US" dirty="0"/>
              <a:t>리턴 타입이 매우 긴 경우 분리해서 쓰는 것도 현명한 방법임</a:t>
            </a:r>
            <a:endParaRPr lang="en-US" altLang="x-none" dirty="0"/>
          </a:p>
          <a:p>
            <a:pPr lvl="1"/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예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: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unsigned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59D2A86-1575-6F4A-94E5-3A4136B5744B}" type="slidenum">
              <a:rPr lang="en-US" altLang="x-none" sz="1200">
                <a:latin typeface="Arial" charset="0"/>
              </a:rPr>
              <a:pPr/>
              <a:t>16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945959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Definitions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 이름 뒤에 </a:t>
            </a:r>
            <a:r>
              <a:rPr lang="ko-KR" altLang="en-US" dirty="0" err="1"/>
              <a:t>파라미터</a:t>
            </a:r>
            <a:r>
              <a:rPr lang="en-US" altLang="ko-KR" dirty="0"/>
              <a:t>(</a:t>
            </a:r>
            <a:r>
              <a:rPr lang="ko-KR" altLang="en-US" dirty="0"/>
              <a:t>매개 변수</a:t>
            </a:r>
            <a:r>
              <a:rPr lang="en-US" altLang="ko-KR" dirty="0"/>
              <a:t>)</a:t>
            </a:r>
            <a:r>
              <a:rPr lang="ko-KR" altLang="en-US" dirty="0"/>
              <a:t>의 목록이 따름</a:t>
            </a:r>
            <a:r>
              <a:rPr lang="en-US" altLang="x-none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각 </a:t>
            </a:r>
            <a:r>
              <a:rPr lang="ko-KR" altLang="en-US" dirty="0" err="1"/>
              <a:t>파라미터마다</a:t>
            </a:r>
            <a:r>
              <a:rPr lang="ko-KR" altLang="en-US" dirty="0"/>
              <a:t> 형이 명시되어야 하며 파라미터들은 쉼표로 분리됨</a:t>
            </a:r>
            <a:endParaRPr lang="en-US" altLang="ko-KR" dirty="0"/>
          </a:p>
          <a:p>
            <a:endParaRPr lang="en-US" altLang="x-none" dirty="0"/>
          </a:p>
          <a:p>
            <a:r>
              <a:rPr lang="ko-KR" altLang="en-US" dirty="0" err="1"/>
              <a:t>파라미터가</a:t>
            </a:r>
            <a:r>
              <a:rPr lang="ko-KR" altLang="en-US" dirty="0"/>
              <a:t> 없는 함수에는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en-US" altLang="x-none" dirty="0"/>
              <a:t> </a:t>
            </a:r>
            <a:r>
              <a:rPr lang="ko-KR" altLang="en-US" dirty="0" err="1"/>
              <a:t>라고</a:t>
            </a:r>
            <a:r>
              <a:rPr lang="ko-KR" altLang="en-US" dirty="0"/>
              <a:t> 괄호 내에 적어야 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097F549-FA84-AC45-8ED2-7C2D986CA198}" type="slidenum">
              <a:rPr lang="en-US" altLang="x-none" sz="1200">
                <a:latin typeface="Arial" charset="0"/>
              </a:rPr>
              <a:pPr/>
              <a:t>17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711242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Definitions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 바디에는 선언문과 문장들을 씀</a:t>
            </a:r>
            <a:endParaRPr lang="en-US" altLang="ko-KR" dirty="0"/>
          </a:p>
          <a:p>
            <a:endParaRPr lang="en-US" altLang="x-none" dirty="0"/>
          </a:p>
          <a:p>
            <a:r>
              <a:rPr lang="ko-KR" altLang="en-US" dirty="0"/>
              <a:t>앞에서 정의했던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</a:t>
            </a:r>
            <a:r>
              <a:rPr lang="en-US" altLang="x-none" dirty="0"/>
              <a:t> </a:t>
            </a:r>
            <a:r>
              <a:rPr lang="ko-KR" altLang="en-US" dirty="0"/>
              <a:t>함수를 다시 작성한 예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double average(double a, double b)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double sum;       /* declaration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sum = a + b;      /* statement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return sum / 2;   /* statement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5FF9395-DD94-E444-80B0-23414BDF08AD}" type="slidenum">
              <a:rPr lang="en-US" altLang="x-none" sz="1200">
                <a:latin typeface="Arial" charset="0"/>
              </a:rPr>
              <a:pPr/>
              <a:t>18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757831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Definitions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한 함수 내에서 사용되는 변수들은 다른 함수에 의해 변경 및 참조 될 수 없음</a:t>
            </a:r>
            <a:endParaRPr lang="en-US" altLang="ko-KR" dirty="0"/>
          </a:p>
          <a:p>
            <a:endParaRPr lang="en-US" altLang="x-none" dirty="0"/>
          </a:p>
          <a:p>
            <a:r>
              <a:rPr lang="en-US" altLang="x-none" dirty="0"/>
              <a:t>C89</a:t>
            </a:r>
            <a:r>
              <a:rPr lang="ko-KR" altLang="en-US" dirty="0"/>
              <a:t>표준에서는 변수 선언이 다른 어떤 문장보다 </a:t>
            </a:r>
            <a:r>
              <a:rPr lang="ko-KR" altLang="en-US" dirty="0" err="1"/>
              <a:t>우서해야</a:t>
            </a:r>
            <a:r>
              <a:rPr lang="ko-KR" altLang="en-US" dirty="0"/>
              <a:t> 함</a:t>
            </a:r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/>
              <a:t>C99</a:t>
            </a:r>
            <a:r>
              <a:rPr lang="ko-KR" altLang="en-US" dirty="0"/>
              <a:t>표준에서는 선언된 변수가 사용하는 문장보다 앞에 있기만 하면 변수 선언과 문장이 혼재 될 수 있음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EEB39AD-B872-364C-8B02-5E179BD4ACD8}" type="slidenum">
              <a:rPr lang="en-US" altLang="x-none" sz="1200">
                <a:latin typeface="Arial" charset="0"/>
              </a:rPr>
              <a:pPr/>
              <a:t>19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94032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개요</a:t>
            </a:r>
            <a:endParaRPr lang="en-US" altLang="x-none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함수는 하나의 이름으로 </a:t>
            </a:r>
            <a:r>
              <a:rPr lang="ko-KR" altLang="en-US" dirty="0" err="1"/>
              <a:t>그룹된</a:t>
            </a:r>
            <a:r>
              <a:rPr lang="ko-KR" altLang="en-US" dirty="0"/>
              <a:t> 연속된 여러 개의 </a:t>
            </a:r>
            <a:r>
              <a:rPr lang="ko-KR" altLang="en-US" dirty="0" err="1"/>
              <a:t>문장들임</a:t>
            </a:r>
            <a:r>
              <a:rPr lang="en-US" altLang="x-none" dirty="0"/>
              <a:t>.</a:t>
            </a:r>
          </a:p>
          <a:p>
            <a:r>
              <a:rPr lang="ko-KR" altLang="en-US" dirty="0"/>
              <a:t>각 함수는 마치 작은 프로그램처럼 동작함</a:t>
            </a:r>
            <a:r>
              <a:rPr lang="en-US" altLang="ko-KR" dirty="0"/>
              <a:t>. </a:t>
            </a:r>
          </a:p>
          <a:p>
            <a:pPr lvl="1"/>
            <a:r>
              <a:rPr lang="ko-KR" altLang="en-US" dirty="0"/>
              <a:t>각자가 독립적인 선언문과 문장들을 갖음</a:t>
            </a:r>
            <a:endParaRPr lang="en-US" altLang="ko-KR" dirty="0"/>
          </a:p>
          <a:p>
            <a:endParaRPr lang="en-US" altLang="x-none" dirty="0"/>
          </a:p>
          <a:p>
            <a:r>
              <a:rPr lang="ko-KR" altLang="en-US" dirty="0"/>
              <a:t>함수의 장점</a:t>
            </a:r>
            <a:r>
              <a:rPr lang="en-US" altLang="x-none" dirty="0"/>
              <a:t>:</a:t>
            </a:r>
          </a:p>
          <a:p>
            <a:pPr lvl="1"/>
            <a:r>
              <a:rPr lang="ko-KR" altLang="en-US" dirty="0"/>
              <a:t>하나의 프로그램은 이해와 수정이 편하도록 여러 조각으로 나뉠 수 있음</a:t>
            </a:r>
            <a:endParaRPr lang="en-US" altLang="ko-KR" dirty="0"/>
          </a:p>
          <a:p>
            <a:pPr lvl="1"/>
            <a:r>
              <a:rPr lang="ko-KR" altLang="en-US" dirty="0"/>
              <a:t>한 번 이상 사용되는 코드를 반복적으로 다시 쓸 필요 없음</a:t>
            </a:r>
            <a:endParaRPr lang="en-US" altLang="x-none" dirty="0"/>
          </a:p>
          <a:p>
            <a:pPr lvl="1"/>
            <a:r>
              <a:rPr lang="ko-KR" altLang="en-US" dirty="0"/>
              <a:t>다른 프로그램에서 활용된 함수를 또 다른 프로그램에 쉽게 이식할 수 있음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1CC30C3-8ABD-E04E-B7E4-3928A19DF17D}" type="slidenum">
              <a:rPr lang="en-US" altLang="x-none" sz="1200">
                <a:latin typeface="Arial" charset="0"/>
              </a:rPr>
              <a:pPr/>
              <a:t>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909157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Definitions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함수의 리턴 값이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en-US" altLang="x-none" dirty="0"/>
              <a:t> (“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en-US" altLang="x-none" dirty="0"/>
              <a:t> </a:t>
            </a:r>
            <a:r>
              <a:rPr lang="ko-KR" altLang="en-US" dirty="0"/>
              <a:t>함수</a:t>
            </a:r>
            <a:r>
              <a:rPr lang="en-US" altLang="x-none" dirty="0"/>
              <a:t>”</a:t>
            </a:r>
            <a:r>
              <a:rPr lang="ko-KR" altLang="en-US" dirty="0" err="1"/>
              <a:t>라함</a:t>
            </a:r>
            <a:r>
              <a:rPr lang="en-US" altLang="x-none" dirty="0"/>
              <a:t>) </a:t>
            </a:r>
            <a:r>
              <a:rPr lang="ko-KR" altLang="en-US" dirty="0"/>
              <a:t>인 경우 바디가 없을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void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print_pun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(void)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ko-KR" altLang="en-US" dirty="0"/>
              <a:t>프로그램을 작성하는 과정에서 임시적으로 바디를 작성하지 않은 경우라고 보면 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581C857-F3A7-7446-A8B7-3DF53BC6F9BC}" type="slidenum">
              <a:rPr lang="en-US" altLang="x-none" sz="1200">
                <a:latin typeface="Arial" charset="0"/>
              </a:rPr>
              <a:pPr/>
              <a:t>20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777983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Function Calls </a:t>
            </a:r>
            <a:r>
              <a:rPr lang="ko-KR" altLang="en-US" dirty="0"/>
              <a:t>함수 호출</a:t>
            </a:r>
            <a:endParaRPr lang="en-US" altLang="x-none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 호출을 하려면 함수 이름을 쓰고 괄호 내에 인자들의 목록을 써야 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average(x, y)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print_count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print_pun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dirty="0"/>
              <a:t>괄호가 없다면 호출 되지 않음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print_pun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   /*** WRONG ***/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ko-KR" altLang="en-US" dirty="0"/>
              <a:t>이런 문장을 쓸 수는 있지만</a:t>
            </a:r>
            <a:r>
              <a:rPr lang="en-US" altLang="ko-KR" dirty="0"/>
              <a:t>, </a:t>
            </a:r>
            <a:r>
              <a:rPr lang="ko-KR" altLang="en-US" dirty="0"/>
              <a:t>아무런 효과가 없음</a:t>
            </a:r>
            <a:r>
              <a:rPr lang="en-US" altLang="x-none" dirty="0"/>
              <a:t>.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7B15585-BAF5-6245-BA7A-0354BCC370C1}" type="slidenum">
              <a:rPr lang="en-US" altLang="x-none" sz="1200">
                <a:latin typeface="Arial" charset="0"/>
              </a:rPr>
              <a:pPr/>
              <a:t>21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86443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Calls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en-US" altLang="x-none" dirty="0"/>
              <a:t> </a:t>
            </a:r>
            <a:r>
              <a:rPr lang="ko-KR" altLang="en-US" dirty="0"/>
              <a:t>함수는 언제나 세미콜론을 사용하여 하나의 문장으로 만들어야 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print_count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print_pun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en-US" altLang="x-none" dirty="0"/>
          </a:p>
          <a:p>
            <a:r>
              <a:rPr lang="ko-KR" altLang="en-US" dirty="0"/>
              <a:t>비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en-US" altLang="x-none" dirty="0"/>
              <a:t> </a:t>
            </a:r>
            <a:r>
              <a:rPr lang="ko-KR" altLang="en-US" dirty="0"/>
              <a:t>함수는 결과가 있기 때문에</a:t>
            </a:r>
            <a:r>
              <a:rPr lang="en-US" altLang="ko-KR" dirty="0"/>
              <a:t>, </a:t>
            </a:r>
            <a:r>
              <a:rPr lang="ko-KR" altLang="en-US" dirty="0"/>
              <a:t>결과를 저장할 변수가 있어야 함</a:t>
            </a:r>
            <a:r>
              <a:rPr lang="en-US" altLang="ko-KR" dirty="0"/>
              <a:t>. </a:t>
            </a:r>
            <a:r>
              <a:rPr lang="ko-KR" altLang="en-US" dirty="0"/>
              <a:t>비교 출력 등의 작업에 활용할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avg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= average(x, y);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if (average(x, y) &gt; 0)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("Average is positive\n");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("The average is %g\n",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average(x,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y));</a:t>
            </a:r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B7C8CC1-5A7F-2341-A4F9-B175EB38F49E}" type="slidenum">
              <a:rPr lang="en-US" altLang="x-none" sz="1200">
                <a:latin typeface="Arial" charset="0"/>
              </a:rPr>
              <a:pPr/>
              <a:t>22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561941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Calls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비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en-US" altLang="x-none" dirty="0"/>
              <a:t> </a:t>
            </a:r>
            <a:r>
              <a:rPr lang="ko-KR" altLang="en-US" dirty="0"/>
              <a:t>함수의 리턴 값은 필요에 따라 언제든지 버려질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average(x, y);  /* discards return value */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ko-KR" altLang="en-US" dirty="0"/>
              <a:t>표현식으로  함수가 활용된 예로서</a:t>
            </a:r>
            <a:r>
              <a:rPr lang="en-US" altLang="ko-KR" dirty="0"/>
              <a:t>, </a:t>
            </a:r>
            <a:r>
              <a:rPr lang="ko-KR" altLang="en-US" dirty="0"/>
              <a:t>계산은 했지만</a:t>
            </a:r>
            <a:r>
              <a:rPr lang="en-US" altLang="ko-KR" dirty="0"/>
              <a:t>, </a:t>
            </a:r>
            <a:r>
              <a:rPr lang="ko-KR" altLang="en-US" dirty="0"/>
              <a:t>그 결과는 버려졌음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E36C122-1F8D-0944-8388-531621AF2A19}" type="slidenum">
              <a:rPr lang="en-US" altLang="x-none" sz="1200">
                <a:latin typeface="Arial" charset="0"/>
              </a:rPr>
              <a:pPr/>
              <a:t>23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708992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Calls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</a:t>
            </a:r>
            <a:r>
              <a:rPr lang="en-US" altLang="x-none" dirty="0"/>
              <a:t> </a:t>
            </a:r>
            <a:r>
              <a:rPr lang="ko-KR" altLang="en-US" dirty="0"/>
              <a:t>의 리턴 값을 무시하는 것은 이상해 보일 수 있지만</a:t>
            </a:r>
            <a:r>
              <a:rPr lang="en-US" altLang="ko-KR" dirty="0"/>
              <a:t>, </a:t>
            </a:r>
            <a:r>
              <a:rPr lang="ko-KR" altLang="en-US" dirty="0"/>
              <a:t>다른 함수들에서는 그런 활용이 이해가 되기도 함</a:t>
            </a:r>
            <a:endParaRPr lang="en-US" altLang="x-none" dirty="0"/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 </a:t>
            </a:r>
            <a:r>
              <a:rPr lang="ko-KR" altLang="en-US" dirty="0"/>
              <a:t>의 리턴 값은 출력된 문자의 수를 나타냄</a:t>
            </a:r>
            <a:r>
              <a:rPr lang="en-US" altLang="x-none" dirty="0"/>
              <a:t>.</a:t>
            </a:r>
          </a:p>
          <a:p>
            <a:r>
              <a:rPr lang="ko-KR" altLang="en-US" dirty="0"/>
              <a:t>다음과 같은 호출 문의 결과로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num_chars</a:t>
            </a:r>
            <a:r>
              <a:rPr lang="en-US" altLang="x-none" dirty="0"/>
              <a:t> </a:t>
            </a:r>
            <a:r>
              <a:rPr lang="ko-KR" altLang="en-US" dirty="0"/>
              <a:t>는</a:t>
            </a:r>
            <a:r>
              <a:rPr lang="en-US" altLang="x-none" dirty="0"/>
              <a:t> 9</a:t>
            </a:r>
            <a:r>
              <a:rPr lang="ko-KR" altLang="en-US" dirty="0" err="1"/>
              <a:t>를</a:t>
            </a:r>
            <a:r>
              <a:rPr lang="ko-KR" altLang="en-US" dirty="0"/>
              <a:t> 갖음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num_chars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("Hi, Mom!\n");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dirty="0"/>
              <a:t>일반적으로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ko-KR" altLang="en-US" dirty="0"/>
              <a:t>의 리턴 값을 버림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("Hi, Mom!\n");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/* discards return value */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3EC9DCB-3C9B-1E47-B726-8DBCC37A02B0}" type="slidenum">
              <a:rPr lang="en-US" altLang="x-none" sz="1200">
                <a:latin typeface="Arial" charset="0"/>
              </a:rPr>
              <a:pPr/>
              <a:t>24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790362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Calls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명시적으로 어떤 함수의 리턴 값을 무시하겠다는 표현으로 함수 </a:t>
            </a:r>
            <a:r>
              <a:rPr lang="ko-KR" altLang="en-US" dirty="0" err="1"/>
              <a:t>호출문</a:t>
            </a:r>
            <a:r>
              <a:rPr lang="ko-KR" altLang="en-US" dirty="0"/>
              <a:t> 앞에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(void)</a:t>
            </a:r>
            <a:r>
              <a:rPr lang="en-US" altLang="x-none" dirty="0"/>
              <a:t> </a:t>
            </a:r>
            <a:r>
              <a:rPr lang="ko-KR" altLang="en-US" dirty="0"/>
              <a:t>을 쓰기도 함</a:t>
            </a:r>
            <a:r>
              <a:rPr lang="en-US" altLang="x-none" dirty="0"/>
              <a:t>l: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(void)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("Hi, Mom!\n");</a:t>
            </a:r>
          </a:p>
          <a:p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(void)</a:t>
            </a:r>
            <a:r>
              <a:rPr lang="en-US" altLang="x-none" dirty="0"/>
              <a:t> </a:t>
            </a:r>
            <a:r>
              <a:rPr lang="ko-KR" altLang="en-US" dirty="0"/>
              <a:t>을 쓰면 코드를 읽는 사람이 리턴 값이 있지만 버리기로 했다는 것을 명확히 알 수 있음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FB7B335-189D-5340-852D-748863C75103}" type="slidenum">
              <a:rPr lang="en-US" altLang="x-none" sz="1200">
                <a:latin typeface="Arial" charset="0"/>
              </a:rPr>
              <a:pPr/>
              <a:t>25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88381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Program: </a:t>
            </a:r>
            <a:r>
              <a:rPr lang="ko-KR" altLang="en-US" dirty="0"/>
              <a:t>소수인지 판별 프로그램</a:t>
            </a:r>
            <a:endParaRPr lang="en-US" altLang="x-none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prime.c</a:t>
            </a:r>
            <a:r>
              <a:rPr lang="en-US" altLang="x-none" dirty="0"/>
              <a:t> </a:t>
            </a:r>
            <a:r>
              <a:rPr lang="ko-KR" altLang="en-US" dirty="0"/>
              <a:t>는 소수를 판별하는 프로그램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Enter a number: </a:t>
            </a:r>
            <a:r>
              <a:rPr lang="en-US" altLang="x-none" sz="2400" u="sng" dirty="0">
                <a:latin typeface="Courier New" charset="0"/>
                <a:ea typeface="Courier New" charset="0"/>
                <a:cs typeface="Courier New" charset="0"/>
              </a:rPr>
              <a:t>34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Not prime</a:t>
            </a:r>
          </a:p>
          <a:p>
            <a:endParaRPr lang="en-US" altLang="x-none" dirty="0"/>
          </a:p>
          <a:p>
            <a:r>
              <a:rPr lang="ko-KR" altLang="en-US" dirty="0"/>
              <a:t>이 프로그램은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is_prime</a:t>
            </a:r>
            <a:r>
              <a:rPr lang="en-US" altLang="x-none" dirty="0"/>
              <a:t> </a:t>
            </a:r>
            <a:r>
              <a:rPr lang="ko-KR" altLang="en-US" dirty="0"/>
              <a:t>이름의 함수를 사용함</a:t>
            </a:r>
            <a:r>
              <a:rPr lang="en-US" altLang="ko-KR" dirty="0"/>
              <a:t>.</a:t>
            </a:r>
            <a:r>
              <a:rPr lang="en-US" altLang="x-none" dirty="0"/>
              <a:t> </a:t>
            </a:r>
            <a:r>
              <a:rPr lang="ko-KR" altLang="en-US" dirty="0"/>
              <a:t>결과로 소수이면 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true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altLang="x-none" dirty="0"/>
              <a:t> </a:t>
            </a:r>
            <a:r>
              <a:rPr lang="ko-KR" altLang="en-US" dirty="0"/>
              <a:t>아니면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false</a:t>
            </a:r>
            <a:r>
              <a:rPr lang="ko-KR" altLang="en-US" dirty="0" err="1"/>
              <a:t>를</a:t>
            </a:r>
            <a:r>
              <a:rPr lang="ko-KR" altLang="en-US" dirty="0"/>
              <a:t> </a:t>
            </a:r>
            <a:r>
              <a:rPr lang="ko-KR" altLang="en-US" dirty="0" err="1"/>
              <a:t>리턴함</a:t>
            </a:r>
            <a:r>
              <a:rPr lang="en-US" altLang="x-none" dirty="0"/>
              <a:t>.</a:t>
            </a:r>
          </a:p>
          <a:p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is_prime</a:t>
            </a:r>
            <a:r>
              <a:rPr lang="en-US" altLang="x-none" dirty="0"/>
              <a:t> </a:t>
            </a:r>
            <a:r>
              <a:rPr lang="ko-KR" altLang="en-US" dirty="0"/>
              <a:t>는 </a:t>
            </a:r>
            <a:r>
              <a:rPr lang="ko-KR" altLang="en-US" dirty="0" err="1"/>
              <a:t>입력받은</a:t>
            </a:r>
            <a:r>
              <a:rPr lang="ko-KR" altLang="en-US" dirty="0"/>
              <a:t> </a:t>
            </a:r>
            <a:r>
              <a:rPr lang="ko-KR" altLang="en-US" dirty="0" err="1"/>
              <a:t>파라미터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altLang="x-none" dirty="0"/>
              <a:t> </a:t>
            </a:r>
            <a:r>
              <a:rPr lang="ko-KR" altLang="en-US" dirty="0"/>
              <a:t>을</a:t>
            </a:r>
            <a:r>
              <a:rPr lang="en-US" altLang="x-none" dirty="0"/>
              <a:t> 2 </a:t>
            </a:r>
            <a:r>
              <a:rPr lang="ko-KR" altLang="en-US" dirty="0" err="1"/>
              <a:t>부터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의 제곱근까지의 수로 나눔</a:t>
            </a:r>
            <a:r>
              <a:rPr lang="en-US" altLang="x-none" dirty="0"/>
              <a:t>; </a:t>
            </a:r>
            <a:r>
              <a:rPr lang="ko-KR" altLang="en-US" dirty="0"/>
              <a:t>한 번이라도 나머지가 </a:t>
            </a:r>
            <a:r>
              <a:rPr lang="en-US" altLang="ko-KR" dirty="0"/>
              <a:t>0</a:t>
            </a:r>
            <a:r>
              <a:rPr lang="ko-KR" altLang="en-US" dirty="0"/>
              <a:t>이면 그 수는 소수가 아님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 2008 W. W. Norton &amp; Company.</a:t>
            </a:r>
          </a:p>
          <a:p>
            <a:pPr>
              <a:defRPr/>
            </a:pPr>
            <a:r>
              <a:rPr lang="en-US" dirty="0"/>
              <a:t>All rights reserved.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FFAB18F-7E0D-5641-8B96-5D8B66DA44DE}" type="slidenum">
              <a:rPr lang="en-US" altLang="x-none" sz="1200">
                <a:latin typeface="Arial" charset="0"/>
              </a:rPr>
              <a:pPr/>
              <a:t>26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5205192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600"/>
              </a:spcBef>
              <a:buFontTx/>
              <a:buNone/>
            </a:pP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prime.c</a:t>
            </a:r>
          </a:p>
          <a:p>
            <a:pPr>
              <a:spcBef>
                <a:spcPts val="200"/>
              </a:spcBef>
              <a:buFontTx/>
              <a:buNone/>
            </a:pPr>
            <a:r>
              <a:rPr lang="en-US" altLang="x-none" sz="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/* Tests whether a number is prime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#include &lt;stdbool.h&gt;   /* C99 only */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#include &lt;stdio.h&gt;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bool is_prime(int n)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int divisor;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if (n &lt;= 1)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  return false;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for (divisor = 2; divisor * divisor &lt;= n; divisor++)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  if (n % divisor == 0)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    return false;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return true;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48092E2-FCC9-F44E-9922-693AE594C93E}" type="slidenum">
              <a:rPr lang="en-US" altLang="x-none" sz="1200">
                <a:latin typeface="Arial" charset="0"/>
              </a:rPr>
              <a:pPr/>
              <a:t>27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3112320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int main(void)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int n;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printf("Enter a number: 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scanf("%d", &amp;n);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if (is_prime(n))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  printf("Prime\n");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  printf("Not prime\n");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return 0;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}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FB49C3B-E233-9546-B5C5-7364D1814E6A}" type="slidenum">
              <a:rPr lang="en-US" altLang="x-none" sz="1200">
                <a:latin typeface="Arial" charset="0"/>
              </a:rPr>
              <a:pPr/>
              <a:t>28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754921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Function Declarations </a:t>
            </a:r>
            <a:r>
              <a:rPr lang="ko-KR" altLang="en-US" dirty="0"/>
              <a:t>함수 선언</a:t>
            </a:r>
            <a:endParaRPr lang="en-US" altLang="x-none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함수의 정의는 함수의 호출 전에 있을  필요는 없음</a:t>
            </a:r>
            <a:endParaRPr lang="en-US" altLang="x-none" dirty="0"/>
          </a:p>
          <a:p>
            <a:pPr lvl="1"/>
            <a:r>
              <a:rPr lang="ko-KR" altLang="en-US" dirty="0"/>
              <a:t>선언과 정의는 서로 다름</a:t>
            </a:r>
            <a:r>
              <a:rPr lang="en-US" altLang="ko-KR" dirty="0"/>
              <a:t>!!</a:t>
            </a:r>
          </a:p>
          <a:p>
            <a:pPr lvl="1"/>
            <a:endParaRPr lang="en-US" altLang="x-none" dirty="0"/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average.c</a:t>
            </a:r>
            <a:r>
              <a:rPr lang="en-US" altLang="x-none" dirty="0"/>
              <a:t> </a:t>
            </a:r>
            <a:r>
              <a:rPr lang="ko-KR" altLang="en-US" dirty="0"/>
              <a:t>프로그램의 순서를 바꾸어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</a:t>
            </a:r>
            <a:r>
              <a:rPr lang="ko-KR" altLang="en-US" i="1" dirty="0"/>
              <a:t> 정의를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altLang="x-none" dirty="0">
                <a:ea typeface="Courier New" charset="0"/>
                <a:cs typeface="Courier New" charset="0"/>
              </a:rPr>
              <a:t> </a:t>
            </a:r>
            <a:r>
              <a:rPr lang="ko-KR" altLang="en-US" dirty="0">
                <a:ea typeface="Courier New" charset="0"/>
                <a:cs typeface="Courier New" charset="0"/>
              </a:rPr>
              <a:t>함수 정의 뒤에 작성해보자</a:t>
            </a:r>
            <a:endParaRPr lang="en-US" altLang="x-none" dirty="0"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F72C3CB-4E60-B54A-93C1-F8C012A21022}" type="slidenum">
              <a:rPr lang="en-US" altLang="x-none" sz="1200">
                <a:latin typeface="Arial" charset="0"/>
              </a:rPr>
              <a:pPr/>
              <a:t>29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429091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Defining and Calling Functions </a:t>
            </a:r>
            <a:r>
              <a:rPr lang="ko-KR" altLang="en-US" dirty="0"/>
              <a:t>정의와 호출</a:t>
            </a:r>
            <a:endParaRPr lang="en-US" altLang="x-none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함수를 정식으로 정의하기 전에 함수를 정의하는 간단한 예를 살펴 봅시다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68C20E3-1031-5E40-A928-0F1323CB698B}" type="slidenum">
              <a:rPr lang="en-US" altLang="x-none" sz="1200">
                <a:latin typeface="Arial" charset="0"/>
              </a:rPr>
              <a:pPr/>
              <a:t>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8675171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Declarations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#include &lt;stdio.h&gt;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int main(void)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double x, y, z;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printf("Enter three numbers: 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scanf("%lf%lf%lf", &amp;x, &amp;y, &amp;z);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printf("Average of %g and %g: %g\n", x, y, average(x, y));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printf("Average of %g and %g: %g\n", y, z, average(y, z));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printf("Average of %g and %g: %g\n", x, z, average(x, z));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return 0;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double average(double a, double b)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  return (a + b) / 2;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A535A2C-AFD3-FF40-84A0-F38BA1FA33F7}" type="slidenum">
              <a:rPr lang="en-US" altLang="x-none" sz="1200">
                <a:latin typeface="Arial" charset="0"/>
              </a:rPr>
              <a:pPr/>
              <a:t>30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2821357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Declarations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컴파일러가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main </a:t>
            </a:r>
            <a:r>
              <a:rPr lang="ko-KR" altLang="en-US" dirty="0"/>
              <a:t>에서 처음으로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</a:t>
            </a:r>
            <a:r>
              <a:rPr lang="en-US" altLang="x-none" dirty="0"/>
              <a:t> </a:t>
            </a:r>
            <a:r>
              <a:rPr lang="ko-KR" altLang="en-US" dirty="0"/>
              <a:t>호출을 만났다고 하면 해당 정보가 없음</a:t>
            </a:r>
            <a:r>
              <a:rPr lang="en-US" altLang="x-none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에러 메시지를 출력하기 전</a:t>
            </a:r>
            <a:r>
              <a:rPr lang="en-US" altLang="ko-KR" dirty="0"/>
              <a:t>, </a:t>
            </a:r>
            <a:r>
              <a:rPr lang="ko-KR" altLang="en-US" dirty="0"/>
              <a:t>컴파일러는 </a:t>
            </a:r>
            <a:r>
              <a:rPr lang="ko-KR" altLang="en-US" dirty="0" err="1"/>
              <a:t>호출문의</a:t>
            </a:r>
            <a:r>
              <a:rPr lang="ko-KR" altLang="en-US" dirty="0"/>
              <a:t> 문장을 보고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</a:t>
            </a:r>
            <a:r>
              <a:rPr lang="en-US" altLang="x-none" dirty="0"/>
              <a:t> </a:t>
            </a:r>
            <a:r>
              <a:rPr lang="ko-KR" altLang="en-US" dirty="0"/>
              <a:t>함수가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/>
              <a:t> </a:t>
            </a:r>
            <a:r>
              <a:rPr lang="ko-KR" altLang="en-US" dirty="0"/>
              <a:t>결과를 </a:t>
            </a:r>
            <a:r>
              <a:rPr lang="ko-KR" altLang="en-US" dirty="0" err="1"/>
              <a:t>리턴한다는</a:t>
            </a:r>
            <a:r>
              <a:rPr lang="ko-KR" altLang="en-US" dirty="0"/>
              <a:t> 것을 알아냄</a:t>
            </a:r>
            <a:r>
              <a:rPr lang="en-US" altLang="x-none" dirty="0"/>
              <a:t>.</a:t>
            </a:r>
          </a:p>
          <a:p>
            <a:endParaRPr lang="en-US" altLang="x-none" dirty="0"/>
          </a:p>
          <a:p>
            <a:r>
              <a:rPr lang="ko-KR" altLang="en-US" dirty="0"/>
              <a:t>이 때</a:t>
            </a:r>
            <a:r>
              <a:rPr lang="en-US" altLang="ko-KR" dirty="0"/>
              <a:t>, </a:t>
            </a:r>
            <a:r>
              <a:rPr lang="ko-KR" altLang="en-US" dirty="0"/>
              <a:t>컴파일러가 함수를 </a:t>
            </a:r>
            <a:r>
              <a:rPr lang="en-US" altLang="x-none" b="1" i="1" dirty="0"/>
              <a:t>implicit declaration</a:t>
            </a:r>
            <a:r>
              <a:rPr lang="en-US" altLang="x-none" dirty="0"/>
              <a:t> </a:t>
            </a:r>
            <a:r>
              <a:rPr lang="ko-KR" altLang="en-US" dirty="0"/>
              <a:t>암묵적으로 선언 했다고 함</a:t>
            </a:r>
            <a:r>
              <a:rPr lang="en-US" altLang="x-none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246F8E8-D45A-9E40-8971-116D64252631}" type="slidenum">
              <a:rPr lang="en-US" altLang="x-none" sz="1200">
                <a:latin typeface="Arial" charset="0"/>
              </a:rPr>
              <a:pPr/>
              <a:t>31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0052581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Declarations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앞의 경우 컴파일러는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</a:t>
            </a:r>
            <a:r>
              <a:rPr lang="en-US" altLang="x-none" dirty="0"/>
              <a:t> </a:t>
            </a:r>
            <a:r>
              <a:rPr lang="ko-KR" altLang="en-US" dirty="0"/>
              <a:t>가 몇 개의 인자를 받아야 하는지 알 수 없으며 어떤 형을 가져야 하는지도 알 수 없음</a:t>
            </a:r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/>
              <a:t>기본 형을 가정하고</a:t>
            </a:r>
            <a:r>
              <a:rPr lang="en-US" altLang="ko-KR" dirty="0"/>
              <a:t>, </a:t>
            </a:r>
            <a:r>
              <a:rPr lang="ko-KR" altLang="en-US" dirty="0"/>
              <a:t>그 결정이 맞기를 기대함</a:t>
            </a:r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/>
              <a:t>실제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</a:t>
            </a:r>
            <a:r>
              <a:rPr lang="en-US" altLang="x-none" dirty="0"/>
              <a:t> </a:t>
            </a:r>
            <a:r>
              <a:rPr lang="ko-KR" altLang="en-US" dirty="0"/>
              <a:t>의 정의를 프로그램에서 만나면 기대한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ko-KR" altLang="en-US" dirty="0"/>
              <a:t>형이 아니라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ko-KR" altLang="en-US" dirty="0"/>
              <a:t>인 것을 알게 되기 때문에 오류 메시지를 출력하게 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0D44C77-D867-4D46-B603-7E32FCC7C9A8}" type="slidenum">
              <a:rPr lang="en-US" altLang="x-none" sz="1200">
                <a:latin typeface="Arial" charset="0"/>
              </a:rPr>
              <a:pPr/>
              <a:t>32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192206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Declarations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이와 같은 정의 전에 호출하는 문제를 해결하려면 </a:t>
            </a:r>
            <a:r>
              <a:rPr lang="ko-KR" altLang="en-US" dirty="0" err="1"/>
              <a:t>호출문</a:t>
            </a:r>
            <a:r>
              <a:rPr lang="ko-KR" altLang="en-US" dirty="0"/>
              <a:t> 보다 정의가 </a:t>
            </a:r>
            <a:r>
              <a:rPr lang="ko-KR" altLang="en-US" dirty="0" err="1"/>
              <a:t>먼저오도록</a:t>
            </a:r>
            <a:r>
              <a:rPr lang="ko-KR" altLang="en-US" dirty="0"/>
              <a:t> 함수들을 배치해야 함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하지만 항상 그런 배치를 하는 쉽지 않음</a:t>
            </a:r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/>
              <a:t>설령 그렇게 배치를 </a:t>
            </a:r>
            <a:r>
              <a:rPr lang="ko-KR" altLang="en-US" dirty="0" err="1"/>
              <a:t>했다손치더라도</a:t>
            </a:r>
            <a:r>
              <a:rPr lang="ko-KR" altLang="en-US" dirty="0"/>
              <a:t> 함수들의 순서가 읽기 어려운 순서로 되어 있을 수 있음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23F9315-33CB-3545-992A-644CAADC08EC}" type="slidenum">
              <a:rPr lang="en-US" altLang="x-none" sz="1200">
                <a:latin typeface="Arial" charset="0"/>
              </a:rPr>
              <a:pPr/>
              <a:t>33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931830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Declarations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600" dirty="0"/>
              <a:t>이를 해결하기 위한 방법을 함수의 선언만 먼저 하도록 지원함</a:t>
            </a:r>
            <a:endParaRPr lang="en-US" altLang="ko-KR" sz="2600" dirty="0"/>
          </a:p>
          <a:p>
            <a:endParaRPr lang="en-US" altLang="x-none" sz="2600" dirty="0"/>
          </a:p>
          <a:p>
            <a:r>
              <a:rPr lang="en-US" altLang="x-none" sz="2600" b="1" i="1" dirty="0"/>
              <a:t>function declaration </a:t>
            </a:r>
            <a:r>
              <a:rPr lang="ko-KR" altLang="en-US" sz="2600" b="1" i="1" dirty="0"/>
              <a:t>함수 선언</a:t>
            </a:r>
            <a:r>
              <a:rPr lang="en-US" altLang="x-none" sz="2600" dirty="0"/>
              <a:t> </a:t>
            </a:r>
            <a:r>
              <a:rPr lang="ko-KR" altLang="en-US" sz="2600" dirty="0"/>
              <a:t>을 통해 컴파일러에게 나중에 실제 정의될 함수가 어떤 형태를 갖는지 미리 알려줌</a:t>
            </a:r>
            <a:endParaRPr lang="en-US" altLang="ko-KR" sz="2600" dirty="0"/>
          </a:p>
          <a:p>
            <a:endParaRPr lang="en-US" altLang="x-none" sz="2600" dirty="0"/>
          </a:p>
          <a:p>
            <a:r>
              <a:rPr lang="ko-KR" altLang="en-US" sz="2600" dirty="0"/>
              <a:t>함수 선언의 일반적인 형태</a:t>
            </a:r>
            <a:r>
              <a:rPr lang="en-US" altLang="x-none" sz="26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i="1" dirty="0"/>
              <a:t>	return-type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i="1" dirty="0"/>
              <a:t>function-name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( </a:t>
            </a:r>
            <a:r>
              <a:rPr lang="en-US" altLang="x-none" sz="2200" i="1" dirty="0"/>
              <a:t>parameters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) ;</a:t>
            </a:r>
          </a:p>
          <a:p>
            <a:r>
              <a:rPr lang="ko-KR" altLang="en-US" sz="2600" dirty="0"/>
              <a:t>주의</a:t>
            </a:r>
            <a:r>
              <a:rPr lang="en-US" altLang="ko-KR" sz="2600" dirty="0"/>
              <a:t>: </a:t>
            </a:r>
            <a:r>
              <a:rPr lang="ko-KR" altLang="en-US" sz="2600" dirty="0"/>
              <a:t>함수 선언과 정의는 같은 </a:t>
            </a:r>
            <a:r>
              <a:rPr lang="ko-KR" altLang="en-US" sz="2600" dirty="0" err="1"/>
              <a:t>꼴이어야</a:t>
            </a:r>
            <a:r>
              <a:rPr lang="ko-KR" altLang="en-US" sz="2600" dirty="0"/>
              <a:t> 함</a:t>
            </a:r>
            <a:endParaRPr lang="en-US" altLang="x-none" sz="2600" dirty="0"/>
          </a:p>
          <a:p>
            <a:endParaRPr lang="en-US" altLang="x-none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84BF35D-AB49-9E46-838D-E65857EE7EB4}" type="slidenum">
              <a:rPr lang="en-US" altLang="x-none" sz="1200">
                <a:latin typeface="Arial" charset="0"/>
              </a:rPr>
              <a:pPr/>
              <a:t>34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8282075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Declarations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</a:pPr>
            <a:r>
              <a:rPr lang="en-US" altLang="ko-KR" sz="1800" dirty="0">
                <a:latin typeface="Courier New" charset="0"/>
                <a:ea typeface="Courier New" charset="0"/>
                <a:cs typeface="Courier New" charset="0"/>
              </a:rPr>
              <a:t>//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average.c</a:t>
            </a:r>
            <a:r>
              <a:rPr lang="en-US" altLang="x-none" sz="2000" dirty="0"/>
              <a:t> </a:t>
            </a:r>
            <a:r>
              <a:rPr lang="ko-KR" altLang="en-US" sz="2000" dirty="0"/>
              <a:t>프로그램을 수정하여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average</a:t>
            </a:r>
            <a:r>
              <a:rPr lang="en-US" altLang="x-none" sz="2000" dirty="0"/>
              <a:t> </a:t>
            </a:r>
            <a:r>
              <a:rPr lang="ko-KR" altLang="en-US" sz="2000" dirty="0"/>
              <a:t>선언문을 추가한 예</a:t>
            </a:r>
            <a:endParaRPr lang="en-US" altLang="x-none" sz="2000" dirty="0"/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endParaRPr lang="en-US" altLang="x-none" sz="18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double average(double a, double b);   /* DECLARATION */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main(void)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double x, y, z;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("Enter three numbers: 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("%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lf%lf%lf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", &amp;x, &amp;y, &amp;z);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("Average of %g and %g: %g\n", x, y, average(x, y));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("Average of %g and %g: %g\n", y, z, average(y, z));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("Average of %g and %g: %g\n", x, z, average(x, z));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return 0;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double average(double a, double b)    /* DEFINITION */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return (a + b) / 2;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643C092-17D2-5548-B8A7-258FC46E7285}" type="slidenum">
              <a:rPr lang="en-US" altLang="x-none" sz="1200">
                <a:latin typeface="Arial" charset="0"/>
              </a:rPr>
              <a:pPr/>
              <a:t>35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4880530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Declarations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 선언은 </a:t>
            </a:r>
            <a:r>
              <a:rPr lang="en-US" altLang="x-none" b="1" i="1" dirty="0"/>
              <a:t>function prototypes </a:t>
            </a:r>
            <a:r>
              <a:rPr lang="ko-KR" altLang="en-US" b="1" i="1" dirty="0"/>
              <a:t>함수 </a:t>
            </a:r>
            <a:r>
              <a:rPr lang="ko-KR" altLang="en-US" b="1" i="1" dirty="0" err="1"/>
              <a:t>프로토타입</a:t>
            </a:r>
            <a:r>
              <a:rPr lang="ko-KR" altLang="en-US" dirty="0" err="1"/>
              <a:t>이라고</a:t>
            </a:r>
            <a:r>
              <a:rPr lang="ko-KR" altLang="en-US" dirty="0"/>
              <a:t> 함</a:t>
            </a:r>
            <a:r>
              <a:rPr lang="en-US" altLang="x-none" b="1" i="1" dirty="0"/>
              <a:t>.</a:t>
            </a:r>
            <a:r>
              <a:rPr lang="en-US" altLang="x-none" dirty="0"/>
              <a:t> </a:t>
            </a:r>
          </a:p>
          <a:p>
            <a:endParaRPr lang="en-US" altLang="x-none" dirty="0"/>
          </a:p>
          <a:p>
            <a:r>
              <a:rPr lang="ko-KR" altLang="en-US" dirty="0"/>
              <a:t>함수의 프로토타입은 함수의 매개변수의 이름을 꼭 명시하지 않아도 됨</a:t>
            </a:r>
            <a:r>
              <a:rPr lang="en-US" altLang="ko-KR" dirty="0"/>
              <a:t>. </a:t>
            </a:r>
            <a:r>
              <a:rPr lang="ko-KR" altLang="en-US" dirty="0"/>
              <a:t>대신 어떤 형의 변수를 쓸지는 꼭 명시해야 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double average(double, double);</a:t>
            </a:r>
          </a:p>
          <a:p>
            <a:endParaRPr lang="en-US" altLang="x-none" dirty="0"/>
          </a:p>
          <a:p>
            <a:r>
              <a:rPr lang="ko-KR" altLang="en-US" dirty="0" err="1"/>
              <a:t>파라미터</a:t>
            </a:r>
            <a:r>
              <a:rPr lang="ko-KR" altLang="en-US" dirty="0"/>
              <a:t> 이름을 항상 쓰는 것이 좋음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DC14080-B102-6C42-A9F3-8FB70CAA3508}" type="slidenum">
              <a:rPr lang="en-US" altLang="x-none" sz="1200">
                <a:latin typeface="Arial" charset="0"/>
              </a:rPr>
              <a:pPr/>
              <a:t>36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4681180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 Declarations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C99</a:t>
            </a:r>
            <a:r>
              <a:rPr lang="ko-KR" altLang="en-US" dirty="0"/>
              <a:t>표준에서는 함수의 선언 또는 정의가 그 함수의 호출 전에 꼭 나오는 것을 강제함</a:t>
            </a:r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/>
              <a:t>미리 선언 또는 정의되지 않은 함수를 호출하면 오류가 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F0D1DFB-DE3E-C34B-BCD5-CBD767CB8961}" type="slidenum">
              <a:rPr lang="en-US" altLang="x-none" sz="1200">
                <a:latin typeface="Arial" charset="0"/>
              </a:rPr>
              <a:pPr/>
              <a:t>37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736009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Arguments </a:t>
            </a:r>
            <a:r>
              <a:rPr lang="ko-KR" altLang="en-US" dirty="0"/>
              <a:t>인자</a:t>
            </a:r>
            <a:endParaRPr lang="en-US" altLang="x-none" dirty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</a:t>
            </a:r>
            <a:r>
              <a:rPr lang="ko-KR" altLang="en-US" dirty="0"/>
              <a:t>에서는 인자들은</a:t>
            </a:r>
            <a:r>
              <a:rPr lang="en-US" altLang="x-none" dirty="0"/>
              <a:t> </a:t>
            </a:r>
            <a:r>
              <a:rPr lang="en-US" altLang="x-none" b="1" i="1" dirty="0"/>
              <a:t>passed by value </a:t>
            </a:r>
            <a:r>
              <a:rPr lang="ko-KR" altLang="en-US" b="1" i="1" dirty="0"/>
              <a:t>값으로 전달됨</a:t>
            </a:r>
            <a:r>
              <a:rPr lang="en-US" altLang="x-none" b="1" i="1" dirty="0"/>
              <a:t>:</a:t>
            </a:r>
            <a:r>
              <a:rPr lang="en-US" altLang="x-none" dirty="0"/>
              <a:t> </a:t>
            </a:r>
            <a:r>
              <a:rPr lang="ko-KR" altLang="en-US" dirty="0"/>
              <a:t>함수가 호출되면 각 인자가 계산되고 그 결과를 </a:t>
            </a:r>
            <a:r>
              <a:rPr lang="ko-KR" altLang="en-US" dirty="0" err="1"/>
              <a:t>파라미터</a:t>
            </a:r>
            <a:r>
              <a:rPr lang="en-US" altLang="ko-KR" dirty="0"/>
              <a:t>/</a:t>
            </a:r>
            <a:r>
              <a:rPr lang="ko-KR" altLang="en-US" dirty="0"/>
              <a:t>매개변수에 할당함</a:t>
            </a:r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/>
              <a:t>매개변수가 인자의 값의 복사본을 갖기 때문에 매개변수를 변경하더라도 인자의 값은 변경되지 않음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221A47B-05A6-D546-B181-0D3B14E69874}" type="slidenum">
              <a:rPr lang="en-US" altLang="x-none" sz="1200">
                <a:latin typeface="Arial" charset="0"/>
              </a:rPr>
              <a:pPr/>
              <a:t>38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11910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Arguments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인자가 값으로 전달된다는 것에 장점과 단점이 있음</a:t>
            </a:r>
            <a:endParaRPr lang="en-US" altLang="x-none" dirty="0"/>
          </a:p>
          <a:p>
            <a:r>
              <a:rPr lang="ko-KR" altLang="en-US" dirty="0"/>
              <a:t>인자의 값을 변경하지 않으면서도 매개변수를 활용할 수 있기 때문에</a:t>
            </a:r>
            <a:r>
              <a:rPr lang="en-US" altLang="ko-KR" dirty="0"/>
              <a:t>, </a:t>
            </a:r>
            <a:r>
              <a:rPr lang="ko-KR" altLang="en-US" dirty="0"/>
              <a:t>매개변수를 함수 내에서 변수로 쓸 수 있음</a:t>
            </a:r>
            <a:r>
              <a:rPr lang="en-US" altLang="ko-KR" dirty="0"/>
              <a:t>. </a:t>
            </a:r>
          </a:p>
          <a:p>
            <a:pPr lvl="1"/>
            <a:r>
              <a:rPr lang="ko-KR" altLang="en-US" dirty="0"/>
              <a:t>함수 내에 필요한 변수의 수를 줄이는 효과가 있음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1D0A672-6B88-1742-A295-D17DAB544BC7}" type="slidenum">
              <a:rPr lang="en-US" altLang="x-none" sz="1200">
                <a:latin typeface="Arial" charset="0"/>
              </a:rPr>
              <a:pPr/>
              <a:t>39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940457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Program: </a:t>
            </a:r>
            <a:r>
              <a:rPr lang="ko-KR" altLang="en-US" dirty="0"/>
              <a:t>평균 계산하기</a:t>
            </a:r>
            <a:r>
              <a:rPr lang="en-US" altLang="ko-KR" dirty="0"/>
              <a:t>, </a:t>
            </a:r>
            <a:r>
              <a:rPr lang="ko-KR" altLang="en-US" dirty="0"/>
              <a:t>예제 </a:t>
            </a:r>
            <a:r>
              <a:rPr lang="en-US" altLang="ko-KR" dirty="0"/>
              <a:t>1</a:t>
            </a:r>
            <a:r>
              <a:rPr lang="en-US" altLang="x-none" dirty="0"/>
              <a:t>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</a:t>
            </a:r>
            <a:r>
              <a:rPr lang="en-US" altLang="x-none" dirty="0"/>
              <a:t> </a:t>
            </a:r>
            <a:r>
              <a:rPr lang="ko-KR" altLang="en-US" dirty="0"/>
              <a:t>라는 이름의 함수는 </a:t>
            </a:r>
            <a:r>
              <a:rPr lang="en-US" altLang="x-none" dirty="0"/>
              <a:t> </a:t>
            </a:r>
            <a:r>
              <a:rPr lang="ko-KR" altLang="en-US" dirty="0"/>
              <a:t>두 개의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altLang="x-none" dirty="0"/>
              <a:t> </a:t>
            </a:r>
            <a:r>
              <a:rPr lang="ko-KR" altLang="en-US" dirty="0"/>
              <a:t>형 값의 평균을 구함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double average(double a, double b)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return (a + b) / 2;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ko-KR" altLang="en-US" dirty="0"/>
              <a:t>함수 이름 앞에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altLang="x-none" dirty="0"/>
              <a:t> </a:t>
            </a:r>
            <a:r>
              <a:rPr lang="ko-KR" altLang="en-US" dirty="0"/>
              <a:t>은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</a:t>
            </a:r>
            <a:r>
              <a:rPr lang="en-US" altLang="x-none" dirty="0"/>
              <a:t> </a:t>
            </a:r>
            <a:r>
              <a:rPr lang="ko-KR" altLang="en-US" dirty="0"/>
              <a:t>함수의 </a:t>
            </a:r>
            <a:r>
              <a:rPr lang="en-US" altLang="x-none" b="1" i="1" dirty="0"/>
              <a:t>return type </a:t>
            </a:r>
            <a:r>
              <a:rPr lang="ko-KR" altLang="en-US" dirty="0"/>
              <a:t>을 정의함</a:t>
            </a:r>
            <a:endParaRPr lang="en-US" altLang="x-none" dirty="0"/>
          </a:p>
          <a:p>
            <a:r>
              <a:rPr lang="ko-KR" altLang="en-US" dirty="0" err="1"/>
              <a:t>식별자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altLang="x-none" dirty="0"/>
              <a:t> (</a:t>
            </a:r>
            <a:r>
              <a:rPr lang="ko-KR" altLang="en-US" dirty="0"/>
              <a:t>함수의 </a:t>
            </a:r>
            <a:r>
              <a:rPr lang="ko-KR" altLang="en-US" dirty="0" err="1"/>
              <a:t>파라미터</a:t>
            </a:r>
            <a:r>
              <a:rPr lang="en-US" altLang="x-none" b="1" i="1" dirty="0"/>
              <a:t>parameters</a:t>
            </a:r>
            <a:r>
              <a:rPr lang="en-US" altLang="x-none" dirty="0"/>
              <a:t>)</a:t>
            </a:r>
            <a:r>
              <a:rPr lang="ko-KR" altLang="en-US" dirty="0"/>
              <a:t>는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</a:t>
            </a:r>
            <a:r>
              <a:rPr lang="en-US" altLang="x-none" dirty="0"/>
              <a:t> </a:t>
            </a:r>
            <a:r>
              <a:rPr lang="ko-KR" altLang="en-US" dirty="0"/>
              <a:t>이 호출되면 사용될 값을 나타냄</a:t>
            </a:r>
            <a:endParaRPr lang="en-US" altLang="x-none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 2008 W. W. Norton &amp; Company.</a:t>
            </a:r>
          </a:p>
          <a:p>
            <a:pPr>
              <a:defRPr/>
            </a:pPr>
            <a:r>
              <a:rPr lang="en-US" dirty="0"/>
              <a:t>All rights reserved.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9EFF18F-06A5-2B46-B865-90673228A4B1}" type="slidenum">
              <a:rPr lang="en-US" altLang="x-none" sz="1200">
                <a:latin typeface="Arial" charset="0"/>
              </a:rPr>
              <a:pPr/>
              <a:t>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0947479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Arguments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다음 함수는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승하는 함수임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power(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x,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result = 1;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for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1;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&lt;= n;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  result = result * x;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return result;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4E408ED-8247-2D41-89B1-E5A0B5D4DD29}" type="slidenum">
              <a:rPr lang="en-US" altLang="x-none" sz="1200">
                <a:latin typeface="Arial" charset="0"/>
              </a:rPr>
              <a:pPr/>
              <a:t>40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5900014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Arguments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ko-KR" altLang="en-US" dirty="0"/>
              <a:t>은 실제 지수의</a:t>
            </a:r>
            <a:r>
              <a:rPr lang="en-US" altLang="x-none" dirty="0"/>
              <a:t> </a:t>
            </a:r>
            <a:r>
              <a:rPr lang="ko-KR" altLang="en-US" i="1" dirty="0"/>
              <a:t>복사본</a:t>
            </a:r>
            <a:r>
              <a:rPr lang="en-US" altLang="x-none" dirty="0"/>
              <a:t> </a:t>
            </a:r>
            <a:r>
              <a:rPr lang="ko-KR" altLang="en-US" dirty="0"/>
              <a:t>이기 때문에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ko-KR" altLang="en-US" dirty="0" err="1"/>
              <a:t>를</a:t>
            </a:r>
            <a:r>
              <a:rPr lang="ko-KR" altLang="en-US" dirty="0"/>
              <a:t> 쓰지 않고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ko-KR" altLang="en-US" dirty="0"/>
              <a:t>을 변경해도 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power(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x,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result = 1;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while (n-- &gt; 0)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  result = result * x;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return result;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8687338-B996-8448-A006-CE3AE1476F4D}" type="slidenum">
              <a:rPr lang="en-US" altLang="x-none" sz="1200">
                <a:latin typeface="Arial" charset="0"/>
              </a:rPr>
              <a:pPr/>
              <a:t>41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0156194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Arguments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500" dirty="0"/>
              <a:t>C</a:t>
            </a:r>
            <a:r>
              <a:rPr lang="ko-KR" altLang="en-US" sz="2500" dirty="0"/>
              <a:t>가 값으로 인자를 전달하기 때문에 어떤 종류의 함수들은 작성하기가 어려움</a:t>
            </a:r>
            <a:endParaRPr lang="en-US" altLang="x-none" sz="2500" dirty="0"/>
          </a:p>
          <a:p>
            <a:r>
              <a:rPr lang="ko-KR" altLang="en-US" sz="2500" dirty="0"/>
              <a:t>예를 들어 어떤 함수가 전달 받은 </a:t>
            </a:r>
            <a:r>
              <a:rPr lang="en-US" altLang="x-none" sz="2500" dirty="0"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altLang="x-none" sz="2500" dirty="0"/>
              <a:t> </a:t>
            </a:r>
            <a:r>
              <a:rPr lang="ko-KR" altLang="en-US" sz="2500" dirty="0"/>
              <a:t>값을 </a:t>
            </a:r>
            <a:r>
              <a:rPr lang="ko-KR" altLang="en-US" sz="2500" dirty="0" err="1"/>
              <a:t>실수부와</a:t>
            </a:r>
            <a:r>
              <a:rPr lang="ko-KR" altLang="en-US" sz="2500" dirty="0"/>
              <a:t> </a:t>
            </a:r>
            <a:r>
              <a:rPr lang="ko-KR" altLang="en-US" sz="2500" dirty="0" err="1"/>
              <a:t>소수부로</a:t>
            </a:r>
            <a:r>
              <a:rPr lang="ko-KR" altLang="en-US" sz="2500" dirty="0"/>
              <a:t> 구분해야 한다고 해보자</a:t>
            </a:r>
            <a:endParaRPr lang="en-US" altLang="ko-KR" sz="2500" dirty="0"/>
          </a:p>
          <a:p>
            <a:endParaRPr lang="en-US" altLang="x-none" sz="2500" dirty="0"/>
          </a:p>
          <a:p>
            <a:r>
              <a:rPr lang="ko-KR" altLang="en-US" sz="2500" dirty="0"/>
              <a:t>함수는 두 개의 수를 </a:t>
            </a:r>
            <a:r>
              <a:rPr lang="ko-KR" altLang="en-US" sz="2500" dirty="0" err="1"/>
              <a:t>리턴할</a:t>
            </a:r>
            <a:r>
              <a:rPr lang="ko-KR" altLang="en-US" sz="2500" dirty="0"/>
              <a:t> 수 없으므로 몇 개의 인자를 더 전달하여 그 변수를 변경하도록 해보자</a:t>
            </a:r>
            <a:r>
              <a:rPr lang="en-US" altLang="x-none" sz="2500" dirty="0"/>
              <a:t>:</a:t>
            </a:r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void decompose(double x, long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int_part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           double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frac_part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int_part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= (long) x;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frac_part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= x -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int_part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186691C-EF1F-C44B-A333-727886AEA7A8}" type="slidenum">
              <a:rPr lang="en-US" altLang="x-none" sz="1200">
                <a:latin typeface="Arial" charset="0"/>
              </a:rPr>
              <a:pPr/>
              <a:t>42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1088971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Arguments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 호출 문장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decompose(3.14159,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d);</a:t>
            </a:r>
          </a:p>
          <a:p>
            <a:endParaRPr lang="en-US" altLang="x-none" dirty="0">
              <a:ea typeface="Courier New" charset="0"/>
              <a:cs typeface="Courier New" charset="0"/>
            </a:endParaRPr>
          </a:p>
          <a:p>
            <a:r>
              <a:rPr lang="ko-KR" altLang="en-US" dirty="0">
                <a:ea typeface="Courier New" charset="0"/>
                <a:cs typeface="Courier New" charset="0"/>
              </a:rPr>
              <a:t>안타깝게도</a:t>
            </a:r>
            <a:r>
              <a:rPr lang="en-US" altLang="x-none" dirty="0">
                <a:ea typeface="Courier New" charset="0"/>
                <a:cs typeface="Courier New" charset="0"/>
              </a:rPr>
              <a:t>,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altLang="x-none" dirty="0"/>
              <a:t> </a:t>
            </a:r>
            <a:r>
              <a:rPr lang="ko-KR" altLang="en-US" dirty="0"/>
              <a:t>는 </a:t>
            </a:r>
            <a:r>
              <a:rPr lang="ko-KR" altLang="en-US" dirty="0" err="1"/>
              <a:t>함수내에서</a:t>
            </a:r>
            <a:r>
              <a:rPr lang="ko-KR" altLang="en-US" dirty="0"/>
              <a:t> 일어나는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int_part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frac_part</a:t>
            </a:r>
            <a:r>
              <a:rPr lang="en-US" altLang="x-none" dirty="0"/>
              <a:t> </a:t>
            </a:r>
            <a:r>
              <a:rPr lang="ko-KR" altLang="en-US" dirty="0" err="1"/>
              <a:t>할당문에</a:t>
            </a:r>
            <a:r>
              <a:rPr lang="ko-KR" altLang="en-US" dirty="0"/>
              <a:t> 의해 영향을 받지 않음</a:t>
            </a:r>
            <a:endParaRPr lang="en-US" altLang="x-none" dirty="0"/>
          </a:p>
          <a:p>
            <a:r>
              <a:rPr lang="ko-KR" altLang="en-US" dirty="0"/>
              <a:t>교재 </a:t>
            </a:r>
            <a:r>
              <a:rPr lang="en-US" altLang="x-none" dirty="0"/>
              <a:t>11</a:t>
            </a:r>
            <a:r>
              <a:rPr lang="ko-KR" altLang="en-US" dirty="0"/>
              <a:t>장에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decompose</a:t>
            </a:r>
            <a:r>
              <a:rPr lang="en-US" altLang="x-none" dirty="0"/>
              <a:t> </a:t>
            </a:r>
            <a:r>
              <a:rPr lang="ko-KR" altLang="en-US" dirty="0"/>
              <a:t>가 제대로 동작하려면 어떻게 해야 하는지 설명됨</a:t>
            </a:r>
            <a:r>
              <a:rPr lang="en-US" altLang="x-none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6E2534A-8AEA-1443-9B48-389452790F91}" type="slidenum">
              <a:rPr lang="en-US" altLang="x-none" sz="1200">
                <a:latin typeface="Arial" charset="0"/>
              </a:rPr>
              <a:pPr/>
              <a:t>43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1172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Argument Conversions </a:t>
            </a:r>
            <a:r>
              <a:rPr lang="ko-KR" altLang="en-US" dirty="0"/>
              <a:t>인자 변환</a:t>
            </a:r>
            <a:endParaRPr lang="en-US" altLang="x-none" dirty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 </a:t>
            </a:r>
            <a:r>
              <a:rPr lang="ko-KR" altLang="en-US" dirty="0"/>
              <a:t>의 함수 호출은 매개 변수의 형과 인자의 형이 똑같지 않은 것을 허용함</a:t>
            </a:r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/>
              <a:t>단</a:t>
            </a:r>
            <a:r>
              <a:rPr lang="en-US" altLang="ko-KR" dirty="0"/>
              <a:t>, </a:t>
            </a:r>
            <a:r>
              <a:rPr lang="ko-KR" altLang="en-US" dirty="0"/>
              <a:t>함수 호출 전에 컴파일러가 함수의 프로토타입이나 정의가 있는지에 따라 가능 여부가 결정됨</a:t>
            </a:r>
            <a:endParaRPr lang="en-US" altLang="x-none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C224CF3-BFCD-0349-91FC-D702B5235588}" type="slidenum">
              <a:rPr lang="en-US" altLang="x-none" sz="1200">
                <a:latin typeface="Arial" charset="0"/>
              </a:rPr>
              <a:pPr/>
              <a:t>44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993114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Argument Conversions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i="1" dirty="0"/>
              <a:t>호출 전에 컴파일러가  프로토타입을 만난 경우</a:t>
            </a:r>
            <a:endParaRPr lang="en-US" altLang="x-none" b="1" i="1" dirty="0"/>
          </a:p>
          <a:p>
            <a:endParaRPr lang="en-US" altLang="ko-KR" dirty="0"/>
          </a:p>
          <a:p>
            <a:r>
              <a:rPr lang="ko-KR" altLang="en-US" dirty="0"/>
              <a:t>각 인자의 값은 암묵적으로 변환이 됨</a:t>
            </a:r>
            <a:r>
              <a:rPr lang="en-US" altLang="ko-KR" dirty="0"/>
              <a:t>. </a:t>
            </a:r>
          </a:p>
          <a:p>
            <a:pPr lvl="1"/>
            <a:r>
              <a:rPr lang="ko-KR" altLang="en-US" dirty="0"/>
              <a:t>할당할 때 값이 변환되는 것과 같음</a:t>
            </a:r>
            <a:endParaRPr lang="en-US" altLang="ko-KR" dirty="0"/>
          </a:p>
          <a:p>
            <a:endParaRPr lang="en-US" altLang="x-none" dirty="0"/>
          </a:p>
          <a:p>
            <a:r>
              <a:rPr lang="ko-KR" altLang="en-US" dirty="0"/>
              <a:t>예</a:t>
            </a:r>
            <a:r>
              <a:rPr lang="en-US" altLang="x-none" dirty="0"/>
              <a:t>: </a:t>
            </a:r>
            <a:r>
              <a:rPr lang="ko-KR" altLang="en-US" dirty="0"/>
              <a:t>함수의 인자로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ko-KR" altLang="en-US" dirty="0"/>
              <a:t>을 기대하는 데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/>
              <a:t> </a:t>
            </a:r>
            <a:r>
              <a:rPr lang="ko-KR" altLang="en-US" dirty="0"/>
              <a:t>형 인자를 만나면</a:t>
            </a:r>
            <a:r>
              <a:rPr lang="en-US" altLang="ko-KR" dirty="0"/>
              <a:t>, </a:t>
            </a:r>
            <a:r>
              <a:rPr lang="ko-KR" altLang="en-US" dirty="0"/>
              <a:t>인자의 형이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ko-KR" altLang="en-US" dirty="0"/>
              <a:t>로 바뀜</a:t>
            </a:r>
            <a:r>
              <a:rPr lang="en-US" altLang="x-none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C189A80-6311-9C43-8CC6-9285B6808FE1}" type="slidenum">
              <a:rPr lang="en-US" altLang="x-none" sz="1200">
                <a:latin typeface="Arial" charset="0"/>
              </a:rPr>
              <a:pPr/>
              <a:t>45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212422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Argument Conversions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b="1" i="1" dirty="0"/>
              <a:t>호출 전에 컴파일러가  프로토타입을 만나지 않은 경우</a:t>
            </a:r>
            <a:endParaRPr lang="en-US" altLang="x-none" b="1" i="1" dirty="0"/>
          </a:p>
          <a:p>
            <a:pPr>
              <a:defRPr/>
            </a:pPr>
            <a:endParaRPr lang="en-US" b="1" i="1" dirty="0"/>
          </a:p>
          <a:p>
            <a:pPr>
              <a:defRPr/>
            </a:pPr>
            <a:r>
              <a:rPr lang="ko-KR" altLang="en-US" dirty="0"/>
              <a:t>컴파일러는 인자의 형을 기본 형으로 변환함</a:t>
            </a:r>
            <a:r>
              <a:rPr lang="en-US" b="1" i="1" dirty="0"/>
              <a:t>:</a:t>
            </a:r>
          </a:p>
          <a:p>
            <a:pPr lvl="1"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float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>
                <a:ea typeface="+mn-ea"/>
                <a:cs typeface="+mn-cs"/>
              </a:rPr>
              <a:t>형은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double</a:t>
            </a:r>
            <a:r>
              <a:rPr lang="ko-KR" altLang="en-US" dirty="0">
                <a:ea typeface="+mn-ea"/>
                <a:cs typeface="+mn-cs"/>
              </a:rPr>
              <a:t>로 변환</a:t>
            </a:r>
            <a:endParaRPr lang="en-US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char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>
                <a:ea typeface="+mn-ea"/>
                <a:cs typeface="+mn-cs"/>
              </a:rPr>
              <a:t>과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short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>
                <a:ea typeface="+mn-ea"/>
                <a:cs typeface="+mn-cs"/>
              </a:rPr>
              <a:t>형 인자는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ko-KR" altLang="en-US" dirty="0" err="1">
                <a:ea typeface="+mn-ea"/>
                <a:cs typeface="+mn-cs"/>
              </a:rPr>
              <a:t>으로</a:t>
            </a:r>
            <a:r>
              <a:rPr lang="ko-KR" altLang="en-US" dirty="0">
                <a:ea typeface="+mn-ea"/>
                <a:cs typeface="+mn-cs"/>
              </a:rPr>
              <a:t> 변환</a:t>
            </a:r>
            <a:r>
              <a:rPr lang="en-US" dirty="0">
                <a:ea typeface="+mn-ea"/>
                <a:cs typeface="+mn-cs"/>
              </a:rPr>
              <a:t> (C99</a:t>
            </a:r>
            <a:r>
              <a:rPr lang="ko-KR" altLang="en-US" dirty="0">
                <a:ea typeface="+mn-ea"/>
                <a:cs typeface="+mn-cs"/>
              </a:rPr>
              <a:t>표준</a:t>
            </a:r>
            <a:r>
              <a:rPr lang="en-US" dirty="0">
                <a:ea typeface="+mn-ea"/>
                <a:cs typeface="+mn-cs"/>
              </a:rPr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D355004-0FD5-EC49-B040-4C4D6042B381}" type="slidenum">
              <a:rPr lang="en-US" altLang="x-none" sz="1200">
                <a:latin typeface="Arial" charset="0"/>
              </a:rPr>
              <a:pPr/>
              <a:t>46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5493924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Argument Conversions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300" dirty="0"/>
              <a:t>하지만</a:t>
            </a:r>
            <a:r>
              <a:rPr lang="en-US" altLang="ko-KR" sz="2300" dirty="0"/>
              <a:t>, </a:t>
            </a:r>
            <a:r>
              <a:rPr lang="ko-KR" altLang="en-US" sz="2300" dirty="0"/>
              <a:t>이런 기본 변환 규칙을 따르는 것은 위험함</a:t>
            </a:r>
            <a:r>
              <a:rPr lang="en-US" altLang="x-none" sz="2300" dirty="0"/>
              <a:t>.</a:t>
            </a:r>
          </a:p>
          <a:p>
            <a:r>
              <a:rPr lang="ko-KR" altLang="en-US" sz="2300" dirty="0"/>
              <a:t>예</a:t>
            </a:r>
            <a:r>
              <a:rPr lang="en-US" altLang="x-none" sz="2300" dirty="0"/>
              <a:t>: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#include &lt;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main(void)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  double x = 3.0;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("Square: %d\n", square(x));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  return 0;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square(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  return n * n;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altLang="x-none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square</a:t>
            </a:r>
            <a:r>
              <a:rPr lang="en-US" altLang="x-none" sz="2300" dirty="0">
                <a:solidFill>
                  <a:srgbClr val="000000"/>
                </a:solidFill>
              </a:rPr>
              <a:t> </a:t>
            </a:r>
            <a:r>
              <a:rPr lang="ko-KR" altLang="en-US" sz="2300" dirty="0">
                <a:solidFill>
                  <a:srgbClr val="000000"/>
                </a:solidFill>
              </a:rPr>
              <a:t>가 호출되었을 때는 컴파일러가 함수의 매개변수의 형이</a:t>
            </a:r>
            <a:r>
              <a:rPr lang="en-US" altLang="x-none" sz="2300" dirty="0">
                <a:solidFill>
                  <a:srgbClr val="000000"/>
                </a:solidFill>
              </a:rPr>
              <a:t> </a:t>
            </a:r>
            <a:r>
              <a:rPr lang="en-US" altLang="x-none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ko-KR" altLang="en-US" sz="2300" dirty="0">
                <a:solidFill>
                  <a:srgbClr val="000000"/>
                </a:solidFill>
              </a:rPr>
              <a:t>인지 알지 못함</a:t>
            </a:r>
            <a:endParaRPr lang="en-US" altLang="x-none" sz="23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x-none" sz="19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67EEE0F-CB54-2B4D-B2A7-76E38BB57E03}" type="slidenum">
              <a:rPr lang="en-US" altLang="x-none" sz="1200">
                <a:latin typeface="Arial" charset="0"/>
              </a:rPr>
              <a:pPr/>
              <a:t>47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072633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Argument Conversions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300" dirty="0"/>
              <a:t>기본 변환 규칙에 따라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ko-KR" altLang="en-US" sz="2300" dirty="0" err="1"/>
              <a:t>를</a:t>
            </a:r>
            <a:r>
              <a:rPr lang="ko-KR" altLang="en-US" sz="2300" dirty="0"/>
              <a:t> 변환하지만 효과가 없음</a:t>
            </a:r>
            <a:r>
              <a:rPr lang="en-US" altLang="x-none" sz="2300" dirty="0"/>
              <a:t>.</a:t>
            </a:r>
          </a:p>
          <a:p>
            <a:r>
              <a:rPr lang="ko-KR" altLang="en-US" sz="2300" dirty="0"/>
              <a:t>인자의 형이</a:t>
            </a:r>
            <a:r>
              <a:rPr lang="en-US" altLang="x-none" sz="2300" dirty="0"/>
              <a:t>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/>
              <a:t> </a:t>
            </a:r>
            <a:r>
              <a:rPr lang="ko-KR" altLang="en-US" sz="2300" dirty="0"/>
              <a:t>이기를 함수는 기대하지만 기본 변환 규칙에 따라</a:t>
            </a:r>
            <a:r>
              <a:rPr lang="en-US" altLang="x-none" sz="2300" dirty="0"/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altLang="x-none" sz="2300" dirty="0"/>
              <a:t> </a:t>
            </a:r>
            <a:r>
              <a:rPr lang="ko-KR" altLang="en-US" sz="2300" dirty="0"/>
              <a:t>값을 갖고 있기 때문에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square</a:t>
            </a:r>
            <a:r>
              <a:rPr lang="en-US" altLang="x-none" sz="2300" dirty="0"/>
              <a:t> </a:t>
            </a:r>
            <a:r>
              <a:rPr lang="ko-KR" altLang="en-US" sz="2300" dirty="0"/>
              <a:t>호출은 정의되지 않음</a:t>
            </a:r>
            <a:endParaRPr lang="en-US" altLang="x-none" sz="2300" dirty="0"/>
          </a:p>
          <a:p>
            <a:r>
              <a:rPr lang="ko-KR" altLang="en-US" sz="2300" dirty="0"/>
              <a:t>이런 경우에는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square</a:t>
            </a:r>
            <a:r>
              <a:rPr lang="ko-KR" altLang="en-US" sz="2300" dirty="0"/>
              <a:t>의 인자를 올바른 형으로 변환하는 캐스팅을 하면 됨</a:t>
            </a:r>
            <a:r>
              <a:rPr lang="en-US" altLang="x-none" sz="23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("Square: %d\n", square((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) x));</a:t>
            </a:r>
          </a:p>
          <a:p>
            <a:r>
              <a:rPr lang="ko-KR" altLang="en-US" sz="2300" dirty="0"/>
              <a:t>더 좋은 해법은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square</a:t>
            </a:r>
            <a:r>
              <a:rPr lang="en-US" altLang="x-none" sz="2300" dirty="0"/>
              <a:t> </a:t>
            </a:r>
            <a:r>
              <a:rPr lang="ko-KR" altLang="en-US" sz="2300" dirty="0"/>
              <a:t>을 호출하기 전에 프로토타입을 먼저 쓰면 됨</a:t>
            </a:r>
            <a:r>
              <a:rPr lang="en-US" altLang="x-none" sz="2300" dirty="0"/>
              <a:t>.</a:t>
            </a:r>
          </a:p>
          <a:p>
            <a:endParaRPr lang="en-US" altLang="x-none" sz="2300" dirty="0"/>
          </a:p>
          <a:p>
            <a:r>
              <a:rPr lang="en-US" altLang="x-none" sz="2300" dirty="0"/>
              <a:t>C99 </a:t>
            </a:r>
            <a:r>
              <a:rPr lang="ko-KR" altLang="en-US" sz="2300" dirty="0"/>
              <a:t>표준</a:t>
            </a:r>
            <a:r>
              <a:rPr lang="en-US" altLang="ko-KR" sz="2300" dirty="0"/>
              <a:t>:</a:t>
            </a:r>
            <a:r>
              <a:rPr lang="ko-KR" altLang="en-US" sz="2300" dirty="0"/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square</a:t>
            </a:r>
            <a:r>
              <a:rPr lang="en-US" altLang="x-none" sz="2300" dirty="0"/>
              <a:t> </a:t>
            </a:r>
            <a:r>
              <a:rPr lang="ko-KR" altLang="en-US" sz="2300" dirty="0"/>
              <a:t>을 선언이나 정의 전에 호출하면 오류가 남</a:t>
            </a:r>
            <a:endParaRPr lang="en-US" altLang="x-none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4F92109-DAC6-9D47-B63B-0639BB0E7882}" type="slidenum">
              <a:rPr lang="en-US" altLang="x-none" sz="1200">
                <a:latin typeface="Arial" charset="0"/>
              </a:rPr>
              <a:pPr/>
              <a:t>48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779580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Array Arguments </a:t>
            </a:r>
            <a:r>
              <a:rPr lang="ko-KR" altLang="en-US" dirty="0"/>
              <a:t>배열을 인자로 쓰기</a:t>
            </a:r>
            <a:endParaRPr lang="en-US" altLang="x-none" dirty="0"/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700" dirty="0"/>
              <a:t>함수의 매개변수가 </a:t>
            </a:r>
            <a:r>
              <a:rPr lang="ko-KR" altLang="en-US" sz="2700" dirty="0" err="1"/>
              <a:t>일차원</a:t>
            </a:r>
            <a:r>
              <a:rPr lang="ko-KR" altLang="en-US" sz="2700" dirty="0"/>
              <a:t> 배열인 경우</a:t>
            </a:r>
            <a:r>
              <a:rPr lang="en-US" altLang="ko-KR" sz="2700" dirty="0"/>
              <a:t>, </a:t>
            </a:r>
            <a:r>
              <a:rPr lang="ko-KR" altLang="en-US" sz="2700" dirty="0"/>
              <a:t>배열의 길이를 명시하지 않아도 됨</a:t>
            </a:r>
            <a:r>
              <a:rPr lang="en-US" altLang="x-none" sz="27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f(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a[])  /* no length specified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altLang="x-none" sz="2700" dirty="0"/>
              <a:t>C</a:t>
            </a:r>
            <a:r>
              <a:rPr lang="ko-KR" altLang="en-US" sz="2700" dirty="0"/>
              <a:t>는 전달받은 배열의 실제 길이를 판단할 방법을 제공하지 않음</a:t>
            </a:r>
            <a:endParaRPr lang="en-US" altLang="ko-KR" sz="2700" dirty="0"/>
          </a:p>
          <a:p>
            <a:pPr lvl="1"/>
            <a:r>
              <a:rPr lang="ko-KR" altLang="en-US" sz="2700" dirty="0"/>
              <a:t>개발자가 길이를 또 다른 인자로 전달해야 함</a:t>
            </a:r>
            <a:endParaRPr lang="en-US" altLang="x-none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1732920-AD96-1E48-8C45-B5493FEB57C8}" type="slidenum">
              <a:rPr lang="en-US" altLang="x-none" sz="1200">
                <a:latin typeface="Arial" charset="0"/>
              </a:rPr>
              <a:pPr/>
              <a:t>49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76476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Program: Computing Averages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모든 함수는 실행 가능한 부분인</a:t>
            </a:r>
            <a:r>
              <a:rPr lang="en-US" altLang="x-none" dirty="0"/>
              <a:t> </a:t>
            </a:r>
            <a:r>
              <a:rPr lang="en-US" altLang="x-none" b="1" i="1" dirty="0"/>
              <a:t>body</a:t>
            </a:r>
            <a:r>
              <a:rPr lang="ko-KR" altLang="en-US" b="1" i="1" dirty="0"/>
              <a:t>바디</a:t>
            </a:r>
            <a:r>
              <a:rPr lang="en-US" altLang="x-none" dirty="0"/>
              <a:t> </a:t>
            </a:r>
            <a:r>
              <a:rPr lang="ko-KR" altLang="en-US" dirty="0"/>
              <a:t>가 있고 괄호로 묶여 있음</a:t>
            </a:r>
            <a:endParaRPr lang="en-US" altLang="x-none" dirty="0"/>
          </a:p>
          <a:p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</a:t>
            </a:r>
            <a:r>
              <a:rPr lang="en-US" altLang="x-none" dirty="0"/>
              <a:t> </a:t>
            </a:r>
            <a:r>
              <a:rPr lang="ko-KR" altLang="en-US" dirty="0"/>
              <a:t>의 바디에는 하나의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문장이 있음</a:t>
            </a:r>
            <a:r>
              <a:rPr lang="en-US" altLang="x-none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이 문장을 실행하면 이 함수를 호출한 위치로 되돌아가며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(a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b)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altLang="x-none" dirty="0"/>
              <a:t> </a:t>
            </a:r>
            <a:r>
              <a:rPr lang="ko-KR" altLang="en-US" dirty="0"/>
              <a:t>의 계산 </a:t>
            </a:r>
            <a:r>
              <a:rPr lang="ko-KR" altLang="en-US" dirty="0" err="1"/>
              <a:t>결과과</a:t>
            </a:r>
            <a:r>
              <a:rPr lang="ko-KR" altLang="en-US" dirty="0"/>
              <a:t> </a:t>
            </a:r>
            <a:r>
              <a:rPr lang="ko-KR" altLang="en-US" dirty="0" err="1"/>
              <a:t>리턴됨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E797165-5685-CF4E-A437-444331ED8CBC}" type="slidenum">
              <a:rPr lang="en-US" altLang="x-none" sz="1200">
                <a:latin typeface="Arial" charset="0"/>
              </a:rPr>
              <a:pPr/>
              <a:t>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9367279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예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a[],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, sum = 0;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for (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  sum += a[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];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7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return sum;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altLang="x-none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dirty="0">
                <a:solidFill>
                  <a:srgbClr val="000000"/>
                </a:solidFill>
              </a:rPr>
              <a:t> </a:t>
            </a:r>
            <a:r>
              <a:rPr lang="ko-KR" altLang="en-US" dirty="0">
                <a:solidFill>
                  <a:srgbClr val="000000"/>
                </a:solidFill>
              </a:rPr>
              <a:t>는 배열</a:t>
            </a:r>
            <a:r>
              <a:rPr lang="en-US" altLang="x-none" dirty="0">
                <a:solidFill>
                  <a:srgbClr val="000000"/>
                </a:solidFill>
              </a:rPr>
              <a:t> </a:t>
            </a:r>
            <a:r>
              <a:rPr lang="en-US" altLang="x-none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ko-KR" altLang="en-US" dirty="0">
                <a:solidFill>
                  <a:srgbClr val="000000"/>
                </a:solidFill>
              </a:rPr>
              <a:t>의 길이를 알아야 하기 때문에 길이를 두 번째 인자로 전달함</a:t>
            </a:r>
            <a:endParaRPr lang="en-US" altLang="x-none" dirty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en-US" altLang="x-none" sz="23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BF44753-3873-3347-9A15-E9857880619B}" type="slidenum">
              <a:rPr lang="en-US" altLang="x-none" sz="1200">
                <a:latin typeface="Arial" charset="0"/>
              </a:rPr>
              <a:pPr/>
              <a:t>50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7302305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dirty="0"/>
              <a:t> </a:t>
            </a:r>
            <a:r>
              <a:rPr lang="ko-KR" altLang="en-US" dirty="0"/>
              <a:t>의 프로토타입은 다음과 같음</a:t>
            </a:r>
            <a:r>
              <a:rPr lang="en-US" altLang="ko-KR" dirty="0"/>
              <a:t>: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a[],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n);</a:t>
            </a:r>
          </a:p>
          <a:p>
            <a:endParaRPr lang="en-US" altLang="x-none" dirty="0"/>
          </a:p>
          <a:p>
            <a:r>
              <a:rPr lang="ko-KR" altLang="en-US" dirty="0"/>
              <a:t>프로토타입에서 함수가 쓸 매개변수의 이름은 역시 생략 가능함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[],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E33FDDD-6930-ED48-A4B4-25862C816E1D}" type="slidenum">
              <a:rPr lang="en-US" altLang="x-none" sz="1200">
                <a:latin typeface="Arial" charset="0"/>
              </a:rPr>
              <a:pPr/>
              <a:t>51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9082183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ko-KR" altLang="en-US" sz="2400" dirty="0"/>
              <a:t>가 호출되면 첫 인자는 배열의 이름이고</a:t>
            </a:r>
            <a:r>
              <a:rPr lang="en-US" altLang="ko-KR" sz="2400" dirty="0"/>
              <a:t>, </a:t>
            </a:r>
            <a:r>
              <a:rPr lang="ko-KR" altLang="en-US" sz="2400" dirty="0"/>
              <a:t>두 번째 인자는 길이가 됨</a:t>
            </a:r>
            <a:r>
              <a:rPr lang="en-US" altLang="x-none" sz="24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#define LEN 100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main(void)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b[LEN], total;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total =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(b, LEN);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ko-KR" altLang="en-US" sz="2400" dirty="0"/>
              <a:t>주의</a:t>
            </a:r>
            <a:r>
              <a:rPr lang="en-US" altLang="ko-KR" sz="2400" dirty="0"/>
              <a:t>:</a:t>
            </a:r>
            <a:r>
              <a:rPr lang="ko-KR" altLang="en-US" sz="2400" dirty="0"/>
              <a:t> 배열에 인덱스 표시를 위한 괄호는 생략함</a:t>
            </a:r>
            <a:r>
              <a:rPr lang="en-US" altLang="x-none" sz="24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total =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(b[], LEN);   /*** WRONG ***/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69DEC8F-A980-4B4D-9E4F-73A253C1039F}" type="slidenum">
              <a:rPr lang="en-US" altLang="x-none" sz="1200">
                <a:latin typeface="Arial" charset="0"/>
              </a:rPr>
              <a:pPr/>
              <a:t>52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26338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함수는 배열의 길이를 파악할 방법이 전혀 없음</a:t>
            </a:r>
            <a:endParaRPr lang="en-US" altLang="x-none" dirty="0"/>
          </a:p>
          <a:p>
            <a:r>
              <a:rPr lang="ko-KR" altLang="en-US" dirty="0"/>
              <a:t>이 사실을 응용해 배열의 실제 길이보다 작게 배열을 길이를 나타내는 수를 인자로 쓸 수 있음</a:t>
            </a:r>
            <a:endParaRPr lang="en-US" altLang="ko-KR" dirty="0"/>
          </a:p>
          <a:p>
            <a:endParaRPr lang="en-US" altLang="x-none" dirty="0"/>
          </a:p>
          <a:p>
            <a:r>
              <a:rPr lang="ko-KR" altLang="en-US" dirty="0"/>
              <a:t>예를 들어 길이 </a:t>
            </a:r>
            <a:r>
              <a:rPr lang="en-US" altLang="ko-KR" dirty="0"/>
              <a:t>100</a:t>
            </a:r>
            <a:r>
              <a:rPr lang="ko-KR" altLang="en-US" dirty="0"/>
              <a:t>인 배열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ko-KR" altLang="en-US" dirty="0"/>
              <a:t>에 값을 </a:t>
            </a:r>
            <a:r>
              <a:rPr lang="en-US" altLang="ko-KR" dirty="0"/>
              <a:t>50</a:t>
            </a:r>
            <a:r>
              <a:rPr lang="ko-KR" altLang="en-US" dirty="0"/>
              <a:t>개만 저장했다고 해보자</a:t>
            </a:r>
            <a:endParaRPr lang="en-US" altLang="ko-KR" dirty="0"/>
          </a:p>
          <a:p>
            <a:r>
              <a:rPr lang="ko-KR" altLang="en-US" dirty="0"/>
              <a:t>다음과 같이 </a:t>
            </a:r>
            <a:r>
              <a:rPr lang="en-US" altLang="ko-KR" dirty="0"/>
              <a:t>50</a:t>
            </a:r>
            <a:r>
              <a:rPr lang="ko-KR" altLang="en-US" dirty="0"/>
              <a:t>개의 값만 처리하도록 쓸 수 있음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total 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(b, 50);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1D6FFB8-51D1-C44F-8F9B-829468F801F2}" type="slidenum">
              <a:rPr lang="en-US" altLang="x-none" sz="1200">
                <a:latin typeface="Arial" charset="0"/>
              </a:rPr>
              <a:pPr/>
              <a:t>53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035029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단</a:t>
            </a:r>
            <a:r>
              <a:rPr lang="en-US" altLang="ko-KR" dirty="0"/>
              <a:t>, </a:t>
            </a:r>
            <a:r>
              <a:rPr lang="ko-KR" altLang="en-US" dirty="0"/>
              <a:t>배열의 실제 길이보다 더 큰 수를 전달하면 안됨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total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(b,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150);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/***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WRONG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***/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ko-KR" altLang="en-US" dirty="0"/>
              <a:t>는 실제 배열 길이보다 더 많은 수를 읽으려고 시도할 것이고 이는 정의되지 않은 동작을 만들어 냄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8D5C7B2-440C-1F49-98B2-34D17C87BEFA}" type="slidenum">
              <a:rPr lang="en-US" altLang="x-none" sz="1200">
                <a:latin typeface="Arial" charset="0"/>
              </a:rPr>
              <a:pPr/>
              <a:t>54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9049017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함수가 매개변수로 배열을 받은 경우</a:t>
            </a:r>
            <a:r>
              <a:rPr lang="en-US" altLang="ko-KR" dirty="0"/>
              <a:t>, </a:t>
            </a:r>
            <a:r>
              <a:rPr lang="ko-KR" altLang="en-US" dirty="0"/>
              <a:t>그 배열의 요소를 변경할 수 있음</a:t>
            </a:r>
            <a:r>
              <a:rPr lang="en-US" altLang="ko-KR" dirty="0"/>
              <a:t>. </a:t>
            </a:r>
          </a:p>
          <a:p>
            <a:pPr lvl="1"/>
            <a:r>
              <a:rPr lang="ko-KR" altLang="en-US" dirty="0"/>
              <a:t>변수와는 다르게 이 때는</a:t>
            </a:r>
            <a:r>
              <a:rPr lang="en-US" altLang="ko-KR" dirty="0"/>
              <a:t> </a:t>
            </a:r>
            <a:r>
              <a:rPr lang="ko-KR" altLang="en-US" dirty="0"/>
              <a:t>인자의 요소도 변경됨</a:t>
            </a:r>
            <a:r>
              <a:rPr lang="en-US" altLang="x-none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요소의 값을 </a:t>
            </a:r>
            <a:r>
              <a:rPr lang="en-US" altLang="ko-KR" dirty="0"/>
              <a:t>0</a:t>
            </a:r>
            <a:r>
              <a:rPr lang="ko-KR" altLang="en-US" dirty="0" err="1"/>
              <a:t>으로</a:t>
            </a:r>
            <a:r>
              <a:rPr lang="ko-KR" altLang="en-US" dirty="0"/>
              <a:t> 채우는 함수의 예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void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store_zeros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a[],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7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for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++)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  a[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] = 0;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73A6987-9C6B-5B48-93E9-7AF8B64918BF}" type="slidenum">
              <a:rPr lang="en-US" altLang="x-none" sz="1200">
                <a:latin typeface="Arial" charset="0"/>
              </a:rPr>
              <a:pPr/>
              <a:t>55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051964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store_zeros</a:t>
            </a:r>
            <a:r>
              <a:rPr lang="en-US" altLang="x-none" dirty="0"/>
              <a:t> </a:t>
            </a:r>
            <a:r>
              <a:rPr lang="ko-KR" altLang="en-US" dirty="0"/>
              <a:t>호출의 예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store_zeros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(b, 100);</a:t>
            </a:r>
          </a:p>
          <a:p>
            <a:endParaRPr lang="en-US" altLang="x-none" dirty="0"/>
          </a:p>
          <a:p>
            <a:r>
              <a:rPr lang="en-US" altLang="x-none" dirty="0"/>
              <a:t>C</a:t>
            </a:r>
            <a:r>
              <a:rPr lang="ko-KR" altLang="en-US" dirty="0"/>
              <a:t>는 인자를 값으로 전달한다고 했는데</a:t>
            </a:r>
            <a:r>
              <a:rPr lang="en-US" altLang="ko-KR" dirty="0"/>
              <a:t>, </a:t>
            </a:r>
            <a:r>
              <a:rPr lang="ko-KR" altLang="en-US" dirty="0"/>
              <a:t>배열에 대한 설명과 모순됨</a:t>
            </a:r>
            <a:endParaRPr lang="en-US" altLang="x-none" dirty="0"/>
          </a:p>
          <a:p>
            <a:pPr lvl="1"/>
            <a:r>
              <a:rPr lang="ko-KR" altLang="en-US" dirty="0"/>
              <a:t>교재</a:t>
            </a:r>
            <a:r>
              <a:rPr lang="en-US" altLang="x-none" dirty="0"/>
              <a:t> 12</a:t>
            </a:r>
            <a:r>
              <a:rPr lang="ko-KR" altLang="en-US" dirty="0"/>
              <a:t>장에 이런 모순에 대한 설명을 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2556AEB-12A3-644C-97BB-5A43E0D9DE60}" type="slidenum">
              <a:rPr lang="en-US" altLang="x-none" sz="1200">
                <a:latin typeface="Arial" charset="0"/>
              </a:rPr>
              <a:pPr/>
              <a:t>56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0259186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/>
              <a:t>매개변수가 다차원 배열인 경우 </a:t>
            </a:r>
            <a:r>
              <a:rPr lang="en-US" altLang="ko-KR" sz="2400" dirty="0"/>
              <a:t>1</a:t>
            </a:r>
            <a:r>
              <a:rPr lang="ko-KR" altLang="en-US" sz="2400" dirty="0"/>
              <a:t>차원의 길이만 생략 가능함</a:t>
            </a:r>
            <a:r>
              <a:rPr lang="en-US" altLang="x-none" sz="2400" dirty="0"/>
              <a:t>.</a:t>
            </a:r>
          </a:p>
          <a:p>
            <a:endParaRPr lang="en-US" altLang="x-none" sz="2400" dirty="0"/>
          </a:p>
          <a:p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400" dirty="0"/>
              <a:t> </a:t>
            </a:r>
            <a:r>
              <a:rPr lang="ko-KR" altLang="en-US" sz="2400" dirty="0"/>
              <a:t>을 배열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400" dirty="0"/>
              <a:t> </a:t>
            </a:r>
            <a:r>
              <a:rPr lang="ko-KR" altLang="en-US" sz="2400" dirty="0"/>
              <a:t>가 이차원인 경우로 </a:t>
            </a:r>
            <a:r>
              <a:rPr lang="en-US" altLang="x-none" sz="2400" dirty="0"/>
              <a:t> </a:t>
            </a:r>
            <a:r>
              <a:rPr lang="ko-KR" altLang="en-US" sz="2400" dirty="0"/>
              <a:t>수정해보자</a:t>
            </a:r>
            <a:r>
              <a:rPr lang="en-US" altLang="ko-KR" sz="2400" dirty="0"/>
              <a:t>. </a:t>
            </a:r>
          </a:p>
          <a:p>
            <a:r>
              <a:rPr lang="ko-KR" altLang="en-US" sz="2400" dirty="0"/>
              <a:t>이 때 배열의 칸수를 지정해야 함</a:t>
            </a:r>
            <a:r>
              <a:rPr lang="en-US" altLang="x-none" sz="2400" dirty="0"/>
              <a:t>:</a:t>
            </a:r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#define LEN 10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sum_two_dimensional_array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a[][LEN],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, j, sum = 0;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for 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for (j = 0; j &lt; LEN;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j++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  sum += a[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][j];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return sum;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35A4C87-5E5C-9E42-98B4-68A61AA4FDA8}" type="slidenum">
              <a:rPr lang="en-US" altLang="x-none" sz="1200">
                <a:latin typeface="Arial" charset="0"/>
              </a:rPr>
              <a:pPr/>
              <a:t>57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2623172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임의의 칸수로 다차원 배열을 인자로 쓸 수 없다는 것은 불편할 수 있음</a:t>
            </a:r>
            <a:endParaRPr lang="en-US" altLang="ko-KR" dirty="0"/>
          </a:p>
          <a:p>
            <a:r>
              <a:rPr lang="ko-KR" altLang="en-US" dirty="0"/>
              <a:t>이런 어려움을 포인터의 배열이라는 개념으로 해결할 수 있음</a:t>
            </a:r>
            <a:r>
              <a:rPr lang="en-US" altLang="x-none" dirty="0"/>
              <a:t>.</a:t>
            </a:r>
          </a:p>
          <a:p>
            <a:endParaRPr lang="en-US" altLang="x-none" dirty="0"/>
          </a:p>
          <a:p>
            <a:r>
              <a:rPr lang="en-US" altLang="x-none" dirty="0"/>
              <a:t>C99</a:t>
            </a:r>
            <a:r>
              <a:rPr lang="ko-KR" altLang="en-US" dirty="0"/>
              <a:t>표준의 가변 길이 배열을 매개변수로 쓰는 것이 더 좋음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34EE178-5FF7-864B-9BCB-419FBFA9C1E8}" type="slidenum">
              <a:rPr lang="en-US" altLang="x-none" sz="1200">
                <a:latin typeface="Arial" charset="0"/>
              </a:rPr>
              <a:pPr/>
              <a:t>58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7758115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가변 길이 배열 매개변수 </a:t>
            </a:r>
            <a:r>
              <a:rPr lang="en-US" altLang="x-none" dirty="0"/>
              <a:t>(C99)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600" dirty="0"/>
              <a:t>C99 </a:t>
            </a:r>
            <a:r>
              <a:rPr lang="ko-KR" altLang="en-US" sz="2600" dirty="0"/>
              <a:t>는 가변 길이 배열을 매개변수로 쓸 수 있도록 함</a:t>
            </a:r>
            <a:endParaRPr lang="en-US" altLang="x-none" sz="2600" dirty="0"/>
          </a:p>
          <a:p>
            <a:r>
              <a:rPr lang="en-US" altLang="x-none" sz="26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600" dirty="0"/>
              <a:t> </a:t>
            </a:r>
            <a:r>
              <a:rPr lang="ko-KR" altLang="en-US" sz="2600" dirty="0"/>
              <a:t>함수를 보자</a:t>
            </a:r>
            <a:r>
              <a:rPr lang="en-US" altLang="x-none" sz="26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a[],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>
              <a:buFontTx/>
              <a:buNone/>
            </a:pPr>
            <a:r>
              <a:rPr lang="en-US" altLang="x-none" sz="2600" dirty="0"/>
              <a:t>	</a:t>
            </a:r>
            <a:r>
              <a:rPr lang="ko-KR" altLang="en-US" sz="2600" dirty="0"/>
              <a:t>현재는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altLang="x-none" sz="2600" dirty="0"/>
              <a:t> </a:t>
            </a:r>
            <a:r>
              <a:rPr lang="ko-KR" altLang="en-US" sz="2600" dirty="0"/>
              <a:t>과 배열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ko-KR" altLang="en-US" sz="2600" dirty="0"/>
              <a:t>의 길이와는 관계가 없어 보임</a:t>
            </a:r>
            <a:endParaRPr lang="en-US" altLang="x-none" sz="2600" dirty="0"/>
          </a:p>
          <a:p>
            <a:r>
              <a:rPr lang="ko-KR" altLang="en-US" sz="2600" dirty="0"/>
              <a:t>함수 바디에서 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ko-KR" altLang="en-US" sz="2600" dirty="0"/>
              <a:t>을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ko-KR" altLang="en-US" sz="2600" dirty="0"/>
              <a:t>의 길이로 다루겠지만</a:t>
            </a:r>
            <a:r>
              <a:rPr lang="en-US" altLang="x-none" sz="2600" dirty="0"/>
              <a:t> </a:t>
            </a:r>
            <a:r>
              <a:rPr lang="ko-KR" altLang="en-US" sz="2600" dirty="0"/>
              <a:t>배열의 실제 길이는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ko-KR" altLang="en-US" sz="2600" dirty="0"/>
              <a:t>보다 크거나 작을 수 있음</a:t>
            </a:r>
            <a:endParaRPr lang="en-US" altLang="x-none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600F872-3D9C-6A45-8E68-28EAC6B6E4B2}" type="slidenum">
              <a:rPr lang="en-US" altLang="x-none" sz="1200">
                <a:latin typeface="Arial" charset="0"/>
              </a:rPr>
              <a:pPr/>
              <a:t>59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9141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Program: Computing Averages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 호출</a:t>
            </a:r>
            <a:r>
              <a:rPr lang="en-US" altLang="ko-KR" dirty="0"/>
              <a:t>:</a:t>
            </a:r>
            <a:r>
              <a:rPr lang="ko-KR" altLang="en-US" dirty="0"/>
              <a:t> 함수의 이름과 인자</a:t>
            </a:r>
            <a:r>
              <a:rPr lang="en-US" altLang="x-none" dirty="0"/>
              <a:t> </a:t>
            </a:r>
            <a:r>
              <a:rPr lang="en-US" altLang="x-none" b="1" i="1" dirty="0"/>
              <a:t>arguments</a:t>
            </a:r>
            <a:r>
              <a:rPr lang="ko-KR" altLang="en-US" b="1" i="1" dirty="0"/>
              <a:t>의 목록이 </a:t>
            </a:r>
            <a:r>
              <a:rPr lang="ko-KR" altLang="en-US" dirty="0"/>
              <a:t>필요</a:t>
            </a:r>
            <a:endParaRPr lang="en-US" altLang="x-none" b="1" i="1" dirty="0"/>
          </a:p>
          <a:p>
            <a:pPr lvl="1"/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average(x,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y)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가 실행되면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</a:t>
            </a:r>
            <a:r>
              <a:rPr lang="en-US" altLang="x-none" dirty="0"/>
              <a:t> </a:t>
            </a:r>
            <a:r>
              <a:rPr lang="ko-KR" altLang="en-US" dirty="0"/>
              <a:t>함수가 호출</a:t>
            </a:r>
            <a:r>
              <a:rPr lang="en-US" altLang="x-none" dirty="0"/>
              <a:t>.</a:t>
            </a:r>
          </a:p>
          <a:p>
            <a:endParaRPr lang="en-US" altLang="x-none" dirty="0"/>
          </a:p>
          <a:p>
            <a:r>
              <a:rPr lang="ko-KR" altLang="en-US" dirty="0"/>
              <a:t>인자는 함수에 정보를 전달하는 역할을 함</a:t>
            </a:r>
            <a:r>
              <a:rPr lang="en-US" altLang="x-none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average(x,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y)</a:t>
            </a:r>
            <a:r>
              <a:rPr lang="en-US" altLang="x-none" dirty="0"/>
              <a:t> </a:t>
            </a:r>
            <a:r>
              <a:rPr lang="ko-KR" altLang="en-US" dirty="0"/>
              <a:t>호출하면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altLang="x-none" dirty="0"/>
              <a:t> </a:t>
            </a:r>
            <a:r>
              <a:rPr lang="ko-KR" altLang="en-US" dirty="0"/>
              <a:t>의 값이 함수 선언에 쓰인 </a:t>
            </a:r>
            <a:r>
              <a:rPr lang="ko-KR" altLang="en-US" dirty="0" err="1"/>
              <a:t>파라미터</a:t>
            </a:r>
            <a:r>
              <a:rPr lang="ko-KR" altLang="en-US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ko-KR" altLang="en-US" dirty="0"/>
              <a:t>에 복사됨</a:t>
            </a:r>
            <a:endParaRPr lang="en-US" altLang="x-none" dirty="0"/>
          </a:p>
          <a:p>
            <a:r>
              <a:rPr lang="ko-KR" altLang="en-US" dirty="0"/>
              <a:t>인자는 꼭 변수일 필요는 없음</a:t>
            </a:r>
            <a:r>
              <a:rPr lang="en-US" altLang="x-none" dirty="0"/>
              <a:t>; </a:t>
            </a:r>
            <a:r>
              <a:rPr lang="ko-KR" altLang="en-US" dirty="0"/>
              <a:t>같은 형의 다른 수식도 가능함</a:t>
            </a: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average(5.1,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8.9)</a:t>
            </a:r>
            <a:r>
              <a:rPr lang="en-US" altLang="x-none" dirty="0"/>
              <a:t> </a:t>
            </a:r>
            <a:r>
              <a:rPr lang="ko-KR" altLang="en-US" dirty="0"/>
              <a:t>이나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average(x/2,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y/3)</a:t>
            </a:r>
            <a:r>
              <a:rPr lang="en-US" altLang="x-none" dirty="0"/>
              <a:t> </a:t>
            </a:r>
            <a:r>
              <a:rPr lang="ko-KR" altLang="en-US" dirty="0"/>
              <a:t>등이 가능함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1469467-ECA4-C24E-8F85-191A25EA33C2}" type="slidenum">
              <a:rPr lang="en-US" altLang="x-none" sz="1200">
                <a:latin typeface="Arial" charset="0"/>
              </a:rPr>
              <a:pPr/>
              <a:t>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7686680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Variable-Length Array Parameters (C99)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가변 길이 배열 매개변수를 쓰는 경우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ko-KR" altLang="en-US" dirty="0"/>
              <a:t>의 길이가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ko-KR" altLang="en-US" dirty="0"/>
              <a:t>이라고 명시할 수 있음</a:t>
            </a:r>
            <a:r>
              <a:rPr lang="en-US" altLang="ko-KR" dirty="0"/>
              <a:t>: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n,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a[n])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ko-KR" altLang="en-US" dirty="0"/>
              <a:t>첫 매개변수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ko-KR" altLang="en-US" dirty="0"/>
              <a:t>은 두 번째 매개변수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ko-KR" altLang="en-US" dirty="0"/>
              <a:t>의 길이를 명시함</a:t>
            </a:r>
            <a:r>
              <a:rPr lang="en-US" altLang="x-none" dirty="0"/>
              <a:t>.</a:t>
            </a:r>
          </a:p>
          <a:p>
            <a:endParaRPr lang="en-US" altLang="x-none" dirty="0"/>
          </a:p>
          <a:p>
            <a:r>
              <a:rPr lang="ko-KR" altLang="en-US" dirty="0"/>
              <a:t>매개변수의 작성 순서가 바뀐 것에 유의해야 함</a:t>
            </a:r>
            <a:endParaRPr lang="en-US" altLang="ko-KR" dirty="0"/>
          </a:p>
          <a:p>
            <a:pPr lvl="1"/>
            <a:r>
              <a:rPr lang="ko-KR" altLang="en-US" dirty="0"/>
              <a:t>가변 길이 배열 매개변수를 쓸 경우 순서가 중요함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E51E0A0-8E73-9640-8403-30FA823411BB}" type="slidenum">
              <a:rPr lang="en-US" altLang="x-none" sz="1200" smtClean="0">
                <a:latin typeface="Arial" charset="0"/>
              </a:rPr>
              <a:pPr/>
              <a:t>60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3856262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Variable-Length Array Parameters (C99)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새로운 버전의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ko-KR" altLang="en-US" dirty="0"/>
              <a:t>의 프로토타입을 작성하는 방법이 여럿 있음</a:t>
            </a:r>
            <a:endParaRPr lang="en-US" altLang="x-none" dirty="0"/>
          </a:p>
          <a:p>
            <a:r>
              <a:rPr lang="ko-KR" altLang="en-US" dirty="0"/>
              <a:t>한 가지 방법은 함수 정의 똑같이 쓰는 것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n,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a[n]);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/*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Version 1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*/</a:t>
            </a:r>
          </a:p>
          <a:p>
            <a:endParaRPr lang="en-US" altLang="x-none" dirty="0"/>
          </a:p>
          <a:p>
            <a:r>
              <a:rPr lang="ko-KR" altLang="en-US" dirty="0"/>
              <a:t>또 다른 방법은 배열의 길이를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ko-KR" altLang="en-US" dirty="0"/>
              <a:t>별표로 나타내는 것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n,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a[*]);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/*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Version 2a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*/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5CC6C51-EAFC-3640-8C05-42A262CC527C}" type="slidenum">
              <a:rPr lang="en-US" altLang="x-none" sz="1200">
                <a:latin typeface="Arial" charset="0"/>
              </a:rPr>
              <a:pPr/>
              <a:t>61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9069929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Variable-Length Array Parameters (C99)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ko-KR" altLang="en-US" dirty="0"/>
              <a:t>별표로 나타내는 이유는 매개변수의 이름이 함수 선언에서 선택적이기 때문</a:t>
            </a:r>
            <a:r>
              <a:rPr lang="en-US" altLang="x-none" dirty="0"/>
              <a:t>.</a:t>
            </a:r>
          </a:p>
          <a:p>
            <a:r>
              <a:rPr lang="ko-KR" altLang="en-US" dirty="0"/>
              <a:t>만약 첫 매개변수가 생략되면</a:t>
            </a:r>
            <a:r>
              <a:rPr lang="en-US" altLang="ko-KR" dirty="0"/>
              <a:t>, </a:t>
            </a:r>
            <a:r>
              <a:rPr lang="ko-KR" altLang="en-US" dirty="0"/>
              <a:t>두 번째 매개변수의 배열의 길이가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ko-KR" altLang="en-US" dirty="0"/>
              <a:t>인 것을 명시할 수 없지만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 </a:t>
            </a:r>
            <a:r>
              <a:rPr lang="ko-KR" altLang="en-US" dirty="0"/>
              <a:t>표를 써서 앞에 쓰인 매개변수가 배열의 길이인 것을 알릴 수 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[*]);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/*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Version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2b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*/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656BEE9-252D-1240-9C34-41625C3F532C}" type="slidenum">
              <a:rPr lang="en-US" altLang="x-none" sz="1200">
                <a:latin typeface="Arial" charset="0"/>
              </a:rPr>
              <a:pPr/>
              <a:t>62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99210526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Variable-Length Array Parameters (C99)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배열 매개변수에 빈 괄호를 쓰듯이 다음과 같이 빈 괄호도 허용됨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n,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a[]);  /* Version 3a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[]);     /* Version 3b */</a:t>
            </a:r>
          </a:p>
          <a:p>
            <a:endParaRPr lang="en-US" altLang="x-none" dirty="0"/>
          </a:p>
          <a:p>
            <a:r>
              <a:rPr lang="ko-KR" altLang="en-US" dirty="0"/>
              <a:t>하지만</a:t>
            </a:r>
            <a:r>
              <a:rPr lang="en-US" altLang="ko-KR" dirty="0"/>
              <a:t>,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altLang="x-none" dirty="0"/>
              <a:t> </a:t>
            </a:r>
            <a:r>
              <a:rPr lang="ko-KR" altLang="en-US" dirty="0"/>
              <a:t>과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ko-KR" altLang="en-US" dirty="0"/>
              <a:t>의 관계가 표현되지 않기 때문에</a:t>
            </a:r>
            <a:r>
              <a:rPr lang="en-US" altLang="ko-KR" dirty="0"/>
              <a:t> </a:t>
            </a:r>
            <a:r>
              <a:rPr lang="ko-KR" altLang="en-US" dirty="0"/>
              <a:t>괄호 안을 비워두는 것은 좋지 않음</a:t>
            </a:r>
            <a:r>
              <a:rPr lang="en-US" altLang="ko-KR" dirty="0"/>
              <a:t>.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E0C791C-81BE-7749-A651-7FE1C0D30E8D}" type="slidenum">
              <a:rPr lang="en-US" altLang="x-none" sz="1200">
                <a:latin typeface="Arial" charset="0"/>
              </a:rPr>
              <a:pPr/>
              <a:t>63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2500863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Variable-Length Array Parameters (C99)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/>
              <a:t>일반적으로 가변 길이 배열 매개변수는 어떤 표현식도 가능</a:t>
            </a:r>
            <a:endParaRPr lang="en-US" altLang="x-none" sz="2400" dirty="0"/>
          </a:p>
          <a:p>
            <a:endParaRPr lang="en-US" altLang="ko-KR" sz="2400" dirty="0"/>
          </a:p>
          <a:p>
            <a:r>
              <a:rPr lang="ko-KR" altLang="en-US" sz="2400" dirty="0"/>
              <a:t>두 배열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400" dirty="0"/>
              <a:t> </a:t>
            </a:r>
            <a:r>
              <a:rPr lang="ko-KR" altLang="en-US" sz="2400" dirty="0"/>
              <a:t>와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ko-KR" altLang="en-US" sz="2400" dirty="0" err="1"/>
              <a:t>를</a:t>
            </a:r>
            <a:r>
              <a:rPr lang="ko-KR" altLang="en-US" sz="2400" dirty="0"/>
              <a:t> 연접하여 세 번째 변수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ko-KR" altLang="en-US" sz="2400" dirty="0"/>
              <a:t>에 저장하는 함수 예</a:t>
            </a:r>
            <a:r>
              <a:rPr lang="en-US" altLang="ko-KR" sz="2400" dirty="0"/>
              <a:t>:</a:t>
            </a:r>
            <a:endParaRPr lang="en-US" altLang="x-none" sz="2400" dirty="0"/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concatenate(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7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m,</a:t>
            </a:r>
            <a:r>
              <a:rPr lang="en-US" altLang="x-none" sz="17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7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n,</a:t>
            </a:r>
            <a:r>
              <a:rPr lang="en-US" altLang="x-none" sz="17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7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a[m],</a:t>
            </a:r>
            <a:r>
              <a:rPr lang="en-US" altLang="x-none" sz="17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7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b[n],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          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7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c[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m+n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])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ko-KR" altLang="en-US" sz="2400" dirty="0"/>
              <a:t>배열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en-US" altLang="x-none" sz="2400" dirty="0"/>
              <a:t> </a:t>
            </a:r>
            <a:r>
              <a:rPr lang="ko-KR" altLang="en-US" sz="2400" dirty="0"/>
              <a:t>의 길이는 다른 두 개의 매개변수의 합으로 표현되고 있음</a:t>
            </a:r>
            <a:r>
              <a:rPr lang="en-US" altLang="ko-KR" sz="2400" dirty="0"/>
              <a:t>. </a:t>
            </a:r>
          </a:p>
          <a:p>
            <a:pPr lvl="1"/>
            <a:r>
              <a:rPr lang="ko-KR" altLang="en-US" dirty="0"/>
              <a:t>일반적으로는 함수 밖의 다른 변수이거나 또 다른 함수일 수도 있음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5438D64-0C1D-844E-8B5E-7A3E44F3DF5D}" type="slidenum">
              <a:rPr lang="en-US" altLang="x-none" sz="1200">
                <a:latin typeface="Arial" charset="0"/>
              </a:rPr>
              <a:pPr/>
              <a:t>64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3682448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Variable-Length Array Parameters (C99)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 </a:t>
            </a:r>
            <a:r>
              <a:rPr lang="ko-KR" altLang="en-US" dirty="0" err="1"/>
              <a:t>일차원</a:t>
            </a:r>
            <a:r>
              <a:rPr lang="ko-KR" altLang="en-US" dirty="0"/>
              <a:t> 가변 길이 배열 매개변수는 제한된 용법이 있음</a:t>
            </a:r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/>
              <a:t>함수 선언이나 정의에 이것이 사용되면 배열 인자의 길이를 한정 짖는 역할을 함</a:t>
            </a:r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/>
              <a:t>하지만</a:t>
            </a:r>
            <a:r>
              <a:rPr lang="en-US" altLang="ko-KR" dirty="0"/>
              <a:t>, </a:t>
            </a:r>
            <a:r>
              <a:rPr lang="ko-KR" altLang="en-US" dirty="0"/>
              <a:t>다른 어떤 오류 검사를 하지 않음</a:t>
            </a:r>
            <a:endParaRPr lang="en-US" altLang="ko-KR" dirty="0"/>
          </a:p>
          <a:p>
            <a:pPr lvl="1"/>
            <a:r>
              <a:rPr lang="ko-KR" altLang="en-US" dirty="0"/>
              <a:t>길이가 너무 길거나 짧은 오류가 있을 수 있음</a:t>
            </a:r>
            <a:endParaRPr lang="en-US" altLang="x-none" dirty="0"/>
          </a:p>
          <a:p>
            <a:pPr lvl="1"/>
            <a:endParaRPr lang="en-US" altLang="x-none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7873C01-B47A-4F4C-BEA6-A67CA7D6B1E7}" type="slidenum">
              <a:rPr lang="en-US" altLang="x-none" sz="1200">
                <a:latin typeface="Arial" charset="0"/>
              </a:rPr>
              <a:pPr/>
              <a:t>65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8359993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Variable-Length Array Parameters (C99)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/>
              <a:t>가변 길이 배열 매개변수는 다차원 배열에서 가장 유용함</a:t>
            </a:r>
            <a:endParaRPr lang="en-US" altLang="ko-KR" sz="2400" dirty="0"/>
          </a:p>
          <a:p>
            <a:endParaRPr lang="en-US" altLang="x-none" dirty="0"/>
          </a:p>
          <a:p>
            <a:r>
              <a:rPr lang="ko-KR" altLang="en-US" sz="2400" dirty="0"/>
              <a:t>가변 길이 배열 매개변수를 쓰면 아래의 함수에서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sum_two_dimensional_array</a:t>
            </a:r>
            <a:r>
              <a:rPr lang="en-US" altLang="x-none" sz="2400" dirty="0"/>
              <a:t> </a:t>
            </a:r>
            <a:r>
              <a:rPr lang="ko-KR" altLang="en-US" sz="2400" dirty="0"/>
              <a:t>함수를 컬럼의 크기에 상관없도록 일반화 시킬 수 있음</a:t>
            </a:r>
            <a:r>
              <a:rPr lang="en-US" altLang="x-none" sz="2400" dirty="0"/>
              <a:t>:</a:t>
            </a:r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sum_two_dimensional_array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n,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m,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a[n][m])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, j, sum = 0;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for (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  for (j = 0; j &lt; m;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j++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    sum += a[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][j];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return sum;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5A46383-DAE1-1242-A510-D986A4652379}" type="slidenum">
              <a:rPr lang="en-US" altLang="x-none" sz="1200">
                <a:latin typeface="Arial" charset="0"/>
              </a:rPr>
              <a:pPr/>
              <a:t>66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80302316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Variable-Length Array Parameters (C99)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/>
              <a:t>이 함수의 프로토타입은 다음과 같이 작성 가능함</a:t>
            </a:r>
            <a:r>
              <a:rPr lang="en-US" altLang="x-none" sz="24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sum_two_dimensional_array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n,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m,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a[n][m]);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sum_two_dimensional_array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n,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m,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a[*][*]);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sum_two_dimensional_array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n,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m,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a[][m]);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sum_two_dimensional_array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n,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m,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a[][*]);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D6DCD62-200D-B346-AA25-DD1B25B7D2A7}" type="slidenum">
              <a:rPr lang="en-US" altLang="x-none" sz="1200">
                <a:latin typeface="Arial" charset="0"/>
              </a:rPr>
              <a:pPr/>
              <a:t>67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6854091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배열 매개변수 선언에</a:t>
            </a:r>
            <a:r>
              <a:rPr lang="en-US" altLang="x-none" dirty="0"/>
              <a:t> 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static</a:t>
            </a:r>
            <a:r>
              <a:rPr lang="en-US" altLang="x-none" dirty="0"/>
              <a:t> </a:t>
            </a:r>
            <a:r>
              <a:rPr lang="ko-KR" altLang="en-US" dirty="0"/>
              <a:t>사용</a:t>
            </a:r>
            <a:r>
              <a:rPr lang="en-US" altLang="x-none" dirty="0"/>
              <a:t> (C99)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C99</a:t>
            </a:r>
            <a:r>
              <a:rPr lang="ko-KR" altLang="en-US" dirty="0"/>
              <a:t>표준은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static</a:t>
            </a:r>
            <a:r>
              <a:rPr lang="en-US" altLang="x-none" dirty="0"/>
              <a:t> </a:t>
            </a:r>
            <a:r>
              <a:rPr lang="ko-KR" altLang="en-US" dirty="0"/>
              <a:t>키워드를 사용하여 배열 매개변수를 선언 가능함</a:t>
            </a:r>
            <a:endParaRPr lang="en-US" altLang="x-none" dirty="0"/>
          </a:p>
          <a:p>
            <a:r>
              <a:rPr lang="ko-KR" altLang="en-US" dirty="0"/>
              <a:t>다음의 예를 참고</a:t>
            </a:r>
            <a:endParaRPr lang="en-US" altLang="ko-KR" dirty="0"/>
          </a:p>
          <a:p>
            <a:pPr lvl="1"/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static</a:t>
            </a:r>
            <a:r>
              <a:rPr lang="en-US" altLang="x-none" dirty="0"/>
              <a:t> </a:t>
            </a:r>
            <a:r>
              <a:rPr lang="ko-KR" altLang="en-US" dirty="0"/>
              <a:t>을 사용하여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</a:t>
            </a:r>
            <a:r>
              <a:rPr lang="ko-KR" altLang="en-US" dirty="0"/>
              <a:t>의 길이가 최소한</a:t>
            </a:r>
            <a:r>
              <a:rPr lang="en-US" altLang="x-none" dirty="0"/>
              <a:t> 3</a:t>
            </a:r>
            <a:r>
              <a:rPr lang="ko-KR" altLang="en-US" dirty="0"/>
              <a:t>임을 보장함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a[static 3],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3ADD65B-1DDF-3A4A-9544-8107CD2C4397}" type="slidenum">
              <a:rPr lang="en-US" altLang="x-none" sz="1200">
                <a:latin typeface="Arial" charset="0"/>
              </a:rPr>
              <a:pPr/>
              <a:t>68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50404967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2800" dirty="0"/>
              <a:t>Using </a:t>
            </a:r>
            <a:r>
              <a:rPr lang="en-US" altLang="x-none" sz="2800" b="1" dirty="0">
                <a:latin typeface="Courier New" charset="0"/>
                <a:ea typeface="Courier New" charset="0"/>
                <a:cs typeface="Courier New" charset="0"/>
              </a:rPr>
              <a:t>static</a:t>
            </a:r>
            <a:r>
              <a:rPr lang="en-US" altLang="x-none" sz="2800" dirty="0"/>
              <a:t> in Array Parameter Declarations (C99)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static</a:t>
            </a:r>
            <a:r>
              <a:rPr lang="en-US" altLang="x-none" dirty="0"/>
              <a:t> </a:t>
            </a:r>
            <a:r>
              <a:rPr lang="ko-KR" altLang="en-US" dirty="0"/>
              <a:t>의 사용 여부는 프로그램 동작에 영향 없음</a:t>
            </a:r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static</a:t>
            </a:r>
            <a:r>
              <a:rPr lang="en-US" altLang="x-none" dirty="0"/>
              <a:t> </a:t>
            </a:r>
            <a:r>
              <a:rPr lang="ko-KR" altLang="en-US" dirty="0"/>
              <a:t>는 배열을 사용하는데 있어 좀 더 빠른 명령을 쓰도록 하는</a:t>
            </a:r>
            <a:r>
              <a:rPr lang="en-US" altLang="x-none" dirty="0"/>
              <a:t>“</a:t>
            </a:r>
            <a:r>
              <a:rPr lang="ko-KR" altLang="en-US" dirty="0"/>
              <a:t>힌트</a:t>
            </a:r>
            <a:r>
              <a:rPr lang="en-US" altLang="x-none" dirty="0"/>
              <a:t>”</a:t>
            </a:r>
            <a:r>
              <a:rPr lang="ko-KR" altLang="en-US" dirty="0"/>
              <a:t>로만 쓰일 뿐</a:t>
            </a:r>
            <a:endParaRPr lang="en-US" altLang="x-none" dirty="0"/>
          </a:p>
          <a:p>
            <a:r>
              <a:rPr lang="ko-KR" altLang="en-US" dirty="0"/>
              <a:t>다차원의 배열을 매개변수로 쓸 경우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static</a:t>
            </a:r>
            <a:r>
              <a:rPr lang="en-US" altLang="x-none" dirty="0"/>
              <a:t> </a:t>
            </a:r>
            <a:r>
              <a:rPr lang="ko-KR" altLang="en-US" dirty="0"/>
              <a:t>은 </a:t>
            </a:r>
            <a:r>
              <a:rPr lang="ko-KR" altLang="en-US" dirty="0" err="1"/>
              <a:t>일차원</a:t>
            </a:r>
            <a:r>
              <a:rPr lang="ko-KR" altLang="en-US" dirty="0"/>
              <a:t> 첨자에만 쓸 수 있음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A82B82C-B891-5F45-999B-2BEF94454F47}" type="slidenum">
              <a:rPr lang="en-US" altLang="x-none" sz="1200">
                <a:latin typeface="Arial" charset="0"/>
              </a:rPr>
              <a:pPr/>
              <a:t>69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532828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Program: Computing Averages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</a:t>
            </a:r>
            <a:r>
              <a:rPr lang="en-US" altLang="x-none" dirty="0"/>
              <a:t> </a:t>
            </a:r>
            <a:r>
              <a:rPr lang="ko-KR" altLang="en-US" dirty="0"/>
              <a:t>의 호출이 있는 위치가 결과가 받아 활용할 위치</a:t>
            </a:r>
            <a:endParaRPr lang="en-US" altLang="ko-KR" dirty="0"/>
          </a:p>
          <a:p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ko-KR" altLang="en-US" dirty="0"/>
              <a:t>의 값을 받아 평균을 출력하는 문장의 예</a:t>
            </a:r>
            <a:r>
              <a:rPr lang="en-US" altLang="ko-KR" dirty="0"/>
              <a:t>: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("Average: %g\n", average(x, y));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</a:t>
            </a:r>
            <a:r>
              <a:rPr lang="en-US" altLang="x-none" dirty="0"/>
              <a:t> </a:t>
            </a:r>
            <a:r>
              <a:rPr lang="ko-KR" altLang="en-US" dirty="0"/>
              <a:t>의 리턴 값은 저장되지 않고 출력된 후 버려짐</a:t>
            </a:r>
            <a:endParaRPr lang="en-US" altLang="x-none" dirty="0"/>
          </a:p>
          <a:p>
            <a:endParaRPr lang="en-US" altLang="ko-KR" dirty="0"/>
          </a:p>
          <a:p>
            <a:r>
              <a:rPr lang="ko-KR" altLang="en-US" dirty="0"/>
              <a:t>만약 결과를 활용할 예정이라면 변수에 할당할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avg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average(x, y);</a:t>
            </a:r>
            <a:r>
              <a:rPr lang="en-US" altLang="x-none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9FE2C01-18CC-724C-BD14-AE6A35DB09DE}" type="slidenum">
              <a:rPr lang="en-US" altLang="x-none" sz="1200">
                <a:latin typeface="Arial" charset="0"/>
              </a:rPr>
              <a:pPr/>
              <a:t>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27605318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Compound Literals</a:t>
            </a:r>
            <a:r>
              <a:rPr lang="ko-KR" altLang="en-US" dirty="0"/>
              <a:t> 복합 </a:t>
            </a:r>
            <a:r>
              <a:rPr lang="ko-KR" altLang="en-US" dirty="0" err="1"/>
              <a:t>리터럴</a:t>
            </a:r>
            <a:r>
              <a:rPr lang="en-US" altLang="x-none" dirty="0"/>
              <a:t> (C99)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6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600" dirty="0"/>
              <a:t> </a:t>
            </a:r>
            <a:r>
              <a:rPr lang="ko-KR" altLang="en-US" sz="2600" dirty="0"/>
              <a:t>함수를 다시 </a:t>
            </a:r>
            <a:r>
              <a:rPr lang="ko-KR" altLang="en-US" sz="2600" dirty="0" err="1"/>
              <a:t>살표</a:t>
            </a:r>
            <a:r>
              <a:rPr lang="ko-KR" altLang="en-US" sz="2600" dirty="0"/>
              <a:t> 보자</a:t>
            </a:r>
            <a:endParaRPr lang="en-US" altLang="x-none" sz="2600" dirty="0"/>
          </a:p>
          <a:p>
            <a:r>
              <a:rPr lang="en-US" altLang="x-none" sz="26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600" dirty="0"/>
              <a:t> </a:t>
            </a:r>
            <a:r>
              <a:rPr lang="ko-KR" altLang="en-US" sz="2600" dirty="0"/>
              <a:t>가 호출되면</a:t>
            </a:r>
            <a:r>
              <a:rPr lang="en-US" altLang="x-none" sz="2600" dirty="0"/>
              <a:t> </a:t>
            </a:r>
            <a:r>
              <a:rPr lang="ko-KR" altLang="en-US" sz="2600" dirty="0"/>
              <a:t>첫 번째 인자는 배열의 이름을 알림</a:t>
            </a:r>
            <a:endParaRPr lang="en-US" altLang="x-none" sz="2600" dirty="0"/>
          </a:p>
          <a:p>
            <a:r>
              <a:rPr lang="ko-KR" altLang="en-US" sz="2600" dirty="0"/>
              <a:t>예</a:t>
            </a:r>
            <a:r>
              <a:rPr lang="en-US" altLang="x-none" sz="26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b[] = {3, 0, 3, 4, 1};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total =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(b, 5);</a:t>
            </a:r>
          </a:p>
          <a:p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altLang="x-none" sz="2600" dirty="0"/>
              <a:t> </a:t>
            </a:r>
            <a:r>
              <a:rPr lang="ko-KR" altLang="en-US" sz="2600" dirty="0"/>
              <a:t>는 변수로 호출되기 전에 선언되어야 함</a:t>
            </a:r>
            <a:endParaRPr lang="en-US" altLang="x-none" sz="2600" dirty="0"/>
          </a:p>
          <a:p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altLang="x-none" sz="2600" dirty="0"/>
              <a:t> </a:t>
            </a:r>
            <a:r>
              <a:rPr lang="ko-KR" altLang="en-US" sz="2600" dirty="0"/>
              <a:t>가 함수 호출이외에는 전혀 쓸모가 없다고 하면</a:t>
            </a:r>
            <a:r>
              <a:rPr lang="en-US" altLang="ko-KR" sz="2600" dirty="0"/>
              <a:t>,</a:t>
            </a:r>
            <a:r>
              <a:rPr lang="ko-KR" altLang="en-US" sz="2600" dirty="0"/>
              <a:t> 미리 선언하는 것 자체가 낭비 일 수 있음</a:t>
            </a:r>
            <a:endParaRPr lang="en-US" altLang="x-none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FC4D0A8-C632-9042-B4CA-9968B230B95B}" type="slidenum">
              <a:rPr lang="en-US" altLang="x-none" sz="1200">
                <a:latin typeface="Arial" charset="0"/>
              </a:rPr>
              <a:pPr/>
              <a:t>70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4123687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Compound Literals (C99)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400" dirty="0"/>
              <a:t>C99</a:t>
            </a:r>
            <a:r>
              <a:rPr lang="ko-KR" altLang="en-US" sz="2400" dirty="0"/>
              <a:t>표준에서는 </a:t>
            </a:r>
            <a:r>
              <a:rPr lang="en-US" altLang="x-none" sz="2400" b="1" i="1" dirty="0"/>
              <a:t>compound literal</a:t>
            </a:r>
            <a:r>
              <a:rPr lang="ko-KR" altLang="en-US" dirty="0"/>
              <a:t> 복합 </a:t>
            </a:r>
            <a:r>
              <a:rPr lang="ko-KR" altLang="en-US" dirty="0" err="1"/>
              <a:t>리터럴</a:t>
            </a:r>
            <a:r>
              <a:rPr lang="en-US" altLang="ko-KR" dirty="0"/>
              <a:t>(</a:t>
            </a:r>
            <a:r>
              <a:rPr lang="ko-KR" altLang="en-US" dirty="0"/>
              <a:t>상수</a:t>
            </a:r>
            <a:r>
              <a:rPr lang="en-US" altLang="ko-KR" dirty="0"/>
              <a:t>)</a:t>
            </a:r>
            <a:r>
              <a:rPr lang="ko-KR" altLang="en-US" dirty="0"/>
              <a:t>을 사용하여 회피할 수 있음</a:t>
            </a:r>
            <a:r>
              <a:rPr lang="en-US" altLang="ko-KR" dirty="0"/>
              <a:t>:</a:t>
            </a:r>
            <a:r>
              <a:rPr lang="ko-KR" altLang="en-US" dirty="0"/>
              <a:t> 이름 없는 배열을 즉석에서 만들고 그 안에 포함될 요소들만 지정할 수 있음</a:t>
            </a:r>
            <a:r>
              <a:rPr lang="en-US" altLang="x-none" sz="2400" dirty="0"/>
              <a:t>.</a:t>
            </a:r>
          </a:p>
          <a:p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400" dirty="0"/>
              <a:t> </a:t>
            </a:r>
            <a:r>
              <a:rPr lang="ko-KR" altLang="en-US" sz="2400" dirty="0"/>
              <a:t>복합 </a:t>
            </a:r>
            <a:r>
              <a:rPr lang="ko-KR" altLang="en-US" sz="2400" dirty="0" err="1"/>
              <a:t>리터럴을</a:t>
            </a:r>
            <a:r>
              <a:rPr lang="ko-KR" altLang="en-US" sz="2400" dirty="0"/>
              <a:t> 사용하는 예</a:t>
            </a:r>
            <a:r>
              <a:rPr lang="en-US" altLang="x-none" sz="2400" dirty="0"/>
              <a:t> (</a:t>
            </a:r>
            <a:r>
              <a:rPr lang="ko-KR" altLang="en-US" sz="2400" dirty="0"/>
              <a:t>볼드 처리됨</a:t>
            </a:r>
            <a:r>
              <a:rPr lang="en-US" altLang="x-none" sz="2400" dirty="0"/>
              <a:t>) :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total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1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1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9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100" b="1" dirty="0">
                <a:latin typeface="Courier New" charset="0"/>
                <a:ea typeface="Courier New" charset="0"/>
                <a:cs typeface="Courier New" charset="0"/>
              </a:rPr>
              <a:t>[]){3,</a:t>
            </a:r>
            <a:r>
              <a:rPr lang="en-US" altLang="x-none" sz="19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100" b="1" dirty="0">
                <a:latin typeface="Courier New" charset="0"/>
                <a:ea typeface="Courier New" charset="0"/>
                <a:cs typeface="Courier New" charset="0"/>
              </a:rPr>
              <a:t>0,</a:t>
            </a:r>
            <a:r>
              <a:rPr lang="en-US" altLang="x-none" sz="19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100" b="1" dirty="0">
                <a:latin typeface="Courier New" charset="0"/>
                <a:ea typeface="Courier New" charset="0"/>
                <a:cs typeface="Courier New" charset="0"/>
              </a:rPr>
              <a:t>3,</a:t>
            </a:r>
            <a:r>
              <a:rPr lang="en-US" altLang="x-none" sz="19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100" b="1" dirty="0">
                <a:latin typeface="Courier New" charset="0"/>
                <a:ea typeface="Courier New" charset="0"/>
                <a:cs typeface="Courier New" charset="0"/>
              </a:rPr>
              <a:t>4,</a:t>
            </a:r>
            <a:r>
              <a:rPr lang="en-US" altLang="x-none" sz="19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100" b="1" dirty="0">
                <a:latin typeface="Courier New" charset="0"/>
                <a:ea typeface="Courier New" charset="0"/>
                <a:cs typeface="Courier New" charset="0"/>
              </a:rPr>
              <a:t>1}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5);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endParaRPr lang="en-US" altLang="x-none" sz="21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sz="2400" dirty="0"/>
              <a:t>배열의 길이가 선언될 때 쓰이지 않았기 때문에</a:t>
            </a:r>
            <a:r>
              <a:rPr lang="en-US" altLang="ko-KR" sz="2400" dirty="0"/>
              <a:t>,</a:t>
            </a:r>
            <a:r>
              <a:rPr lang="ko-KR" altLang="en-US" sz="2400" dirty="0"/>
              <a:t> 요소의 수를 세서 결정함</a:t>
            </a:r>
            <a:endParaRPr lang="en-US" altLang="x-none" sz="2400" dirty="0"/>
          </a:p>
          <a:p>
            <a:r>
              <a:rPr lang="ko-KR" altLang="en-US" sz="2400" dirty="0"/>
              <a:t>길이를 명시적으로 지정하는 방법</a:t>
            </a:r>
            <a:r>
              <a:rPr lang="en-US" altLang="x-none" sz="2400" dirty="0"/>
              <a:t>: 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(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[4]){1, 9, 2, 1}</a:t>
            </a:r>
          </a:p>
          <a:p>
            <a:pPr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ko-KR" altLang="en-US" sz="2400" dirty="0"/>
              <a:t>아래와 동치</a:t>
            </a:r>
            <a:endParaRPr lang="en-US" altLang="x-none" sz="2400" dirty="0"/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(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[]){1, 9, 2, 1}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AA2958E-3B73-9047-B991-07D8FAAC62E2}" type="slidenum">
              <a:rPr lang="en-US" altLang="x-none" sz="1200">
                <a:latin typeface="Arial" charset="0"/>
              </a:rPr>
              <a:pPr/>
              <a:t>71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90998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Compound Literals (C99)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600" dirty="0"/>
              <a:t>복합 </a:t>
            </a:r>
            <a:r>
              <a:rPr lang="ko-KR" altLang="en-US" sz="2600" dirty="0" err="1"/>
              <a:t>리터럴은</a:t>
            </a:r>
            <a:r>
              <a:rPr lang="ko-KR" altLang="en-US" sz="2600" dirty="0"/>
              <a:t> 캐스트와 초기화가 복합적으로 쓰인 것과 같음</a:t>
            </a:r>
            <a:endParaRPr lang="en-US" altLang="x-none" sz="2600" dirty="0"/>
          </a:p>
          <a:p>
            <a:r>
              <a:rPr lang="ko-KR" altLang="en-US" sz="2600" dirty="0"/>
              <a:t>복합 </a:t>
            </a:r>
            <a:r>
              <a:rPr lang="ko-KR" altLang="en-US" sz="2600" dirty="0" err="1"/>
              <a:t>리터럴과</a:t>
            </a:r>
            <a:r>
              <a:rPr lang="ko-KR" altLang="en-US" sz="2600" dirty="0"/>
              <a:t> 초기화는 같은 규칙을 따름</a:t>
            </a:r>
            <a:endParaRPr lang="en-US" altLang="x-none" sz="2600" dirty="0"/>
          </a:p>
          <a:p>
            <a:endParaRPr lang="en-US" altLang="ko-KR" sz="2600" dirty="0"/>
          </a:p>
          <a:p>
            <a:r>
              <a:rPr lang="ko-KR" altLang="en-US" sz="2600" dirty="0"/>
              <a:t>복합 </a:t>
            </a:r>
            <a:r>
              <a:rPr lang="ko-KR" altLang="en-US" sz="2600" dirty="0" err="1"/>
              <a:t>리터럴에서도</a:t>
            </a:r>
            <a:r>
              <a:rPr lang="ko-KR" altLang="en-US" sz="2600" dirty="0"/>
              <a:t> 위치 지정 초기화를 할 수 있음 </a:t>
            </a:r>
            <a:endParaRPr lang="en-US" altLang="x-none" sz="2600" dirty="0"/>
          </a:p>
          <a:p>
            <a:endParaRPr lang="en-US" altLang="x-none" sz="2600" dirty="0"/>
          </a:p>
          <a:p>
            <a:r>
              <a:rPr lang="ko-KR" altLang="en-US" sz="2600" dirty="0"/>
              <a:t>예를 들어</a:t>
            </a:r>
            <a:r>
              <a:rPr lang="en-US" altLang="ko-KR" sz="2600" dirty="0"/>
              <a:t>,</a:t>
            </a:r>
            <a:r>
              <a:rPr lang="ko-KR" altLang="en-US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6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[10]){8,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6}</a:t>
            </a:r>
            <a:r>
              <a:rPr lang="en-US" altLang="x-none" sz="2600" dirty="0"/>
              <a:t> </a:t>
            </a:r>
            <a:r>
              <a:rPr lang="ko-KR" altLang="en-US" sz="2600" dirty="0"/>
              <a:t>은 </a:t>
            </a:r>
            <a:r>
              <a:rPr lang="en-US" altLang="ko-KR" sz="2600" dirty="0"/>
              <a:t>10</a:t>
            </a:r>
            <a:r>
              <a:rPr lang="ko-KR" altLang="en-US" sz="2600" dirty="0"/>
              <a:t>개의 요소를 생성하고</a:t>
            </a:r>
            <a:r>
              <a:rPr lang="en-US" altLang="ko-KR" sz="2600" dirty="0"/>
              <a:t>,</a:t>
            </a:r>
            <a:r>
              <a:rPr lang="ko-KR" altLang="en-US" sz="2600" dirty="0"/>
              <a:t> 첫 두 개 요소의 값은 </a:t>
            </a:r>
            <a:r>
              <a:rPr lang="en-US" altLang="ko-KR" sz="2600" dirty="0"/>
              <a:t>8</a:t>
            </a:r>
            <a:r>
              <a:rPr lang="ko-KR" altLang="en-US" sz="2600" dirty="0"/>
              <a:t>과 </a:t>
            </a:r>
            <a:r>
              <a:rPr lang="en-US" altLang="ko-KR" sz="2600" dirty="0"/>
              <a:t>6</a:t>
            </a:r>
            <a:r>
              <a:rPr lang="ko-KR" altLang="en-US" sz="2600" dirty="0"/>
              <a:t>이며 나머지는 </a:t>
            </a:r>
            <a:r>
              <a:rPr lang="en-US" altLang="ko-KR" sz="2600" dirty="0"/>
              <a:t>0</a:t>
            </a:r>
            <a:r>
              <a:rPr lang="ko-KR" altLang="en-US" sz="2600" dirty="0" err="1"/>
              <a:t>으로</a:t>
            </a:r>
            <a:r>
              <a:rPr lang="ko-KR" altLang="en-US" sz="2600" dirty="0"/>
              <a:t> 채움</a:t>
            </a:r>
            <a:endParaRPr lang="en-US" altLang="x-none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55AF6B4-546E-5C46-8997-C3BFBA78F6BD}" type="slidenum">
              <a:rPr lang="en-US" altLang="x-none" sz="1200">
                <a:latin typeface="Arial" charset="0"/>
              </a:rPr>
              <a:pPr/>
              <a:t>72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03556091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Compound Literals (C99)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 </a:t>
            </a:r>
            <a:r>
              <a:rPr lang="ko-KR" altLang="en-US" dirty="0" err="1"/>
              <a:t>호출문</a:t>
            </a:r>
            <a:r>
              <a:rPr lang="ko-KR" altLang="en-US" dirty="0"/>
              <a:t> 내에서 생성된 복합 </a:t>
            </a:r>
            <a:r>
              <a:rPr lang="ko-KR" altLang="en-US" dirty="0" err="1"/>
              <a:t>리터럴은</a:t>
            </a:r>
            <a:r>
              <a:rPr lang="ko-KR" altLang="en-US" dirty="0"/>
              <a:t> 상수 외에도 다양한 수식을 받음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total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sum_array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[]){2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j,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k},</a:t>
            </a:r>
            <a:r>
              <a:rPr lang="en-US" altLang="x-none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3);</a:t>
            </a:r>
          </a:p>
          <a:p>
            <a:endParaRPr lang="en-US" altLang="x-none" dirty="0"/>
          </a:p>
          <a:p>
            <a:r>
              <a:rPr lang="ko-KR" altLang="en-US" dirty="0"/>
              <a:t>복합 </a:t>
            </a:r>
            <a:r>
              <a:rPr lang="ko-KR" altLang="en-US" dirty="0" err="1"/>
              <a:t>리터럴은</a:t>
            </a:r>
            <a:r>
              <a:rPr lang="en-US" altLang="x-none" dirty="0"/>
              <a:t> </a:t>
            </a:r>
            <a:r>
              <a:rPr lang="en-US" altLang="x-none" dirty="0" err="1"/>
              <a:t>lvalue</a:t>
            </a:r>
            <a:r>
              <a:rPr lang="ko-KR" altLang="en-US" dirty="0"/>
              <a:t>이기 때문에 요소들이 변경 가능함</a:t>
            </a:r>
            <a:endParaRPr lang="en-US" altLang="x-none" dirty="0"/>
          </a:p>
          <a:p>
            <a:r>
              <a:rPr lang="en-US" altLang="ko-KR" dirty="0"/>
              <a:t>“</a:t>
            </a:r>
            <a:r>
              <a:rPr lang="ko-KR" altLang="en-US" dirty="0"/>
              <a:t>읽기 전용</a:t>
            </a:r>
            <a:r>
              <a:rPr lang="en-US" altLang="ko-KR" dirty="0"/>
              <a:t>”</a:t>
            </a:r>
            <a:r>
              <a:rPr lang="ko-KR" altLang="en-US" dirty="0" err="1"/>
              <a:t>으로</a:t>
            </a:r>
            <a:r>
              <a:rPr lang="ko-KR" altLang="en-US" dirty="0"/>
              <a:t> 만들려면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ko-KR" altLang="en-US" dirty="0"/>
              <a:t> 형 앞에 명시하면 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sz="2000" dirty="0"/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/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[]){5,</a:t>
            </a:r>
            <a:r>
              <a:rPr lang="en-US" altLang="x-none" sz="2000" dirty="0"/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4}</a:t>
            </a:r>
            <a:endParaRPr lang="en-US" altLang="x-none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927ADB6-D194-8042-A4B2-D659527CE028}" type="slidenum">
              <a:rPr lang="en-US" altLang="x-none" sz="1200">
                <a:latin typeface="Arial" charset="0"/>
              </a:rPr>
              <a:pPr/>
              <a:t>73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46483992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문</a:t>
            </a:r>
            <a:endParaRPr lang="en-US" altLang="x-none" dirty="0"/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en-US" altLang="x-none" dirty="0"/>
              <a:t> </a:t>
            </a:r>
            <a:r>
              <a:rPr lang="ko-KR" altLang="en-US" dirty="0"/>
              <a:t>형이 아닌</a:t>
            </a:r>
            <a:r>
              <a:rPr lang="en-US" altLang="x-none" dirty="0"/>
              <a:t> </a:t>
            </a:r>
            <a:r>
              <a:rPr lang="ko-KR" altLang="en-US" dirty="0"/>
              <a:t>함수는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문을 써서 </a:t>
            </a:r>
            <a:r>
              <a:rPr lang="ko-KR" altLang="en-US" dirty="0" err="1"/>
              <a:t>리턴할</a:t>
            </a:r>
            <a:r>
              <a:rPr lang="ko-KR" altLang="en-US" dirty="0"/>
              <a:t> 값을 명시해야 함</a:t>
            </a:r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문의 용법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return </a:t>
            </a:r>
            <a:r>
              <a:rPr lang="en-US" altLang="x-none" sz="2400" i="1" dirty="0"/>
              <a:t>expression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;</a:t>
            </a:r>
          </a:p>
          <a:p>
            <a:endParaRPr lang="en-US" altLang="x-none" dirty="0"/>
          </a:p>
          <a:p>
            <a:r>
              <a:rPr lang="ko-KR" altLang="en-US" dirty="0"/>
              <a:t>표현식은 주로 상수 또는 변수임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return status;</a:t>
            </a:r>
          </a:p>
          <a:p>
            <a:r>
              <a:rPr lang="ko-KR" altLang="en-US" dirty="0"/>
              <a:t>좀 더 복잡한 표현식도 사용 가능함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return n &gt;= 0 ? n : 0;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311AED8-C412-414D-895D-547F8D65FC5E}" type="slidenum">
              <a:rPr lang="en-US" altLang="x-none" sz="1200">
                <a:latin typeface="Arial" charset="0"/>
              </a:rPr>
              <a:pPr/>
              <a:t>74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81207346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/>
              <a:t> Statement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만약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문과 리턴 형이 서로 다르면 암묵적으로 리턴 형으로 변환됨</a:t>
            </a:r>
            <a:endParaRPr lang="en-US" altLang="x-none" dirty="0"/>
          </a:p>
          <a:p>
            <a:endParaRPr lang="en-US" altLang="ko-KR" dirty="0"/>
          </a:p>
          <a:p>
            <a:r>
              <a:rPr lang="ko-KR" altLang="en-US" dirty="0"/>
              <a:t>함수의 리턴 형이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ko-KR" altLang="en-US" dirty="0"/>
              <a:t>이고 함수의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문이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altLang="x-none" dirty="0"/>
              <a:t> </a:t>
            </a:r>
            <a:r>
              <a:rPr lang="ko-KR" altLang="en-US" dirty="0"/>
              <a:t>표현식이라면</a:t>
            </a:r>
            <a:r>
              <a:rPr lang="en-US" altLang="x-none" dirty="0"/>
              <a:t>, </a:t>
            </a:r>
            <a:r>
              <a:rPr lang="ko-KR" altLang="en-US" dirty="0"/>
              <a:t>표현식은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ko-KR" altLang="en-US" dirty="0"/>
              <a:t> 형으로 변함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2BAB809-8B75-F34A-A9AB-E72822F38722}" type="slidenum">
              <a:rPr lang="en-US" altLang="x-none" sz="1200">
                <a:latin typeface="Arial" charset="0"/>
              </a:rPr>
              <a:pPr/>
              <a:t>75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26006553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/>
              <a:t> Statement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리턴 형이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ko-KR" altLang="en-US" dirty="0"/>
              <a:t>인 함수에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문을 쓰려면 빈 표현식을 다음처럼 써야 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return;  /*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in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function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*/</a:t>
            </a:r>
          </a:p>
          <a:p>
            <a:endParaRPr lang="en-US" altLang="ko-KR" dirty="0"/>
          </a:p>
          <a:p>
            <a:r>
              <a:rPr lang="ko-KR" altLang="en-US" dirty="0"/>
              <a:t>예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void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print_int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if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 0)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  return;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("%d",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  <a:r>
              <a:rPr lang="en-US" altLang="x-none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E9A193B-8122-594F-AC86-8EE0C706722D}" type="slidenum">
              <a:rPr lang="en-US" altLang="x-none" sz="1200">
                <a:latin typeface="Arial" charset="0"/>
              </a:rPr>
              <a:pPr/>
              <a:t>76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58520367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/>
              <a:t> Statement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문이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en-US" altLang="x-none" dirty="0"/>
              <a:t> </a:t>
            </a:r>
            <a:r>
              <a:rPr lang="ko-KR" altLang="en-US" dirty="0"/>
              <a:t>함수 끝에 나올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void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print_pun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(void)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("To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C,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or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not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to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C: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that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is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the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question.\n");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return;   /* OK, but not needed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ko-KR" altLang="en-US" dirty="0"/>
              <a:t>사실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문은 불필요함</a:t>
            </a:r>
            <a:endParaRPr lang="en-US" altLang="x-none" dirty="0"/>
          </a:p>
          <a:p>
            <a:r>
              <a:rPr lang="ko-KR" altLang="en-US" dirty="0"/>
              <a:t>비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en-US" altLang="x-none" dirty="0"/>
              <a:t> </a:t>
            </a:r>
            <a:r>
              <a:rPr lang="ko-KR" altLang="en-US" dirty="0"/>
              <a:t>함수가 값을 전달하려고 시도하였는데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문의 실행을 실패하는 경우</a:t>
            </a:r>
            <a:r>
              <a:rPr lang="en-US" altLang="ko-KR" dirty="0"/>
              <a:t>,</a:t>
            </a:r>
            <a:r>
              <a:rPr lang="ko-KR" altLang="en-US" dirty="0"/>
              <a:t> 프로그램의 동작은 정의되어 있지 않음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47351B3-203E-8F42-B2BA-B45035ECC6DF}" type="slidenum">
              <a:rPr lang="en-US" altLang="x-none" sz="1200">
                <a:latin typeface="Arial" charset="0"/>
              </a:rPr>
              <a:pPr/>
              <a:t>77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83609146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프로그램 종료</a:t>
            </a:r>
            <a:endParaRPr lang="en-US" altLang="x-none" dirty="0"/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일반적으로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altLang="x-none" dirty="0"/>
              <a:t> </a:t>
            </a:r>
            <a:r>
              <a:rPr lang="ko-KR" altLang="en-US" dirty="0"/>
              <a:t>함수의 리턴 형은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main(void)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endParaRPr lang="en-US" altLang="x-none" dirty="0"/>
          </a:p>
          <a:p>
            <a:r>
              <a:rPr lang="ko-KR" altLang="en-US" dirty="0"/>
              <a:t>예전의 </a:t>
            </a:r>
            <a:r>
              <a:rPr lang="en-US" altLang="ko-KR" dirty="0"/>
              <a:t>C</a:t>
            </a:r>
            <a:r>
              <a:rPr lang="ko-KR" altLang="en-US" dirty="0"/>
              <a:t> 프로그램은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ko-KR" altLang="en-US" dirty="0"/>
              <a:t>의 리턴 형은 삭제 가능 함</a:t>
            </a:r>
            <a:r>
              <a:rPr lang="en-US" altLang="ko-KR" dirty="0"/>
              <a:t>.</a:t>
            </a:r>
            <a:r>
              <a:rPr lang="ko-KR" altLang="en-US" dirty="0"/>
              <a:t> 이 때 기본적으로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ko-KR" altLang="en-US" dirty="0"/>
              <a:t>형이 부여됨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main()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A6D7AB7-22E9-2B43-9628-4B35266B9EF9}" type="slidenum">
              <a:rPr lang="en-US" altLang="x-none" sz="1200">
                <a:latin typeface="Arial" charset="0"/>
              </a:rPr>
              <a:pPr/>
              <a:t>78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20373312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Program Termination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C99</a:t>
            </a:r>
            <a:r>
              <a:rPr lang="ko-KR" altLang="en-US" dirty="0"/>
              <a:t>에서 함수의 리턴 형을 삭제 가능하긴 하지만</a:t>
            </a:r>
            <a:r>
              <a:rPr lang="en-US" altLang="ko-KR" dirty="0"/>
              <a:t>,</a:t>
            </a:r>
            <a:r>
              <a:rPr lang="ko-KR" altLang="en-US" dirty="0"/>
              <a:t> 삭제하지 않은 것을 권고함</a:t>
            </a:r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ko-KR" altLang="en-US" dirty="0"/>
              <a:t>의 매개변수 리스트에 매개변수가 없다면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ko-KR" altLang="en-US" dirty="0"/>
              <a:t> 쓰지 않아도 괜찮음</a:t>
            </a:r>
            <a:r>
              <a:rPr lang="en-US" altLang="ko-KR" dirty="0"/>
              <a:t>.</a:t>
            </a:r>
            <a:r>
              <a:rPr lang="ko-KR" altLang="en-US" dirty="0"/>
              <a:t> 단</a:t>
            </a:r>
            <a:r>
              <a:rPr lang="en-US" altLang="ko-KR" dirty="0"/>
              <a:t>,</a:t>
            </a:r>
            <a:r>
              <a:rPr lang="ko-KR" altLang="en-US" dirty="0"/>
              <a:t> 쓰는 것을 권함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DDD01CE-9595-5E42-87DE-17AB65590FAC}" type="slidenum">
              <a:rPr lang="en-US" altLang="x-none" sz="1200">
                <a:latin typeface="Arial" charset="0"/>
              </a:rPr>
              <a:pPr/>
              <a:t>79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84671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Program: Computing Averages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average.c</a:t>
            </a:r>
            <a:r>
              <a:rPr lang="en-US" altLang="x-none" dirty="0"/>
              <a:t> </a:t>
            </a:r>
            <a:r>
              <a:rPr lang="ko-KR" altLang="en-US" dirty="0"/>
              <a:t>프로그램은 세 개의 값을 읽어서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average</a:t>
            </a:r>
            <a:r>
              <a:rPr lang="en-US" altLang="x-none" dirty="0"/>
              <a:t> </a:t>
            </a:r>
            <a:r>
              <a:rPr lang="ko-KR" altLang="en-US" dirty="0"/>
              <a:t>함수를 사용하여 두 </a:t>
            </a:r>
            <a:r>
              <a:rPr lang="ko-KR" altLang="en-US" dirty="0" err="1"/>
              <a:t>숫자씩</a:t>
            </a:r>
            <a:r>
              <a:rPr lang="ko-KR" altLang="en-US" dirty="0"/>
              <a:t> 평균을 구함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Enter three numbers: </a:t>
            </a:r>
            <a:r>
              <a:rPr lang="en-US" altLang="x-none" sz="2400" u="sng" dirty="0">
                <a:latin typeface="Courier New" charset="0"/>
                <a:ea typeface="Courier New" charset="0"/>
                <a:cs typeface="Courier New" charset="0"/>
              </a:rPr>
              <a:t>3.5 9.6 10.2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Average of 3.5 and 9.6: 6.55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Average of 9.6 and 10.2: 9.9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Average of 3.5 and 10.2: 6.85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C8BB9F4-A408-5F4E-8083-F3577D5605C1}" type="slidenum">
              <a:rPr lang="en-US" altLang="x-none" sz="1200">
                <a:latin typeface="Arial" charset="0"/>
              </a:rPr>
              <a:pPr/>
              <a:t>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85419816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Program Termination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ko-KR" altLang="en-US" dirty="0"/>
              <a:t>이</a:t>
            </a:r>
            <a:r>
              <a:rPr lang="en-US" altLang="x-none" dirty="0"/>
              <a:t> </a:t>
            </a:r>
            <a:r>
              <a:rPr lang="ko-KR" altLang="en-US" dirty="0" err="1"/>
              <a:t>리턴하는</a:t>
            </a:r>
            <a:r>
              <a:rPr lang="ko-KR" altLang="en-US" dirty="0"/>
              <a:t> 값은 프로그램 종료 시 상태 코드임</a:t>
            </a:r>
            <a:endParaRPr lang="en-US" altLang="ko-KR" dirty="0"/>
          </a:p>
          <a:p>
            <a:endParaRPr lang="en-US" altLang="x-none" dirty="0"/>
          </a:p>
          <a:p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프로그램이 정상 종료한다면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altLang="x-none" dirty="0"/>
              <a:t> </a:t>
            </a:r>
            <a:r>
              <a:rPr lang="ko-KR" altLang="en-US" dirty="0"/>
              <a:t>은 </a:t>
            </a:r>
            <a:r>
              <a:rPr lang="en-US" altLang="x-none" dirty="0"/>
              <a:t>0</a:t>
            </a:r>
            <a:r>
              <a:rPr lang="ko-KR" altLang="en-US" dirty="0"/>
              <a:t>을 리턴 함</a:t>
            </a:r>
            <a:endParaRPr lang="en-US" altLang="ko-KR" dirty="0"/>
          </a:p>
          <a:p>
            <a:endParaRPr lang="en-US" altLang="x-none" dirty="0"/>
          </a:p>
          <a:p>
            <a:r>
              <a:rPr lang="ko-KR" altLang="en-US" dirty="0"/>
              <a:t>비 이상적 종료하는 경우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altLang="x-none" dirty="0"/>
              <a:t> </a:t>
            </a:r>
            <a:r>
              <a:rPr lang="ko-KR" altLang="en-US" dirty="0"/>
              <a:t>함수는 </a:t>
            </a:r>
            <a:r>
              <a:rPr lang="en-US" altLang="x-none" dirty="0"/>
              <a:t>0</a:t>
            </a:r>
            <a:r>
              <a:rPr lang="ko-KR" altLang="en-US" dirty="0"/>
              <a:t>이외의 값을 </a:t>
            </a:r>
            <a:r>
              <a:rPr lang="ko-KR" altLang="en-US" dirty="0" err="1"/>
              <a:t>리턴하도록</a:t>
            </a:r>
            <a:r>
              <a:rPr lang="ko-KR" altLang="en-US" dirty="0"/>
              <a:t> 함</a:t>
            </a:r>
            <a:r>
              <a:rPr lang="en-US" altLang="x-none" dirty="0"/>
              <a:t>.</a:t>
            </a:r>
          </a:p>
          <a:p>
            <a:r>
              <a:rPr lang="en-US" altLang="x-none" dirty="0"/>
              <a:t>C</a:t>
            </a:r>
            <a:r>
              <a:rPr lang="ko-KR" altLang="en-US" dirty="0"/>
              <a:t> 프로그램이 종료할 때 </a:t>
            </a:r>
            <a:r>
              <a:rPr lang="ko-KR" altLang="en-US" dirty="0" err="1"/>
              <a:t>리턴문을</a:t>
            </a:r>
            <a:r>
              <a:rPr lang="ko-KR" altLang="en-US" dirty="0"/>
              <a:t> 통해 상태 값을 </a:t>
            </a:r>
            <a:r>
              <a:rPr lang="ko-KR" altLang="en-US" dirty="0" err="1"/>
              <a:t>리턴하는</a:t>
            </a:r>
            <a:r>
              <a:rPr lang="ko-KR" altLang="en-US" dirty="0"/>
              <a:t> 습관을 들이는 것이 좋음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82B3977-5947-C043-816E-42016747F615}" type="slidenum">
              <a:rPr lang="en-US" altLang="x-none" sz="1200">
                <a:latin typeface="Arial" charset="0"/>
              </a:rPr>
              <a:pPr/>
              <a:t>80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8640835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exit</a:t>
            </a:r>
            <a:r>
              <a:rPr lang="en-US" altLang="x-none" dirty="0"/>
              <a:t> </a:t>
            </a:r>
            <a:r>
              <a:rPr lang="ko-KR" altLang="en-US" dirty="0"/>
              <a:t>함수</a:t>
            </a:r>
            <a:endParaRPr lang="en-US" altLang="x-none" dirty="0"/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프로그램을 종료하는 방법 중 하나는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altLang="x-none" dirty="0"/>
              <a:t> </a:t>
            </a:r>
            <a:r>
              <a:rPr lang="ko-KR" altLang="en-US" dirty="0"/>
              <a:t>에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문을 쓰면 됨</a:t>
            </a:r>
            <a:endParaRPr lang="en-US" altLang="x-none" dirty="0"/>
          </a:p>
          <a:p>
            <a:r>
              <a:rPr lang="ko-KR" altLang="en-US" dirty="0"/>
              <a:t>또 다른 방법은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exit</a:t>
            </a:r>
            <a:r>
              <a:rPr lang="en-US" altLang="x-none" dirty="0"/>
              <a:t> </a:t>
            </a:r>
            <a:r>
              <a:rPr lang="ko-KR" altLang="en-US" dirty="0"/>
              <a:t>함수를 호출하는 것</a:t>
            </a:r>
            <a:r>
              <a:rPr lang="en-US" altLang="ko-KR" dirty="0"/>
              <a:t>(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stdlib.h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에 포함되어 있음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exit</a:t>
            </a:r>
            <a:r>
              <a:rPr lang="en-US" altLang="x-none" dirty="0"/>
              <a:t> </a:t>
            </a:r>
            <a:r>
              <a:rPr lang="ko-KR" altLang="en-US" dirty="0"/>
              <a:t>에 전달하는 인자는 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ko-KR" altLang="en-US" dirty="0"/>
              <a:t>의 리턴 값과 같은 역할을 함</a:t>
            </a:r>
            <a:endParaRPr lang="en-US" altLang="x-none" dirty="0"/>
          </a:p>
          <a:p>
            <a:r>
              <a:rPr lang="ko-KR" altLang="en-US" dirty="0"/>
              <a:t>정상 종료를 알리려면 </a:t>
            </a:r>
            <a:r>
              <a:rPr lang="en-US" altLang="x-none" dirty="0"/>
              <a:t> 0</a:t>
            </a:r>
            <a:r>
              <a:rPr lang="ko-KR" altLang="en-US" dirty="0"/>
              <a:t>을 씀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exit(0);   /* normal termination */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DE38601-99A2-2C49-8A18-1BCD1B044FDB}" type="slidenum">
              <a:rPr lang="en-US" altLang="x-none" sz="1200">
                <a:latin typeface="Arial" charset="0"/>
              </a:rPr>
              <a:pPr/>
              <a:t>81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56622669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exit</a:t>
            </a:r>
            <a:r>
              <a:rPr lang="en-US" altLang="x-none"/>
              <a:t> Function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600" dirty="0"/>
              <a:t>0 </a:t>
            </a:r>
            <a:r>
              <a:rPr lang="ko-KR" altLang="en-US" sz="2600" dirty="0"/>
              <a:t>이라고 쓰면 직관적이지 않기 때문에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EXIT_SUCCESS</a:t>
            </a:r>
            <a:r>
              <a:rPr lang="en-US" altLang="x-none" sz="2600" dirty="0"/>
              <a:t> </a:t>
            </a:r>
            <a:r>
              <a:rPr lang="ko-KR" altLang="en-US" sz="2600" dirty="0"/>
              <a:t>을 쓰기도 함</a:t>
            </a:r>
            <a:r>
              <a:rPr lang="en-US" altLang="ko-KR" sz="2600" dirty="0"/>
              <a:t>(</a:t>
            </a:r>
            <a:r>
              <a:rPr lang="ko-KR" altLang="en-US" sz="2600" dirty="0"/>
              <a:t>효과는 같음</a:t>
            </a:r>
            <a:r>
              <a:rPr lang="en-US" altLang="ko-KR" sz="2600" dirty="0"/>
              <a:t>)</a:t>
            </a:r>
            <a:r>
              <a:rPr lang="en-US" altLang="x-none" sz="26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exit(EXIT_SUCCESS);</a:t>
            </a:r>
          </a:p>
          <a:p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EXIT_FAILURE</a:t>
            </a:r>
            <a:r>
              <a:rPr lang="ko-KR" altLang="en-US" sz="2600" dirty="0"/>
              <a:t>은 비정상 종료를 뜻함</a:t>
            </a:r>
            <a:r>
              <a:rPr lang="en-US" altLang="x-none" sz="26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exit(EXIT_FAILURE);</a:t>
            </a:r>
          </a:p>
          <a:p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EXIT_SUCCESS</a:t>
            </a:r>
            <a:r>
              <a:rPr lang="en-US" altLang="x-none" sz="2600" dirty="0"/>
              <a:t> </a:t>
            </a:r>
            <a:r>
              <a:rPr lang="ko-KR" altLang="en-US" sz="2600" dirty="0"/>
              <a:t>와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EXIT_FAILURE</a:t>
            </a:r>
            <a:r>
              <a:rPr lang="en-US" altLang="x-none" sz="2600" dirty="0"/>
              <a:t> </a:t>
            </a:r>
            <a:r>
              <a:rPr lang="ko-KR" altLang="en-US" sz="2600" dirty="0"/>
              <a:t>는 매크로로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sz="2600" dirty="0" err="1">
                <a:latin typeface="Courier New" charset="0"/>
                <a:ea typeface="Courier New" charset="0"/>
                <a:cs typeface="Courier New" charset="0"/>
              </a:rPr>
              <a:t>stdlib.h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ko-KR" altLang="en-US" sz="2600" dirty="0"/>
              <a:t>에 정의됨</a:t>
            </a:r>
            <a:endParaRPr lang="en-US" altLang="x-none" sz="2600" dirty="0"/>
          </a:p>
          <a:p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EXIT_SUCCESS</a:t>
            </a:r>
            <a:r>
              <a:rPr lang="en-US" altLang="x-none" sz="2600" dirty="0"/>
              <a:t> </a:t>
            </a:r>
            <a:r>
              <a:rPr lang="ko-KR" altLang="en-US" sz="2600" dirty="0"/>
              <a:t>와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EXIT_FAILURE</a:t>
            </a:r>
            <a:r>
              <a:rPr lang="en-US" altLang="x-none" sz="2600" dirty="0"/>
              <a:t> </a:t>
            </a:r>
            <a:r>
              <a:rPr lang="ko-KR" altLang="en-US" sz="2600" dirty="0"/>
              <a:t>의 값은 </a:t>
            </a:r>
            <a:r>
              <a:rPr lang="en-US" altLang="ko-KR" sz="2600" dirty="0"/>
              <a:t>C</a:t>
            </a:r>
            <a:r>
              <a:rPr lang="ko-KR" altLang="en-US" sz="2600" dirty="0"/>
              <a:t> 컴파일러의 구현에 따라 차이가 있지만 일반적인 값은</a:t>
            </a:r>
            <a:r>
              <a:rPr lang="en-US" altLang="x-none" sz="2600" dirty="0"/>
              <a:t> 0 </a:t>
            </a:r>
            <a:r>
              <a:rPr lang="ko-KR" altLang="en-US" sz="2600" dirty="0"/>
              <a:t>과</a:t>
            </a:r>
            <a:r>
              <a:rPr lang="en-US" altLang="x-none" sz="2600" dirty="0"/>
              <a:t> 1</a:t>
            </a:r>
            <a:r>
              <a:rPr lang="ko-KR" altLang="en-US" sz="2600" dirty="0"/>
              <a:t>임</a:t>
            </a:r>
            <a:endParaRPr lang="en-US" altLang="x-none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60DAE31-6389-A247-986C-81D340D879D6}" type="slidenum">
              <a:rPr lang="en-US" altLang="x-none" sz="1200">
                <a:latin typeface="Arial" charset="0"/>
              </a:rPr>
              <a:pPr/>
              <a:t>82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07197258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exit</a:t>
            </a:r>
            <a:r>
              <a:rPr lang="en-US" altLang="x-none"/>
              <a:t> Function</a:t>
            </a:r>
          </a:p>
        </p:txBody>
      </p:sp>
      <p:sp>
        <p:nvSpPr>
          <p:cNvPr id="972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다음과 같이 쓴 문장은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return </a:t>
            </a:r>
            <a:r>
              <a:rPr lang="en-US" altLang="x-none" sz="2400" i="1" dirty="0"/>
              <a:t>expression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ko-KR" altLang="en-US" dirty="0"/>
              <a:t>다음과 같이 쓴 것과 같음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exit(</a:t>
            </a:r>
            <a:r>
              <a:rPr lang="en-US" altLang="x-none" sz="2400" i="1" dirty="0"/>
              <a:t>expression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과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exit</a:t>
            </a:r>
            <a:r>
              <a:rPr lang="en-US" altLang="x-none" dirty="0"/>
              <a:t> </a:t>
            </a:r>
            <a:r>
              <a:rPr lang="ko-KR" altLang="en-US" dirty="0"/>
              <a:t>차이는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exit</a:t>
            </a:r>
            <a:r>
              <a:rPr lang="ko-KR" altLang="en-US" dirty="0"/>
              <a:t>는 어떤 함수 안에서 호출하든 프로그램이 종료된다는 것</a:t>
            </a:r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문은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altLang="x-none" dirty="0"/>
              <a:t> </a:t>
            </a:r>
            <a:r>
              <a:rPr lang="ko-KR" altLang="en-US" dirty="0"/>
              <a:t>함수 안에서만 프로그램을 종료하게 함</a:t>
            </a:r>
            <a:r>
              <a:rPr lang="en-US" altLang="x-none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0D789C2-C1CA-1C41-98B6-BE075E452D15}" type="slidenum">
              <a:rPr lang="en-US" altLang="x-none" sz="1200">
                <a:latin typeface="Arial" charset="0"/>
              </a:rPr>
              <a:pPr/>
              <a:t>83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40295502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Recursion</a:t>
            </a:r>
            <a:r>
              <a:rPr lang="ko-KR" altLang="en-US" dirty="0"/>
              <a:t> 재귀</a:t>
            </a:r>
            <a:endParaRPr lang="en-US" altLang="x-none" dirty="0"/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어떤 함수가 자기 자신을 부르면</a:t>
            </a:r>
            <a:r>
              <a:rPr lang="en-US" altLang="x-none" dirty="0"/>
              <a:t> </a:t>
            </a:r>
            <a:r>
              <a:rPr lang="en-US" altLang="x-none" b="1" i="1" dirty="0"/>
              <a:t>recursive</a:t>
            </a:r>
            <a:r>
              <a:rPr lang="ko-KR" altLang="en-US" b="1" i="1" dirty="0" err="1"/>
              <a:t>재귀적</a:t>
            </a:r>
            <a:r>
              <a:rPr lang="ko-KR" altLang="en-US" dirty="0" err="1"/>
              <a:t>이라고</a:t>
            </a:r>
            <a:r>
              <a:rPr lang="ko-KR" altLang="en-US" dirty="0"/>
              <a:t> 함</a:t>
            </a:r>
            <a:r>
              <a:rPr lang="en-US" altLang="x-none" dirty="0"/>
              <a:t>.</a:t>
            </a:r>
          </a:p>
          <a:p>
            <a:endParaRPr lang="en-US" altLang="x-none" dirty="0"/>
          </a:p>
          <a:p>
            <a:r>
              <a:rPr lang="ko-KR" altLang="en-US" dirty="0"/>
              <a:t>다음 함수는 </a:t>
            </a:r>
            <a:r>
              <a:rPr lang="en-US" altLang="x-none" i="1" dirty="0"/>
              <a:t>n</a:t>
            </a:r>
            <a:r>
              <a:rPr lang="en-US" altLang="x-none" dirty="0"/>
              <a:t>! </a:t>
            </a:r>
            <a:r>
              <a:rPr lang="ko-KR" altLang="en-US" dirty="0"/>
              <a:t>을 계산하기 위해 </a:t>
            </a:r>
            <a:r>
              <a:rPr lang="en-US" altLang="x-none" dirty="0"/>
              <a:t> </a:t>
            </a:r>
            <a:r>
              <a:rPr lang="en-US" altLang="x-none" i="1" dirty="0"/>
              <a:t>n</a:t>
            </a:r>
            <a:r>
              <a:rPr lang="en-US" altLang="x-none" dirty="0"/>
              <a:t>! = </a:t>
            </a:r>
            <a:r>
              <a:rPr lang="en-US" altLang="x-none" i="1" dirty="0"/>
              <a:t>n</a:t>
            </a:r>
            <a:r>
              <a:rPr lang="en-US" altLang="x-none" dirty="0"/>
              <a:t> × (</a:t>
            </a:r>
            <a:r>
              <a:rPr lang="en-US" altLang="x-none" i="1" dirty="0"/>
              <a:t>n</a:t>
            </a:r>
            <a:r>
              <a:rPr lang="en-US" altLang="x-none" dirty="0"/>
              <a:t> – 1)!</a:t>
            </a:r>
            <a:r>
              <a:rPr lang="ko-KR" altLang="en-US" dirty="0"/>
              <a:t>식을 이용해 재귀적으로 해결함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fact(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if (n &lt;= 1)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  return 1;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else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  return n * fact(n - 1);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E9B4BDD-6A91-AF41-A28B-687CA1E51C6B}" type="slidenum">
              <a:rPr lang="en-US" altLang="x-none" sz="1200">
                <a:latin typeface="Arial" charset="0"/>
              </a:rPr>
              <a:pPr/>
              <a:t>84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9467792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272143" y="1276898"/>
            <a:ext cx="8262257" cy="3795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993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Recursion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>
          <a:xfrm>
            <a:off x="272143" y="783772"/>
            <a:ext cx="8577943" cy="5454066"/>
          </a:xfrm>
        </p:spPr>
        <p:txBody>
          <a:bodyPr>
            <a:normAutofit/>
          </a:bodyPr>
          <a:lstStyle/>
          <a:p>
            <a:r>
              <a:rPr lang="ko-KR" altLang="en-US" dirty="0" err="1"/>
              <a:t>재귀문이</a:t>
            </a:r>
            <a:r>
              <a:rPr lang="ko-KR" altLang="en-US" dirty="0"/>
              <a:t> 동작하는 방식을 한 번 따라 가봅시다</a:t>
            </a:r>
            <a:endParaRPr lang="en-US" altLang="ko-KR" dirty="0"/>
          </a:p>
          <a:p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fact(3);</a:t>
            </a:r>
          </a:p>
          <a:p>
            <a:endParaRPr lang="en-US" altLang="x-none" sz="1400" dirty="0"/>
          </a:p>
          <a:p>
            <a:pPr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fact(3)</a:t>
            </a:r>
            <a:r>
              <a:rPr lang="en-US" altLang="x-none" sz="2200" dirty="0"/>
              <a:t> </a:t>
            </a:r>
            <a:r>
              <a:rPr lang="en-US" altLang="ko-KR" sz="2200" dirty="0"/>
              <a:t>3</a:t>
            </a:r>
            <a:r>
              <a:rPr lang="ko-KR" altLang="en-US" sz="2200" dirty="0"/>
              <a:t> 은 </a:t>
            </a:r>
            <a:r>
              <a:rPr lang="en-US" altLang="ko-KR" sz="2200" dirty="0"/>
              <a:t>1</a:t>
            </a:r>
            <a:r>
              <a:rPr lang="ko-KR" altLang="en-US" sz="2200" dirty="0"/>
              <a:t>보다 작거나 같지 않기 때문에 다음을 호출함</a:t>
            </a:r>
            <a:endParaRPr lang="en-US" altLang="x-none" sz="2200" dirty="0"/>
          </a:p>
          <a:p>
            <a:pPr>
              <a:buFontTx/>
              <a:buNone/>
            </a:pPr>
            <a:r>
              <a:rPr lang="en-US" altLang="x-none" sz="2200" dirty="0"/>
              <a:t>	 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fact(2)</a:t>
            </a:r>
            <a:r>
              <a:rPr lang="en-US" altLang="x-none" sz="2200" dirty="0"/>
              <a:t>, </a:t>
            </a:r>
            <a:r>
              <a:rPr lang="en-US" altLang="ko-KR" sz="2200" dirty="0"/>
              <a:t>2</a:t>
            </a:r>
            <a:r>
              <a:rPr lang="ko-KR" altLang="en-US" sz="2200" dirty="0"/>
              <a:t>는 </a:t>
            </a:r>
            <a:r>
              <a:rPr lang="en-US" altLang="ko-KR" sz="2200" dirty="0"/>
              <a:t>1</a:t>
            </a:r>
            <a:r>
              <a:rPr lang="ko-KR" altLang="en-US" sz="2200" dirty="0"/>
              <a:t>보다 작거나 같지 않기 때문에 다음을 호출함</a:t>
            </a:r>
            <a:endParaRPr lang="en-US" altLang="x-none" sz="2200" dirty="0"/>
          </a:p>
          <a:p>
            <a:pPr>
              <a:buFontTx/>
              <a:buNone/>
            </a:pPr>
            <a:r>
              <a:rPr lang="en-US" altLang="x-none" sz="2200" dirty="0"/>
              <a:t>	   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fact(1)</a:t>
            </a:r>
            <a:r>
              <a:rPr lang="en-US" altLang="x-none" sz="2200" dirty="0"/>
              <a:t>, </a:t>
            </a:r>
            <a:r>
              <a:rPr lang="en-US" altLang="ko-KR" sz="2200" dirty="0"/>
              <a:t>1</a:t>
            </a:r>
            <a:r>
              <a:rPr lang="ko-KR" altLang="en-US" sz="2200" dirty="0"/>
              <a:t>이 기 때문에 </a:t>
            </a:r>
            <a:r>
              <a:rPr lang="en-US" altLang="ko-KR" sz="2200" dirty="0"/>
              <a:t>1</a:t>
            </a:r>
            <a:r>
              <a:rPr lang="ko-KR" altLang="en-US" sz="2200" dirty="0"/>
              <a:t>을 </a:t>
            </a:r>
            <a:r>
              <a:rPr lang="ko-KR" altLang="en-US" sz="2200" dirty="0" err="1"/>
              <a:t>리턴함</a:t>
            </a:r>
            <a:r>
              <a:rPr lang="en-US" altLang="ko-KR" sz="2200" dirty="0"/>
              <a:t>.</a:t>
            </a:r>
            <a:r>
              <a:rPr lang="ko-KR" altLang="en-US" sz="2200" dirty="0"/>
              <a:t> 그리고</a:t>
            </a:r>
            <a:endParaRPr lang="en-US" altLang="x-none" sz="2200" dirty="0"/>
          </a:p>
          <a:p>
            <a:pPr>
              <a:buFontTx/>
              <a:buNone/>
            </a:pPr>
            <a:r>
              <a:rPr lang="en-US" altLang="x-none" sz="2200" dirty="0"/>
              <a:t>	 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fact(2)</a:t>
            </a:r>
            <a:r>
              <a:rPr lang="en-US" altLang="x-none" sz="2200" dirty="0"/>
              <a:t> </a:t>
            </a:r>
            <a:r>
              <a:rPr lang="ko-KR" altLang="en-US" sz="2200" dirty="0"/>
              <a:t>는</a:t>
            </a:r>
            <a:r>
              <a:rPr lang="en-US" altLang="x-none" sz="2200" dirty="0"/>
              <a:t> 2 × 1 = 2</a:t>
            </a:r>
            <a:r>
              <a:rPr lang="ko-KR" altLang="en-US" sz="2200" dirty="0"/>
              <a:t> 을 </a:t>
            </a:r>
            <a:r>
              <a:rPr lang="ko-KR" altLang="en-US" sz="2200" dirty="0" err="1"/>
              <a:t>리턴하고</a:t>
            </a:r>
            <a:r>
              <a:rPr lang="en-US" altLang="ko-KR" sz="2200" dirty="0"/>
              <a:t>.</a:t>
            </a:r>
            <a:r>
              <a:rPr lang="ko-KR" altLang="en-US" sz="2200" dirty="0"/>
              <a:t> 그리고</a:t>
            </a:r>
            <a:endParaRPr lang="en-US" altLang="x-none" sz="2200" dirty="0"/>
          </a:p>
          <a:p>
            <a:pPr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fact(3)</a:t>
            </a:r>
            <a:r>
              <a:rPr lang="en-US" altLang="x-none" sz="2200" dirty="0"/>
              <a:t> </a:t>
            </a:r>
            <a:r>
              <a:rPr lang="ko-KR" altLang="en-US" sz="2200" dirty="0"/>
              <a:t>은</a:t>
            </a:r>
            <a:r>
              <a:rPr lang="en-US" altLang="x-none" sz="2200" dirty="0"/>
              <a:t> 3 × 2 = 6</a:t>
            </a:r>
            <a:r>
              <a:rPr lang="ko-KR" altLang="en-US" sz="2200" dirty="0"/>
              <a:t>을 </a:t>
            </a:r>
            <a:r>
              <a:rPr lang="ko-KR" altLang="en-US" sz="2200" dirty="0" err="1"/>
              <a:t>리턴함</a:t>
            </a:r>
            <a:endParaRPr lang="en-US" altLang="x-none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F5570F3-3BB6-CD47-9C1A-B6654A1710A2}" type="slidenum">
              <a:rPr lang="en-US" altLang="x-none" sz="1200">
                <a:latin typeface="Arial" charset="0"/>
              </a:rPr>
              <a:pPr/>
              <a:t>85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11393627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Recursion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다음의 재귀 함수는 </a:t>
            </a:r>
            <a:r>
              <a:rPr lang="en-US" altLang="x-none" i="1" dirty="0" err="1"/>
              <a:t>x</a:t>
            </a:r>
            <a:r>
              <a:rPr lang="en-US" altLang="x-none" i="1" baseline="30000" dirty="0" err="1"/>
              <a:t>n</a:t>
            </a:r>
            <a:r>
              <a:rPr lang="ko-KR" altLang="en-US" dirty="0"/>
              <a:t>을 하기 위해 다음 함수를 활용함</a:t>
            </a:r>
            <a:br>
              <a:rPr lang="en-US" altLang="ko-KR" dirty="0"/>
            </a:br>
            <a:r>
              <a:rPr lang="ko-KR" altLang="en-US" dirty="0"/>
              <a:t> </a:t>
            </a:r>
            <a:r>
              <a:rPr lang="en-US" altLang="x-none" dirty="0"/>
              <a:t> </a:t>
            </a:r>
            <a:r>
              <a:rPr lang="en-US" altLang="x-none" i="1" dirty="0" err="1"/>
              <a:t>x</a:t>
            </a:r>
            <a:r>
              <a:rPr lang="en-US" altLang="x-none" i="1" baseline="30000" dirty="0" err="1"/>
              <a:t>n</a:t>
            </a:r>
            <a:r>
              <a:rPr lang="en-US" altLang="x-none" dirty="0"/>
              <a:t> = </a:t>
            </a:r>
            <a:r>
              <a:rPr lang="en-US" altLang="x-none" i="1" dirty="0"/>
              <a:t>x</a:t>
            </a:r>
            <a:r>
              <a:rPr lang="en-US" altLang="x-none" dirty="0"/>
              <a:t> × </a:t>
            </a:r>
            <a:r>
              <a:rPr lang="en-US" altLang="x-none" i="1" dirty="0" err="1"/>
              <a:t>x</a:t>
            </a:r>
            <a:r>
              <a:rPr lang="en-US" altLang="x-none" i="1" baseline="30000" dirty="0" err="1"/>
              <a:t>n</a:t>
            </a:r>
            <a:r>
              <a:rPr lang="en-US" altLang="x-none" baseline="30000" dirty="0"/>
              <a:t>–1</a:t>
            </a:r>
            <a:r>
              <a:rPr lang="en-US" altLang="x-none" dirty="0"/>
              <a:t>.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power(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x,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if (n == 0)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  return 1;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else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  return x * power(x, n - 1);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4EBBBB9-B207-EB42-9AFF-919A0EE15915}" type="slidenum">
              <a:rPr lang="en-US" altLang="x-none" sz="1200">
                <a:latin typeface="Arial" charset="0"/>
              </a:rPr>
              <a:pPr/>
              <a:t>86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95750115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Recursion</a:t>
            </a:r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power</a:t>
            </a:r>
            <a:r>
              <a:rPr lang="en-US" altLang="x-none" dirty="0"/>
              <a:t> </a:t>
            </a:r>
            <a:r>
              <a:rPr lang="ko-KR" altLang="en-US" dirty="0"/>
              <a:t>함수를 계산하기 위해 조건부 표현식을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문에 쓸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power(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x,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return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==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?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: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power(x,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1);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Fact</a:t>
            </a:r>
            <a:r>
              <a:rPr lang="ko-KR" altLang="en-US" dirty="0"/>
              <a:t>와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power</a:t>
            </a:r>
            <a:r>
              <a:rPr lang="en-US" altLang="x-none" dirty="0"/>
              <a:t> </a:t>
            </a:r>
            <a:r>
              <a:rPr lang="ko-KR" altLang="en-US" dirty="0"/>
              <a:t>는</a:t>
            </a:r>
            <a:r>
              <a:rPr lang="en-US" altLang="x-none" dirty="0"/>
              <a:t> “</a:t>
            </a:r>
            <a:r>
              <a:rPr lang="ko-KR" altLang="en-US" dirty="0"/>
              <a:t>종료 조건</a:t>
            </a:r>
            <a:r>
              <a:rPr lang="en-US" altLang="x-none" dirty="0"/>
              <a:t>”</a:t>
            </a:r>
            <a:r>
              <a:rPr lang="ko-KR" altLang="en-US" dirty="0"/>
              <a:t>을 주의하여 작성해야 함</a:t>
            </a:r>
            <a:endParaRPr lang="en-US" altLang="x-none" dirty="0"/>
          </a:p>
          <a:p>
            <a:r>
              <a:rPr lang="ko-KR" altLang="en-US" dirty="0"/>
              <a:t>모든 </a:t>
            </a:r>
            <a:r>
              <a:rPr lang="ko-KR" altLang="en-US" dirty="0" err="1"/>
              <a:t>재귀함수는</a:t>
            </a:r>
            <a:r>
              <a:rPr lang="ko-KR" altLang="en-US" dirty="0"/>
              <a:t> 무한 </a:t>
            </a:r>
            <a:r>
              <a:rPr lang="ko-KR" altLang="en-US" dirty="0" err="1"/>
              <a:t>재귀문이</a:t>
            </a:r>
            <a:r>
              <a:rPr lang="ko-KR" altLang="en-US" dirty="0"/>
              <a:t> 되지 않도록  </a:t>
            </a:r>
            <a:r>
              <a:rPr lang="ko-KR" altLang="en-US" dirty="0" err="1"/>
              <a:t>종료조건이</a:t>
            </a:r>
            <a:r>
              <a:rPr lang="ko-KR" altLang="en-US" dirty="0"/>
              <a:t> 꼭 필요 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F3D6596-5580-1C44-81C1-1034F0FC802C}" type="slidenum">
              <a:rPr lang="en-US" altLang="x-none" sz="1200">
                <a:latin typeface="Arial" charset="0"/>
              </a:rPr>
              <a:pPr/>
              <a:t>87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2686107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98CC0-842A-1341-A447-4CF04FF86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77D22-0CCC-A245-9446-49AA9DB54C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err="1"/>
              <a:t>재귀함수를</a:t>
            </a:r>
            <a:r>
              <a:rPr lang="ko-KR" altLang="en-US" dirty="0"/>
              <a:t> 이용한 </a:t>
            </a:r>
            <a:r>
              <a:rPr lang="ko-KR" altLang="en-US" dirty="0" err="1"/>
              <a:t>퀵정렬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ECADB-044D-D44B-A2E6-9C27E3A79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243183-4C31-EC41-9791-BC392DD3D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9523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재귀문의</a:t>
            </a:r>
            <a:r>
              <a:rPr lang="ko-KR" altLang="en-US" dirty="0"/>
              <a:t> 예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ko-KR" altLang="en-US" dirty="0" err="1"/>
              <a:t>퀵정렬</a:t>
            </a:r>
            <a:r>
              <a:rPr lang="ko-KR" altLang="en-US" dirty="0"/>
              <a:t> 알고리즘</a:t>
            </a:r>
            <a:endParaRPr lang="en-US" altLang="x-none" dirty="0"/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재귀함수는</a:t>
            </a:r>
            <a:r>
              <a:rPr lang="ko-KR" altLang="en-US" dirty="0"/>
              <a:t> 자기 자신을 호출해야 하는 복잡한 알고리즘에 유용하게 사용됨</a:t>
            </a:r>
            <a:endParaRPr lang="en-US" altLang="ko-KR" dirty="0"/>
          </a:p>
          <a:p>
            <a:endParaRPr lang="en-US" altLang="x-none" dirty="0"/>
          </a:p>
          <a:p>
            <a:r>
              <a:rPr lang="ko-KR" altLang="en-US" dirty="0" err="1"/>
              <a:t>재귀함수는</a:t>
            </a:r>
            <a:r>
              <a:rPr lang="ko-KR" altLang="en-US" dirty="0"/>
              <a:t> 주로</a:t>
            </a:r>
            <a:r>
              <a:rPr lang="en-US" altLang="x-none" dirty="0"/>
              <a:t> </a:t>
            </a:r>
            <a:r>
              <a:rPr lang="en-US" altLang="x-none" b="1" i="1" dirty="0"/>
              <a:t>divide-and-conquer</a:t>
            </a:r>
            <a:r>
              <a:rPr lang="ko-KR" altLang="en-US" b="1" i="1" dirty="0"/>
              <a:t> </a:t>
            </a:r>
            <a:r>
              <a:rPr lang="ko-KR" altLang="en-US" b="1" i="1" dirty="0" err="1"/>
              <a:t>분할정복</a:t>
            </a:r>
            <a:r>
              <a:rPr lang="en-US" altLang="x-none" dirty="0"/>
              <a:t> </a:t>
            </a:r>
            <a:r>
              <a:rPr lang="ko-KR" altLang="en-US" dirty="0"/>
              <a:t>이라는 알고리즘 기법에 주로 사용됨</a:t>
            </a:r>
            <a:r>
              <a:rPr lang="en-US" altLang="ko-KR" dirty="0"/>
              <a:t>.</a:t>
            </a:r>
            <a:r>
              <a:rPr lang="ko-KR" altLang="en-US" dirty="0"/>
              <a:t> 큰 문제의 크기를 작게 해서 같은 알고리즘으로 해결함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C64ECF1-864C-BE43-9E61-9D9B2DF28247}" type="slidenum">
              <a:rPr lang="en-US" altLang="x-none" sz="1200">
                <a:latin typeface="Arial" charset="0"/>
              </a:rPr>
              <a:pPr/>
              <a:t>89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892361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Program: Computing Averages </a:t>
            </a:r>
            <a:r>
              <a:rPr lang="ko-KR" altLang="en-US" dirty="0"/>
              <a:t>코드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600"/>
              </a:spcBef>
              <a:buFontTx/>
              <a:buNone/>
            </a:pP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average.c</a:t>
            </a:r>
          </a:p>
          <a:p>
            <a:pPr>
              <a:spcBef>
                <a:spcPts val="200"/>
              </a:spcBef>
              <a:buFontTx/>
              <a:buNone/>
            </a:pPr>
            <a:r>
              <a:rPr lang="en-US" altLang="x-none" sz="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/* Computes pairwise averages of three numbers */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#include &lt;stdio.h&gt;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double average(double a, double b)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return (a + b) / 2;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int main(void)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double x, y, z;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printf("Enter three numbers: 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scanf("%lf%lf%lf", &amp;x, &amp;y, &amp;z);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printf("Average of %g and %g: %g\n", x, y, average(x, y));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printf("Average of %g and %g: %g\n", y, z, average(y, z));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printf("Average of %g and %g: %g\n", x, z, average(x, z));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return 0;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11B6454-1A34-5A48-81F8-581BC8CDCE9A}" type="slidenum">
              <a:rPr lang="en-US" altLang="x-none" sz="1200">
                <a:latin typeface="Arial" charset="0"/>
              </a:rPr>
              <a:pPr/>
              <a:t>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37327350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399941" y="2622380"/>
            <a:ext cx="8344117" cy="2819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4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Quicksort Algorithm</a:t>
            </a:r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>
          <a:xfrm>
            <a:off x="272143" y="783771"/>
            <a:ext cx="8577943" cy="5572579"/>
          </a:xfrm>
        </p:spPr>
        <p:txBody>
          <a:bodyPr>
            <a:normAutofit/>
          </a:bodyPr>
          <a:lstStyle/>
          <a:p>
            <a:r>
              <a:rPr lang="ko-KR" altLang="en-US" dirty="0"/>
              <a:t>분할 정복 기법의 대표적인 예는 </a:t>
            </a:r>
            <a:r>
              <a:rPr lang="en-US" altLang="x-none" b="1" i="1" dirty="0"/>
              <a:t>Quicksort</a:t>
            </a:r>
            <a:r>
              <a:rPr lang="en-US" altLang="x-none" dirty="0"/>
              <a:t> </a:t>
            </a:r>
            <a:r>
              <a:rPr lang="ko-KR" altLang="en-US" dirty="0" err="1"/>
              <a:t>퀵소트</a:t>
            </a:r>
            <a:r>
              <a:rPr lang="ko-KR" altLang="en-US" dirty="0"/>
              <a:t> 알고리즘이 있음</a:t>
            </a:r>
            <a:endParaRPr lang="en-US" altLang="x-none" dirty="0"/>
          </a:p>
          <a:p>
            <a:r>
              <a:rPr lang="ko-KR" altLang="en-US" dirty="0"/>
              <a:t>배열의 요소들이 </a:t>
            </a:r>
            <a:r>
              <a:rPr lang="en-US" altLang="ko-KR" dirty="0"/>
              <a:t>1</a:t>
            </a:r>
            <a:r>
              <a:rPr lang="ko-KR" altLang="en-US" dirty="0"/>
              <a:t> </a:t>
            </a:r>
            <a:r>
              <a:rPr lang="ko-KR" altLang="en-US" dirty="0" err="1"/>
              <a:t>부터</a:t>
            </a:r>
            <a:r>
              <a:rPr lang="ko-KR" altLang="en-US" dirty="0"/>
              <a:t> </a:t>
            </a:r>
            <a:r>
              <a:rPr lang="en-US" altLang="ko-KR" dirty="0"/>
              <a:t>n</a:t>
            </a:r>
            <a:r>
              <a:rPr lang="ko-KR" altLang="en-US" dirty="0"/>
              <a:t>까지 정렬되어 있다고 가정함</a:t>
            </a:r>
            <a:endParaRPr lang="en-US" altLang="ko-KR" dirty="0"/>
          </a:p>
          <a:p>
            <a:endParaRPr lang="en-US" altLang="x-none" dirty="0"/>
          </a:p>
          <a:p>
            <a:pPr algn="ctr">
              <a:spcBef>
                <a:spcPts val="800"/>
              </a:spcBef>
              <a:buFontTx/>
              <a:buNone/>
            </a:pPr>
            <a:r>
              <a:rPr lang="en-US" altLang="x-none" sz="2400" b="1" dirty="0"/>
              <a:t>	</a:t>
            </a:r>
            <a:r>
              <a:rPr lang="ko-KR" altLang="en-US" sz="2400" b="1" dirty="0" err="1"/>
              <a:t>퀵정렬</a:t>
            </a:r>
            <a:r>
              <a:rPr lang="ko-KR" altLang="en-US" sz="2400" b="1" dirty="0"/>
              <a:t> 알고리즘</a:t>
            </a:r>
            <a:endParaRPr lang="en-US" altLang="x-none" sz="2400" b="1" dirty="0"/>
          </a:p>
          <a:p>
            <a:pPr lvl="1">
              <a:buFontTx/>
              <a:buNone/>
            </a:pPr>
            <a:r>
              <a:rPr lang="en-US" altLang="x-none" sz="2300" dirty="0"/>
              <a:t>1.	</a:t>
            </a:r>
            <a:r>
              <a:rPr lang="ko-KR" altLang="en-US" sz="2300" dirty="0"/>
              <a:t> </a:t>
            </a:r>
            <a:r>
              <a:rPr lang="en-US" altLang="x-none" sz="2300" i="1" dirty="0"/>
              <a:t>e</a:t>
            </a:r>
            <a:r>
              <a:rPr lang="ko-KR" altLang="en-US" sz="2300" i="1" dirty="0" err="1"/>
              <a:t>를</a:t>
            </a:r>
            <a:r>
              <a:rPr lang="en-US" altLang="x-none" sz="2300" dirty="0"/>
              <a:t> (“</a:t>
            </a:r>
            <a:r>
              <a:rPr lang="ko-KR" altLang="en-US" sz="2300" dirty="0"/>
              <a:t>파티션 요소</a:t>
            </a:r>
            <a:r>
              <a:rPr lang="en-US" altLang="x-none" sz="2300" dirty="0"/>
              <a:t>”</a:t>
            </a:r>
            <a:r>
              <a:rPr lang="ko-KR" altLang="en-US" sz="2300" dirty="0" err="1"/>
              <a:t>라고</a:t>
            </a:r>
            <a:r>
              <a:rPr lang="ko-KR" altLang="en-US" sz="2300" dirty="0"/>
              <a:t> 함</a:t>
            </a:r>
            <a:r>
              <a:rPr lang="en-US" altLang="x-none" sz="2300" dirty="0"/>
              <a:t>)</a:t>
            </a:r>
            <a:r>
              <a:rPr lang="ko-KR" altLang="en-US" sz="2300" dirty="0"/>
              <a:t> 선택하고</a:t>
            </a:r>
            <a:r>
              <a:rPr lang="en-US" altLang="ko-KR" sz="2300" dirty="0"/>
              <a:t> e</a:t>
            </a:r>
            <a:r>
              <a:rPr lang="ko-KR" altLang="en-US" sz="2300" dirty="0" err="1"/>
              <a:t>를</a:t>
            </a:r>
            <a:r>
              <a:rPr lang="ko-KR" altLang="en-US" sz="2300" dirty="0"/>
              <a:t> 중심으로 재정렬하는데 왼쪽은 </a:t>
            </a:r>
            <a:r>
              <a:rPr lang="en-US" altLang="ko-KR" sz="2300" dirty="0"/>
              <a:t>e </a:t>
            </a:r>
            <a:r>
              <a:rPr lang="ko-KR" altLang="en-US" sz="2300" dirty="0"/>
              <a:t>보다 적거나 같은 요소들 </a:t>
            </a:r>
            <a:r>
              <a:rPr lang="en-US" altLang="x-none" sz="2300" dirty="0"/>
              <a:t>1, …, </a:t>
            </a:r>
            <a:r>
              <a:rPr lang="en-US" altLang="x-none" sz="2300" i="1" dirty="0" err="1"/>
              <a:t>i</a:t>
            </a:r>
            <a:r>
              <a:rPr lang="en-US" altLang="x-none" sz="2300" dirty="0"/>
              <a:t> – 1 </a:t>
            </a:r>
            <a:r>
              <a:rPr lang="ko-KR" altLang="en-US" sz="2300" dirty="0"/>
              <a:t>을 배치하고 오른쪽으로 </a:t>
            </a:r>
            <a:r>
              <a:rPr lang="en-US" altLang="ko-KR" sz="2300" dirty="0"/>
              <a:t>e</a:t>
            </a:r>
            <a:r>
              <a:rPr lang="ko-KR" altLang="en-US" sz="2300" dirty="0"/>
              <a:t>보다 </a:t>
            </a:r>
            <a:r>
              <a:rPr lang="ko-KR" altLang="en-US" sz="2300" dirty="0" err="1"/>
              <a:t>크거가</a:t>
            </a:r>
            <a:r>
              <a:rPr lang="ko-KR" altLang="en-US" sz="2300" dirty="0"/>
              <a:t> 같은 요소들</a:t>
            </a:r>
            <a:r>
              <a:rPr lang="en-US" altLang="x-none" sz="2300" dirty="0"/>
              <a:t> </a:t>
            </a:r>
            <a:r>
              <a:rPr lang="en-US" altLang="x-none" sz="2300" i="1" dirty="0" err="1"/>
              <a:t>i</a:t>
            </a:r>
            <a:r>
              <a:rPr lang="en-US" altLang="x-none" sz="2300" dirty="0"/>
              <a:t> + 1, …, </a:t>
            </a:r>
            <a:r>
              <a:rPr lang="en-US" altLang="x-none" sz="2300" i="1" dirty="0"/>
              <a:t>n</a:t>
            </a:r>
            <a:r>
              <a:rPr lang="en-US" altLang="x-none" sz="2300" dirty="0"/>
              <a:t> </a:t>
            </a:r>
            <a:r>
              <a:rPr lang="ko-KR" altLang="en-US" sz="2300" dirty="0"/>
              <a:t>배치함</a:t>
            </a:r>
            <a:r>
              <a:rPr lang="en-US" altLang="x-none" sz="2300" dirty="0"/>
              <a:t>.</a:t>
            </a:r>
          </a:p>
          <a:p>
            <a:pPr lvl="1">
              <a:buFontTx/>
              <a:buNone/>
            </a:pPr>
            <a:r>
              <a:rPr lang="en-US" altLang="x-none" sz="2300" dirty="0"/>
              <a:t>2.	</a:t>
            </a:r>
            <a:r>
              <a:rPr lang="ko-KR" altLang="en-US" sz="2300" dirty="0"/>
              <a:t>왼쪽</a:t>
            </a:r>
            <a:r>
              <a:rPr lang="en-US" altLang="x-none" sz="2300" dirty="0"/>
              <a:t> 1, …, </a:t>
            </a:r>
            <a:r>
              <a:rPr lang="en-US" altLang="x-none" sz="2300" i="1" dirty="0" err="1"/>
              <a:t>i</a:t>
            </a:r>
            <a:r>
              <a:rPr lang="en-US" altLang="x-none" sz="2300" dirty="0"/>
              <a:t> – 1 </a:t>
            </a:r>
            <a:r>
              <a:rPr lang="ko-KR" altLang="en-US" sz="2300" dirty="0"/>
              <a:t>을 </a:t>
            </a:r>
            <a:r>
              <a:rPr lang="ko-KR" altLang="en-US" sz="2300" dirty="0" err="1"/>
              <a:t>퀵정렬로</a:t>
            </a:r>
            <a:r>
              <a:rPr lang="ko-KR" altLang="en-US" sz="2300" dirty="0"/>
              <a:t> 재귀적으로 정렬함</a:t>
            </a:r>
            <a:r>
              <a:rPr lang="en-US" altLang="x-none" sz="2300" dirty="0"/>
              <a:t>.</a:t>
            </a:r>
          </a:p>
          <a:p>
            <a:pPr lvl="1">
              <a:buNone/>
            </a:pPr>
            <a:r>
              <a:rPr lang="en-US" altLang="x-none" sz="2300" dirty="0"/>
              <a:t>3.</a:t>
            </a:r>
            <a:r>
              <a:rPr lang="ko-KR" altLang="en-US" sz="2300" dirty="0"/>
              <a:t>오른쪽</a:t>
            </a:r>
            <a:r>
              <a:rPr lang="en-US" altLang="x-none" sz="2300" dirty="0"/>
              <a:t> </a:t>
            </a:r>
            <a:r>
              <a:rPr lang="en-US" altLang="x-none" sz="2300" i="1" dirty="0" err="1"/>
              <a:t>i</a:t>
            </a:r>
            <a:r>
              <a:rPr lang="en-US" altLang="x-none" sz="2300" dirty="0"/>
              <a:t> + 1, …, </a:t>
            </a:r>
            <a:r>
              <a:rPr lang="en-US" altLang="x-none" sz="2300" i="1" dirty="0"/>
              <a:t>n</a:t>
            </a:r>
            <a:r>
              <a:rPr lang="en-US" altLang="x-none" sz="2300" dirty="0"/>
              <a:t>  </a:t>
            </a:r>
            <a:r>
              <a:rPr lang="ko-KR" altLang="en-US" sz="2300" dirty="0"/>
              <a:t>을 </a:t>
            </a:r>
            <a:r>
              <a:rPr lang="ko-KR" altLang="en-US" sz="2300" dirty="0" err="1"/>
              <a:t>퀵정렬로</a:t>
            </a:r>
            <a:r>
              <a:rPr lang="ko-KR" altLang="en-US" sz="2300" dirty="0"/>
              <a:t> 재귀적으로 정렬함</a:t>
            </a:r>
            <a:r>
              <a:rPr lang="en-US" altLang="x-none" sz="2300" dirty="0"/>
              <a:t>.</a:t>
            </a:r>
            <a:r>
              <a:rPr lang="en-US" altLang="x-none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5FF56DF-A66F-3744-A57B-46B546D4E43B}" type="slidenum">
              <a:rPr lang="en-US" altLang="x-none" sz="1200">
                <a:latin typeface="Arial" charset="0"/>
              </a:rPr>
              <a:pPr/>
              <a:t>90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03552424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Quicksort Algorithm</a:t>
            </a:r>
          </a:p>
        </p:txBody>
      </p:sp>
      <p:sp>
        <p:nvSpPr>
          <p:cNvPr id="1044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퀵정렬</a:t>
            </a:r>
            <a:r>
              <a:rPr lang="ko-KR" altLang="en-US" dirty="0"/>
              <a:t> 알고리즘의 스텝</a:t>
            </a:r>
            <a:r>
              <a:rPr lang="en-US" altLang="x-none" dirty="0"/>
              <a:t> 1 </a:t>
            </a:r>
            <a:r>
              <a:rPr lang="ko-KR" altLang="en-US" dirty="0"/>
              <a:t>이 핵심</a:t>
            </a:r>
            <a:endParaRPr lang="en-US" altLang="ko-KR" dirty="0"/>
          </a:p>
          <a:p>
            <a:endParaRPr lang="en-US" altLang="x-none" dirty="0"/>
          </a:p>
          <a:p>
            <a:r>
              <a:rPr lang="ko-KR" altLang="en-US" dirty="0"/>
              <a:t>배열을 </a:t>
            </a:r>
            <a:r>
              <a:rPr lang="ko-KR" altLang="en-US" dirty="0" err="1"/>
              <a:t>파티션하는</a:t>
            </a:r>
            <a:r>
              <a:rPr lang="ko-KR" altLang="en-US" dirty="0"/>
              <a:t> 여러 방법이 있음</a:t>
            </a:r>
            <a:endParaRPr lang="en-US" altLang="ko-KR" dirty="0"/>
          </a:p>
          <a:p>
            <a:pPr lvl="1"/>
            <a:r>
              <a:rPr lang="ko-KR" altLang="en-US" dirty="0"/>
              <a:t>그 중 </a:t>
            </a:r>
            <a:r>
              <a:rPr lang="ko-KR" altLang="en-US" dirty="0" err="1"/>
              <a:t>효율적이진</a:t>
            </a:r>
            <a:r>
              <a:rPr lang="ko-KR" altLang="en-US" dirty="0"/>
              <a:t> 않지만 구현이 쉬운 기법을 소개함</a:t>
            </a:r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/>
              <a:t>이 알고리즘은 </a:t>
            </a:r>
            <a:r>
              <a:rPr lang="en-US" altLang="x-none" i="1" dirty="0"/>
              <a:t>low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i="1" dirty="0"/>
              <a:t>high </a:t>
            </a:r>
            <a:r>
              <a:rPr lang="ko-KR" altLang="en-US" dirty="0"/>
              <a:t>라는 변수를 써서 배열에서의 위치를 파악함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A7C2E4A-27DA-DF4E-A562-01EB5F2E722E}" type="slidenum">
              <a:rPr lang="en-US" altLang="x-none" sz="1200">
                <a:latin typeface="Arial" charset="0"/>
              </a:rPr>
              <a:pPr/>
              <a:t>91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4143858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Quicksort Algorithm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300" dirty="0"/>
              <a:t>최초에</a:t>
            </a:r>
            <a:r>
              <a:rPr lang="en-US" altLang="x-none" sz="2300" dirty="0"/>
              <a:t> </a:t>
            </a:r>
            <a:r>
              <a:rPr lang="en-US" altLang="x-none" sz="2300" i="1" dirty="0"/>
              <a:t>low</a:t>
            </a:r>
            <a:r>
              <a:rPr lang="en-US" altLang="x-none" sz="2300" dirty="0"/>
              <a:t> </a:t>
            </a:r>
            <a:r>
              <a:rPr lang="ko-KR" altLang="en-US" sz="2300" dirty="0"/>
              <a:t>는 첫 요소를 </a:t>
            </a:r>
            <a:r>
              <a:rPr lang="en-US" altLang="x-none" sz="2300" i="1" dirty="0"/>
              <a:t>high</a:t>
            </a:r>
            <a:r>
              <a:rPr lang="en-US" altLang="x-none" sz="2300" dirty="0"/>
              <a:t> </a:t>
            </a:r>
            <a:r>
              <a:rPr lang="ko-KR" altLang="en-US" sz="2300" dirty="0"/>
              <a:t>는 마지막 요소를 가리킴</a:t>
            </a:r>
            <a:r>
              <a:rPr lang="en-US" altLang="x-none" sz="2300" dirty="0"/>
              <a:t>.</a:t>
            </a:r>
          </a:p>
          <a:p>
            <a:r>
              <a:rPr lang="ko-KR" altLang="en-US" sz="2300" dirty="0"/>
              <a:t>첫 요소</a:t>
            </a:r>
            <a:r>
              <a:rPr lang="en-US" altLang="ko-KR" sz="2300" dirty="0"/>
              <a:t>(</a:t>
            </a:r>
            <a:r>
              <a:rPr lang="ko-KR" altLang="en-US" sz="2300" dirty="0"/>
              <a:t>파티션 용 요소</a:t>
            </a:r>
            <a:r>
              <a:rPr lang="en-US" altLang="ko-KR" sz="2300" dirty="0"/>
              <a:t>)</a:t>
            </a:r>
            <a:r>
              <a:rPr lang="ko-KR" altLang="en-US" sz="2300" dirty="0" err="1"/>
              <a:t>를</a:t>
            </a:r>
            <a:r>
              <a:rPr lang="ko-KR" altLang="en-US" sz="2300" dirty="0"/>
              <a:t> 임시 공간에 저장하여 배열에 구멍을 </a:t>
            </a:r>
            <a:r>
              <a:rPr lang="ko-KR" altLang="en-US" sz="2300" dirty="0" err="1"/>
              <a:t>만듬</a:t>
            </a:r>
            <a:endParaRPr lang="en-US" altLang="x-none" sz="2300" dirty="0"/>
          </a:p>
          <a:p>
            <a:r>
              <a:rPr lang="ko-KR" altLang="en-US" sz="2300" dirty="0"/>
              <a:t>다음으로 </a:t>
            </a:r>
            <a:r>
              <a:rPr lang="en-US" altLang="x-none" sz="2300" i="1" dirty="0"/>
              <a:t>high</a:t>
            </a:r>
            <a:r>
              <a:rPr lang="en-US" altLang="x-none" sz="2300" dirty="0"/>
              <a:t> </a:t>
            </a:r>
            <a:r>
              <a:rPr lang="ko-KR" altLang="en-US" sz="2300" dirty="0"/>
              <a:t>가 가리키는 위치를 오른쪽에서 왼쪽으로 이동하면서 해당 위치의 값을 파티션 용 요소보다 작은 값을 만날 때까지 비교함</a:t>
            </a:r>
            <a:endParaRPr lang="en-US" altLang="x-none" sz="2300" dirty="0"/>
          </a:p>
          <a:p>
            <a:r>
              <a:rPr lang="ko-KR" altLang="en-US" sz="2300" dirty="0"/>
              <a:t>작은 값을 만나면 그 값을 비어 있는 첫 요소 위치로 이동함 </a:t>
            </a:r>
            <a:r>
              <a:rPr lang="en-US" altLang="ko-KR" sz="2300" dirty="0"/>
              <a:t>(</a:t>
            </a:r>
            <a:r>
              <a:rPr lang="ko-KR" altLang="en-US" sz="2300" dirty="0"/>
              <a:t>이 때 이동하면서 </a:t>
            </a:r>
            <a:r>
              <a:rPr lang="en-US" altLang="x-none" sz="2300" i="1" dirty="0"/>
              <a:t>high </a:t>
            </a:r>
            <a:r>
              <a:rPr lang="ko-KR" altLang="en-US" sz="2300" dirty="0"/>
              <a:t>가 구멍이 됨</a:t>
            </a:r>
            <a:r>
              <a:rPr lang="en-US" altLang="ko-KR" sz="2300" dirty="0"/>
              <a:t>)</a:t>
            </a:r>
            <a:endParaRPr lang="en-US" altLang="x-none" sz="2300" dirty="0"/>
          </a:p>
          <a:p>
            <a:r>
              <a:rPr lang="ko-KR" altLang="en-US" sz="2300" dirty="0"/>
              <a:t>이제 </a:t>
            </a:r>
            <a:r>
              <a:rPr lang="en-US" altLang="ko-KR" sz="2300" dirty="0"/>
              <a:t>,</a:t>
            </a:r>
            <a:r>
              <a:rPr lang="ko-KR" altLang="en-US" sz="2300" dirty="0"/>
              <a:t> </a:t>
            </a:r>
            <a:r>
              <a:rPr lang="en-US" altLang="x-none" sz="2300" i="1" dirty="0"/>
              <a:t>low</a:t>
            </a:r>
            <a:r>
              <a:rPr lang="en-US" altLang="x-none" sz="2300" dirty="0"/>
              <a:t> </a:t>
            </a:r>
            <a:r>
              <a:rPr lang="ko-KR" altLang="en-US" sz="2300" dirty="0" err="1"/>
              <a:t>를</a:t>
            </a:r>
            <a:r>
              <a:rPr lang="ko-KR" altLang="en-US" sz="2300" dirty="0"/>
              <a:t> 왼쪽에서 오른쪽으로 이동하면서 파티션 용 요소보다 더 큰 값을 찾음</a:t>
            </a:r>
            <a:r>
              <a:rPr lang="en-US" altLang="ko-KR" sz="2300" dirty="0"/>
              <a:t>.</a:t>
            </a:r>
            <a:r>
              <a:rPr lang="ko-KR" altLang="en-US" sz="2300" dirty="0"/>
              <a:t> 찾게 되면</a:t>
            </a:r>
            <a:r>
              <a:rPr lang="en-US" altLang="x-none" sz="2300" i="1" dirty="0"/>
              <a:t> high</a:t>
            </a:r>
            <a:r>
              <a:rPr lang="ko-KR" altLang="en-US" sz="2300" dirty="0"/>
              <a:t>가 가리키는 빈 구멍으로 옮김</a:t>
            </a:r>
            <a:endParaRPr lang="en-US" altLang="x-none" sz="2300" dirty="0"/>
          </a:p>
          <a:p>
            <a:r>
              <a:rPr lang="ko-KR" altLang="en-US" sz="2300" dirty="0"/>
              <a:t>이 과정은 </a:t>
            </a:r>
            <a:r>
              <a:rPr lang="en-US" altLang="x-none" sz="2300" i="1" dirty="0"/>
              <a:t>low</a:t>
            </a:r>
            <a:r>
              <a:rPr lang="en-US" altLang="x-none" sz="2300" dirty="0"/>
              <a:t> </a:t>
            </a:r>
            <a:r>
              <a:rPr lang="ko-KR" altLang="en-US" sz="2300" dirty="0"/>
              <a:t>와</a:t>
            </a:r>
            <a:r>
              <a:rPr lang="en-US" altLang="x-none" sz="2300" dirty="0"/>
              <a:t> </a:t>
            </a:r>
            <a:r>
              <a:rPr lang="en-US" altLang="x-none" sz="2300" i="1" dirty="0"/>
              <a:t>high </a:t>
            </a:r>
            <a:r>
              <a:rPr lang="ko-KR" altLang="en-US" sz="2300" dirty="0"/>
              <a:t>가 가리키는 빈 구멍이 같을 때까지 반복됨</a:t>
            </a:r>
            <a:endParaRPr lang="en-US" altLang="x-none" sz="2300" dirty="0"/>
          </a:p>
          <a:p>
            <a:r>
              <a:rPr lang="ko-KR" altLang="en-US" sz="2300" dirty="0"/>
              <a:t>끝으로 그 구멍에 파티션 용 요소를 채움</a:t>
            </a:r>
            <a:endParaRPr lang="en-US" altLang="x-none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301EE36-D500-4649-9F74-9D39435AFE75}" type="slidenum">
              <a:rPr lang="en-US" altLang="x-none" sz="1200">
                <a:latin typeface="Arial" charset="0"/>
              </a:rPr>
              <a:pPr/>
              <a:t>92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08335192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Quicksort Algorithm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배열의 </a:t>
            </a:r>
            <a:r>
              <a:rPr lang="ko-KR" altLang="en-US" dirty="0" err="1"/>
              <a:t>파티션하기</a:t>
            </a:r>
            <a:r>
              <a:rPr lang="ko-KR" altLang="en-US" dirty="0"/>
              <a:t> 예</a:t>
            </a:r>
            <a:r>
              <a:rPr lang="en-US" altLang="x-none" dirty="0"/>
              <a:t>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 2008 W. W. Norton &amp; Company.</a:t>
            </a:r>
          </a:p>
          <a:p>
            <a:pPr>
              <a:defRPr/>
            </a:pPr>
            <a:r>
              <a:rPr lang="en-US" dirty="0"/>
              <a:t>All rights reserved.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A7FC7E7-8DAE-0C42-9D94-F9A0EDBB4AFF}" type="slidenum">
              <a:rPr lang="en-US" altLang="x-none" sz="1200">
                <a:latin typeface="Arial" charset="0"/>
              </a:rPr>
              <a:pPr/>
              <a:t>93</a:t>
            </a:fld>
            <a:endParaRPr lang="en-US" altLang="x-none" sz="1800"/>
          </a:p>
        </p:txBody>
      </p:sp>
      <p:pic>
        <p:nvPicPr>
          <p:cNvPr id="1065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2239963"/>
            <a:ext cx="2655887" cy="288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65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2266950"/>
            <a:ext cx="268605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650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39963"/>
            <a:ext cx="2813050" cy="260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cxnSp>
        <p:nvCxnSpPr>
          <p:cNvPr id="106505" name="Straight Arrow Connector 9"/>
          <p:cNvCxnSpPr>
            <a:cxnSpLocks noChangeShapeType="1"/>
          </p:cNvCxnSpPr>
          <p:nvPr/>
        </p:nvCxnSpPr>
        <p:spPr bwMode="auto">
          <a:xfrm rot="5400000">
            <a:off x="1067594" y="4025106"/>
            <a:ext cx="457200" cy="1588"/>
          </a:xfrm>
          <a:prstGeom prst="straightConnector1">
            <a:avLst/>
          </a:prstGeom>
          <a:noFill/>
          <a:ln w="12700">
            <a:solidFill>
              <a:srgbClr val="B82F25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506" name="Straight Arrow Connector 10"/>
          <p:cNvCxnSpPr>
            <a:cxnSpLocks noChangeShapeType="1"/>
          </p:cNvCxnSpPr>
          <p:nvPr/>
        </p:nvCxnSpPr>
        <p:spPr bwMode="auto">
          <a:xfrm rot="5400000">
            <a:off x="1067594" y="2971006"/>
            <a:ext cx="457200" cy="1588"/>
          </a:xfrm>
          <a:prstGeom prst="straightConnector1">
            <a:avLst/>
          </a:prstGeom>
          <a:noFill/>
          <a:ln w="12700">
            <a:solidFill>
              <a:srgbClr val="B82F25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507" name="Straight Arrow Connector 11"/>
          <p:cNvCxnSpPr>
            <a:cxnSpLocks noChangeShapeType="1"/>
          </p:cNvCxnSpPr>
          <p:nvPr/>
        </p:nvCxnSpPr>
        <p:spPr bwMode="auto">
          <a:xfrm rot="5400000">
            <a:off x="4496594" y="3009106"/>
            <a:ext cx="457200" cy="1588"/>
          </a:xfrm>
          <a:prstGeom prst="straightConnector1">
            <a:avLst/>
          </a:prstGeom>
          <a:noFill/>
          <a:ln w="12700">
            <a:solidFill>
              <a:srgbClr val="B82F25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508" name="Straight Arrow Connector 12"/>
          <p:cNvCxnSpPr>
            <a:cxnSpLocks noChangeShapeType="1"/>
          </p:cNvCxnSpPr>
          <p:nvPr/>
        </p:nvCxnSpPr>
        <p:spPr bwMode="auto">
          <a:xfrm rot="5400000">
            <a:off x="4496594" y="4012406"/>
            <a:ext cx="457200" cy="1588"/>
          </a:xfrm>
          <a:prstGeom prst="straightConnector1">
            <a:avLst/>
          </a:prstGeom>
          <a:noFill/>
          <a:ln w="12700">
            <a:solidFill>
              <a:srgbClr val="B82F25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509" name="Straight Arrow Connector 13"/>
          <p:cNvCxnSpPr>
            <a:cxnSpLocks noChangeShapeType="1"/>
          </p:cNvCxnSpPr>
          <p:nvPr/>
        </p:nvCxnSpPr>
        <p:spPr bwMode="auto">
          <a:xfrm rot="5400000">
            <a:off x="6934994" y="3009106"/>
            <a:ext cx="457200" cy="1588"/>
          </a:xfrm>
          <a:prstGeom prst="straightConnector1">
            <a:avLst/>
          </a:prstGeom>
          <a:noFill/>
          <a:ln w="12700">
            <a:solidFill>
              <a:srgbClr val="B82F25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510" name="Straight Arrow Connector 14"/>
          <p:cNvCxnSpPr>
            <a:cxnSpLocks noChangeShapeType="1"/>
          </p:cNvCxnSpPr>
          <p:nvPr/>
        </p:nvCxnSpPr>
        <p:spPr bwMode="auto">
          <a:xfrm rot="5400000">
            <a:off x="6934994" y="4037806"/>
            <a:ext cx="457200" cy="1588"/>
          </a:xfrm>
          <a:prstGeom prst="straightConnector1">
            <a:avLst/>
          </a:prstGeom>
          <a:noFill/>
          <a:ln w="12700">
            <a:solidFill>
              <a:srgbClr val="B82F25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511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2146300" y="3238500"/>
            <a:ext cx="1447800" cy="609600"/>
          </a:xfrm>
          <a:prstGeom prst="straightConnector1">
            <a:avLst/>
          </a:prstGeom>
          <a:noFill/>
          <a:ln w="12700">
            <a:solidFill>
              <a:srgbClr val="B82F25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512" name="Straight Arrow Connector 19"/>
          <p:cNvCxnSpPr>
            <a:cxnSpLocks noChangeShapeType="1"/>
          </p:cNvCxnSpPr>
          <p:nvPr/>
        </p:nvCxnSpPr>
        <p:spPr bwMode="auto">
          <a:xfrm rot="5400000" flipH="1" flipV="1">
            <a:off x="5245100" y="3200400"/>
            <a:ext cx="1447800" cy="609600"/>
          </a:xfrm>
          <a:prstGeom prst="straightConnector1">
            <a:avLst/>
          </a:prstGeom>
          <a:noFill/>
          <a:ln w="12700">
            <a:solidFill>
              <a:srgbClr val="B82F25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2946101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Quicksort Algorithm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마지막 그림에서 파티션 용 요소 기준 왼쪽의 모든 요소들은 </a:t>
            </a:r>
            <a:r>
              <a:rPr lang="en-US" altLang="ko-KR" dirty="0"/>
              <a:t>12</a:t>
            </a:r>
            <a:r>
              <a:rPr lang="ko-KR" altLang="en-US" dirty="0"/>
              <a:t>보다 작거나 같고 오른쪽은 </a:t>
            </a:r>
            <a:r>
              <a:rPr lang="en-US" altLang="ko-KR" dirty="0"/>
              <a:t>12</a:t>
            </a:r>
            <a:r>
              <a:rPr lang="ko-KR" altLang="en-US" dirty="0"/>
              <a:t>보다 크거나 같음</a:t>
            </a:r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/>
              <a:t>배열이 </a:t>
            </a:r>
            <a:r>
              <a:rPr lang="ko-KR" altLang="en-US" dirty="0" err="1"/>
              <a:t>파티션되어</a:t>
            </a:r>
            <a:r>
              <a:rPr lang="ko-KR" altLang="en-US" dirty="0"/>
              <a:t> 있기 때문에</a:t>
            </a:r>
            <a:r>
              <a:rPr lang="en-US" altLang="ko-KR" dirty="0"/>
              <a:t>,</a:t>
            </a:r>
            <a:r>
              <a:rPr lang="ko-KR" altLang="en-US" dirty="0"/>
              <a:t> 재귀적으로 </a:t>
            </a:r>
            <a:r>
              <a:rPr lang="ko-KR" altLang="en-US" dirty="0" err="1"/>
              <a:t>퀵정렬을</a:t>
            </a:r>
            <a:r>
              <a:rPr lang="ko-KR" altLang="en-US" dirty="0"/>
              <a:t> 두 개의 배열을 인자로 하여 다시 호출함</a:t>
            </a:r>
            <a:endParaRPr lang="en-US" altLang="ko-KR" dirty="0"/>
          </a:p>
          <a:p>
            <a:pPr lvl="1"/>
            <a:r>
              <a:rPr lang="ko-KR" altLang="en-US" dirty="0"/>
              <a:t>첫 번째 </a:t>
            </a:r>
            <a:r>
              <a:rPr lang="ko-KR" altLang="en-US" dirty="0" err="1"/>
              <a:t>퀵정렬</a:t>
            </a:r>
            <a:r>
              <a:rPr lang="ko-KR" altLang="en-US" dirty="0"/>
              <a:t> 함수를 호출할 때 배열의 요소들은 </a:t>
            </a:r>
            <a:r>
              <a:rPr lang="en-US" altLang="x-none" dirty="0"/>
              <a:t>(10, 3, 6, and 7) </a:t>
            </a:r>
          </a:p>
          <a:p>
            <a:pPr lvl="1"/>
            <a:r>
              <a:rPr lang="ko-KR" altLang="en-US" dirty="0"/>
              <a:t>두 번째 </a:t>
            </a:r>
            <a:r>
              <a:rPr lang="ko-KR" altLang="en-US" dirty="0" err="1"/>
              <a:t>퀵정렬</a:t>
            </a:r>
            <a:r>
              <a:rPr lang="ko-KR" altLang="en-US" dirty="0"/>
              <a:t> 함수를 호출 할 때 배열의 요소들은</a:t>
            </a:r>
            <a:r>
              <a:rPr lang="en-US" altLang="x-none" dirty="0"/>
              <a:t> (15 and 18).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88A1A5E-D7E8-C641-9160-6A1F9991A87C}" type="slidenum">
              <a:rPr lang="en-US" altLang="x-none" sz="1200">
                <a:latin typeface="Arial" charset="0"/>
              </a:rPr>
              <a:pPr/>
              <a:t>94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7204132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Program: Quicksort</a:t>
            </a:r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 err="1"/>
              <a:t>재귀함수</a:t>
            </a:r>
            <a:r>
              <a:rPr lang="ko-KR" altLang="en-US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quicksort</a:t>
            </a:r>
            <a:r>
              <a:rPr lang="en-US" altLang="x-none" sz="2400" dirty="0"/>
              <a:t> </a:t>
            </a:r>
            <a:r>
              <a:rPr lang="ko-KR" altLang="en-US" sz="2400" dirty="0" err="1"/>
              <a:t>를</a:t>
            </a:r>
            <a:r>
              <a:rPr lang="ko-KR" altLang="en-US" sz="2400" dirty="0"/>
              <a:t> 만들어서 정수 형 배열을 </a:t>
            </a:r>
            <a:r>
              <a:rPr lang="ko-KR" altLang="en-US" sz="2400" dirty="0" err="1"/>
              <a:t>퀵정렬로</a:t>
            </a:r>
            <a:r>
              <a:rPr lang="ko-KR" altLang="en-US" sz="2400" dirty="0"/>
              <a:t> 정렬해보자</a:t>
            </a:r>
            <a:endParaRPr lang="en-US" altLang="ko-KR" sz="2400" dirty="0"/>
          </a:p>
          <a:p>
            <a:r>
              <a:rPr lang="ko-KR" altLang="en-US" dirty="0"/>
              <a:t>이 프로그램은 </a:t>
            </a:r>
            <a:r>
              <a:rPr lang="en-US" altLang="ko-KR" dirty="0"/>
              <a:t>10</a:t>
            </a:r>
            <a:r>
              <a:rPr lang="ko-KR" altLang="en-US" dirty="0"/>
              <a:t>개의 수를 읽어 들여 배열에 저장하고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quicksort</a:t>
            </a:r>
            <a:r>
              <a:rPr lang="en-US" altLang="x-none" sz="2400" dirty="0"/>
              <a:t> </a:t>
            </a:r>
            <a:r>
              <a:rPr lang="ko-KR" altLang="en-US" sz="2400" dirty="0" err="1"/>
              <a:t>를</a:t>
            </a:r>
            <a:r>
              <a:rPr lang="ko-KR" altLang="en-US" sz="2400" dirty="0"/>
              <a:t> 써서 정렬한 후 그 값들은 출력 함</a:t>
            </a:r>
            <a:r>
              <a:rPr lang="en-US" altLang="x-none" sz="24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Enter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numbers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to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be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sorted: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u="sng" dirty="0">
                <a:latin typeface="Courier New" charset="0"/>
                <a:ea typeface="Courier New" charset="0"/>
                <a:cs typeface="Courier New" charset="0"/>
              </a:rPr>
              <a:t>9</a:t>
            </a:r>
            <a:r>
              <a:rPr lang="en-US" altLang="x-none" sz="14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u="sng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altLang="x-none" sz="14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u="sng" dirty="0">
                <a:latin typeface="Courier New" charset="0"/>
                <a:ea typeface="Courier New" charset="0"/>
                <a:cs typeface="Courier New" charset="0"/>
              </a:rPr>
              <a:t>47</a:t>
            </a:r>
            <a:r>
              <a:rPr lang="en-US" altLang="x-none" sz="14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u="sng" dirty="0">
                <a:latin typeface="Courier New" charset="0"/>
                <a:ea typeface="Courier New" charset="0"/>
                <a:cs typeface="Courier New" charset="0"/>
              </a:rPr>
              <a:t>82</a:t>
            </a:r>
            <a:r>
              <a:rPr lang="en-US" altLang="x-none" sz="14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u="sng" dirty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en-US" altLang="x-none" sz="14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u="sng" dirty="0">
                <a:latin typeface="Courier New" charset="0"/>
                <a:ea typeface="Courier New" charset="0"/>
                <a:cs typeface="Courier New" charset="0"/>
              </a:rPr>
              <a:t>66</a:t>
            </a:r>
            <a:r>
              <a:rPr lang="en-US" altLang="x-none" sz="14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u="sng" dirty="0">
                <a:latin typeface="Courier New" charset="0"/>
                <a:ea typeface="Courier New" charset="0"/>
                <a:cs typeface="Courier New" charset="0"/>
              </a:rPr>
              <a:t>12</a:t>
            </a:r>
            <a:r>
              <a:rPr lang="en-US" altLang="x-none" sz="14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u="sng" dirty="0">
                <a:latin typeface="Courier New" charset="0"/>
                <a:ea typeface="Courier New" charset="0"/>
                <a:cs typeface="Courier New" charset="0"/>
              </a:rPr>
              <a:t>3</a:t>
            </a:r>
            <a:r>
              <a:rPr lang="en-US" altLang="x-none" sz="14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u="sng" dirty="0">
                <a:latin typeface="Courier New" charset="0"/>
                <a:ea typeface="Courier New" charset="0"/>
                <a:cs typeface="Courier New" charset="0"/>
              </a:rPr>
              <a:t>25</a:t>
            </a:r>
            <a:r>
              <a:rPr lang="en-US" altLang="x-none" sz="1400" u="sng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u="sng" dirty="0">
                <a:latin typeface="Courier New" charset="0"/>
                <a:ea typeface="Courier New" charset="0"/>
                <a:cs typeface="Courier New" charset="0"/>
              </a:rPr>
              <a:t>51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In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sorted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order: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3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9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12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25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47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51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66</a:t>
            </a:r>
            <a:r>
              <a:rPr lang="en-US" altLang="x-none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82</a:t>
            </a:r>
          </a:p>
          <a:p>
            <a:endParaRPr lang="en-US" altLang="x-none" sz="2400" dirty="0"/>
          </a:p>
          <a:p>
            <a:r>
              <a:rPr lang="ko-KR" altLang="en-US" sz="2400" dirty="0"/>
              <a:t>배열을 </a:t>
            </a:r>
            <a:r>
              <a:rPr lang="ko-KR" altLang="en-US" sz="2400" dirty="0" err="1"/>
              <a:t>파티션하는</a:t>
            </a:r>
            <a:r>
              <a:rPr lang="ko-KR" altLang="en-US" sz="2400" dirty="0"/>
              <a:t> 함수는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split</a:t>
            </a:r>
            <a:r>
              <a:rPr lang="en-US" altLang="x-none" sz="2400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47E92BA-0B30-6447-A889-F5ED195CEAE9}" type="slidenum">
              <a:rPr lang="en-US" altLang="x-none" sz="1200">
                <a:latin typeface="Arial" charset="0"/>
              </a:rPr>
              <a:pPr/>
              <a:t>95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0581439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57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spcBef>
                <a:spcPts val="600"/>
              </a:spcBef>
              <a:buFontTx/>
              <a:buNone/>
            </a:pP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qsort.c</a:t>
            </a:r>
          </a:p>
          <a:p>
            <a:pPr>
              <a:spcBef>
                <a:spcPts val="200"/>
              </a:spcBef>
              <a:buFontTx/>
              <a:buNone/>
            </a:pPr>
            <a:r>
              <a:rPr lang="en-US" altLang="x-none" sz="8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/* Sorts an array of integers using Quicksort algorithm */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#include &lt;stdio.h&gt;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#define N 10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void quicksort(int a[], int low, int high);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int split(int a[], int low, int high);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int main(void)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int a[N], i;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printf("Enter %d numbers to be sorted: ", N);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for (i = 0; i &lt; N; i++)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  scanf("%d", &amp;a[i]);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quicksort(a, 0, N - 1);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printf("In sorted order: 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for (i = 0; i &lt; N; i++)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  printf("%d ", a[i]);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printf("\n");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return 0;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53D4418-5E1A-D046-9235-94251FC594AC}" type="slidenum">
              <a:rPr lang="en-US" altLang="x-none" sz="1200">
                <a:latin typeface="Arial" charset="0"/>
              </a:rPr>
              <a:pPr/>
              <a:t>96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7379786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5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void quicksort(int a[], int low, int high)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int middle;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if (low &gt;= high) return;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middle = split(a, low, high);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quicksort(a, low, middle - 1);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quicksort(a, middle + 1, high);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92F2555-02A7-DC49-8C93-AEE193DE4AA2}" type="slidenum">
              <a:rPr lang="en-US" altLang="x-none" sz="1200">
                <a:latin typeface="Arial" charset="0"/>
              </a:rPr>
              <a:pPr/>
              <a:t>97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3245861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6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int split(int a[], int low, int high)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int part_element = a[low];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for (;;) 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  while (low &lt; high &amp;&amp; part_element &lt;= a[high])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    high--;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  if (low &gt;= high) break;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  a[low++] = a[high];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  while (low &lt; high &amp;&amp; a[low] &lt;= part_element)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    low++;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  if (low &gt;= high) break;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  a[high--] = a[low];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a[high] = part_element;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  return high;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60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BB5504E-E21A-1142-A30C-93BB34D28B5F}" type="slidenum">
              <a:rPr lang="en-US" altLang="x-none" sz="1200">
                <a:latin typeface="Arial" charset="0"/>
              </a:rPr>
              <a:pPr/>
              <a:t>98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48088504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Program: 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이 프로그램의 성능을 개선하는 방법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ko-KR" altLang="en-US" dirty="0">
                <a:ea typeface="+mn-ea"/>
                <a:cs typeface="+mn-cs"/>
              </a:rPr>
              <a:t>파티션 알고리즘을 개선</a:t>
            </a:r>
            <a:r>
              <a:rPr lang="en-US" dirty="0">
                <a:ea typeface="+mn-ea"/>
                <a:cs typeface="+mn-cs"/>
              </a:rPr>
              <a:t>.</a:t>
            </a:r>
          </a:p>
          <a:p>
            <a:pPr lvl="1">
              <a:defRPr/>
            </a:pPr>
            <a:r>
              <a:rPr lang="ko-KR" altLang="en-US" dirty="0"/>
              <a:t>배열이 크지 않으면 다른 방법을 씀</a:t>
            </a:r>
            <a:endParaRPr lang="en-US" dirty="0">
              <a:ea typeface="+mn-ea"/>
              <a:cs typeface="+mn-cs"/>
            </a:endParaRPr>
          </a:p>
          <a:p>
            <a:pPr lvl="1">
              <a:defRPr/>
            </a:pPr>
            <a:r>
              <a:rPr lang="ko-KR" altLang="en-US" dirty="0" err="1">
                <a:ea typeface="+mn-ea"/>
                <a:cs typeface="+mn-cs"/>
              </a:rPr>
              <a:t>퀵정렬을</a:t>
            </a:r>
            <a:r>
              <a:rPr lang="ko-KR" altLang="en-US" dirty="0">
                <a:ea typeface="+mn-ea"/>
                <a:cs typeface="+mn-cs"/>
              </a:rPr>
              <a:t> </a:t>
            </a:r>
            <a:r>
              <a:rPr lang="ko-KR" altLang="en-US">
                <a:ea typeface="+mn-ea"/>
                <a:cs typeface="+mn-cs"/>
              </a:rPr>
              <a:t>비재귀적으로 만들기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28539A5-C6E3-7E42-8CA1-C5E053FD4F53}" type="slidenum">
              <a:rPr lang="en-US" altLang="x-none" sz="1200">
                <a:latin typeface="Arial" charset="0"/>
              </a:rPr>
              <a:pPr/>
              <a:t>99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253903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24335</TotalTime>
  <Words>4154</Words>
  <Application>Microsoft Macintosh PowerPoint</Application>
  <PresentationFormat>On-screen Show (4:3)</PresentationFormat>
  <Paragraphs>1160</Paragraphs>
  <Slides>99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6" baseType="lpstr">
      <vt:lpstr>맑은 고딕</vt:lpstr>
      <vt:lpstr>Arial</vt:lpstr>
      <vt:lpstr>Calibri</vt:lpstr>
      <vt:lpstr>Calibri Light</vt:lpstr>
      <vt:lpstr>Courier New</vt:lpstr>
      <vt:lpstr>Times New Roman</vt:lpstr>
      <vt:lpstr>Office Theme</vt:lpstr>
      <vt:lpstr>Functions</vt:lpstr>
      <vt:lpstr>개요</vt:lpstr>
      <vt:lpstr>Defining and Calling Functions 정의와 호출</vt:lpstr>
      <vt:lpstr>Program: 평균 계산하기, 예제 1 </vt:lpstr>
      <vt:lpstr>Program: Computing Averages</vt:lpstr>
      <vt:lpstr>Program: Computing Averages</vt:lpstr>
      <vt:lpstr>Program: Computing Averages</vt:lpstr>
      <vt:lpstr>Program: Computing Averages</vt:lpstr>
      <vt:lpstr>Program: Computing Averages 코드</vt:lpstr>
      <vt:lpstr>Program: 카운트 다운 출력하기, 예제 2</vt:lpstr>
      <vt:lpstr>PowerPoint Presentation</vt:lpstr>
      <vt:lpstr>Program: Printing a Pun (Revisited), 예제 3</vt:lpstr>
      <vt:lpstr>PowerPoint Presentation</vt:lpstr>
      <vt:lpstr>함수의 정의</vt:lpstr>
      <vt:lpstr>Function Definitions</vt:lpstr>
      <vt:lpstr>Function Definitions</vt:lpstr>
      <vt:lpstr>Function Definitions</vt:lpstr>
      <vt:lpstr>Function Definitions</vt:lpstr>
      <vt:lpstr>Function Definitions</vt:lpstr>
      <vt:lpstr>Function Definitions</vt:lpstr>
      <vt:lpstr>Function Calls 함수 호출</vt:lpstr>
      <vt:lpstr>Function Calls</vt:lpstr>
      <vt:lpstr>Function Calls</vt:lpstr>
      <vt:lpstr>Function Calls</vt:lpstr>
      <vt:lpstr>Function Calls</vt:lpstr>
      <vt:lpstr>Program: 소수인지 판별 프로그램</vt:lpstr>
      <vt:lpstr>PowerPoint Presentation</vt:lpstr>
      <vt:lpstr>PowerPoint Presentation</vt:lpstr>
      <vt:lpstr>Function Declarations 함수 선언</vt:lpstr>
      <vt:lpstr>Function Declarations</vt:lpstr>
      <vt:lpstr>Function Declarations</vt:lpstr>
      <vt:lpstr>Function Declarations</vt:lpstr>
      <vt:lpstr>Function Declarations</vt:lpstr>
      <vt:lpstr>Function Declarations</vt:lpstr>
      <vt:lpstr>Function Declarations</vt:lpstr>
      <vt:lpstr>Function Declarations</vt:lpstr>
      <vt:lpstr>Function Declarations</vt:lpstr>
      <vt:lpstr>Arguments 인자</vt:lpstr>
      <vt:lpstr>Arguments</vt:lpstr>
      <vt:lpstr>Arguments</vt:lpstr>
      <vt:lpstr>Arguments</vt:lpstr>
      <vt:lpstr>Arguments</vt:lpstr>
      <vt:lpstr>Arguments</vt:lpstr>
      <vt:lpstr>Argument Conversions 인자 변환</vt:lpstr>
      <vt:lpstr>Argument Conversions</vt:lpstr>
      <vt:lpstr>Argument Conversions</vt:lpstr>
      <vt:lpstr>Argument Conversions</vt:lpstr>
      <vt:lpstr>Argument Conversions</vt:lpstr>
      <vt:lpstr>Array Arguments 배열을 인자로 쓰기</vt:lpstr>
      <vt:lpstr>Array Arguments</vt:lpstr>
      <vt:lpstr>Array Arguments</vt:lpstr>
      <vt:lpstr>Array Arguments</vt:lpstr>
      <vt:lpstr>Array Arguments</vt:lpstr>
      <vt:lpstr>Array Arguments</vt:lpstr>
      <vt:lpstr>Array Arguments</vt:lpstr>
      <vt:lpstr>Array Arguments</vt:lpstr>
      <vt:lpstr>Array Arguments</vt:lpstr>
      <vt:lpstr>Array Arguments</vt:lpstr>
      <vt:lpstr>가변 길이 배열 매개변수 (C99)</vt:lpstr>
      <vt:lpstr>Variable-Length Array Parameters (C99)</vt:lpstr>
      <vt:lpstr>Variable-Length Array Parameters (C99)</vt:lpstr>
      <vt:lpstr>Variable-Length Array Parameters (C99)</vt:lpstr>
      <vt:lpstr>Variable-Length Array Parameters (C99)</vt:lpstr>
      <vt:lpstr>Variable-Length Array Parameters (C99)</vt:lpstr>
      <vt:lpstr>Variable-Length Array Parameters (C99)</vt:lpstr>
      <vt:lpstr>Variable-Length Array Parameters (C99)</vt:lpstr>
      <vt:lpstr>Variable-Length Array Parameters (C99)</vt:lpstr>
      <vt:lpstr>배열 매개변수 선언에 static 사용 (C99)</vt:lpstr>
      <vt:lpstr>Using static in Array Parameter Declarations (C99)</vt:lpstr>
      <vt:lpstr>Compound Literals 복합 리터럴 (C99)</vt:lpstr>
      <vt:lpstr>Compound Literals (C99)</vt:lpstr>
      <vt:lpstr>Compound Literals (C99)</vt:lpstr>
      <vt:lpstr>Compound Literals (C99)</vt:lpstr>
      <vt:lpstr>return 문</vt:lpstr>
      <vt:lpstr>The return Statement</vt:lpstr>
      <vt:lpstr>The return Statement</vt:lpstr>
      <vt:lpstr>The return Statement</vt:lpstr>
      <vt:lpstr>프로그램 종료</vt:lpstr>
      <vt:lpstr>Program Termination</vt:lpstr>
      <vt:lpstr>Program Termination</vt:lpstr>
      <vt:lpstr>exit 함수</vt:lpstr>
      <vt:lpstr>The exit Function</vt:lpstr>
      <vt:lpstr>The exit Function</vt:lpstr>
      <vt:lpstr>Recursion 재귀</vt:lpstr>
      <vt:lpstr>Recursion</vt:lpstr>
      <vt:lpstr>Recursion</vt:lpstr>
      <vt:lpstr>Recursion</vt:lpstr>
      <vt:lpstr>Option</vt:lpstr>
      <vt:lpstr>재귀문의 예: 퀵정렬 알고리즘</vt:lpstr>
      <vt:lpstr>The Quicksort Algorithm</vt:lpstr>
      <vt:lpstr>The Quicksort Algorithm</vt:lpstr>
      <vt:lpstr>The Quicksort Algorithm</vt:lpstr>
      <vt:lpstr>The Quicksort Algorithm</vt:lpstr>
      <vt:lpstr>The Quicksort Algorithm</vt:lpstr>
      <vt:lpstr>Program: Quicksort</vt:lpstr>
      <vt:lpstr>PowerPoint Presentation</vt:lpstr>
      <vt:lpstr>PowerPoint Presentation</vt:lpstr>
      <vt:lpstr>PowerPoint Presentation</vt:lpstr>
      <vt:lpstr>Program: Quicksort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Fundamentals &amp;  Formatted Input/Output</dc:title>
  <dc:creator>Seongjin Lee</dc:creator>
  <cp:lastModifiedBy>Seongjin Lee</cp:lastModifiedBy>
  <cp:revision>171</cp:revision>
  <cp:lastPrinted>2017-11-01T01:02:41Z</cp:lastPrinted>
  <dcterms:created xsi:type="dcterms:W3CDTF">2017-10-04T12:07:55Z</dcterms:created>
  <dcterms:modified xsi:type="dcterms:W3CDTF">2018-08-29T07:41:51Z</dcterms:modified>
</cp:coreProperties>
</file>