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413" r:id="rId3"/>
    <p:sldId id="416" r:id="rId4"/>
    <p:sldId id="417" r:id="rId5"/>
    <p:sldId id="418" r:id="rId6"/>
    <p:sldId id="419" r:id="rId7"/>
    <p:sldId id="42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90"/>
    <p:restoredTop sz="94645"/>
  </p:normalViewPr>
  <p:slideViewPr>
    <p:cSldViewPr snapToGrid="0" snapToObjects="1">
      <p:cViewPr varScale="1">
        <p:scale>
          <a:sx n="115" d="100"/>
          <a:sy n="115" d="100"/>
        </p:scale>
        <p:origin x="1040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C1F77-E7B3-944A-9C34-5FE6CD259270}" type="datetimeFigureOut">
              <a:rPr lang="en-US" smtClean="0"/>
              <a:t>8/22/18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0DBD0-C05E-724F-BAA6-6F3020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68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03DB-03F9-F541-BE34-C5F31DB4191F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525837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400"/>
            </a:lvl3pPr>
            <a:lvl4pPr>
              <a:lnSpc>
                <a:spcPct val="100000"/>
              </a:lnSpc>
              <a:defRPr sz="2400"/>
            </a:lvl4pPr>
            <a:lvl5pPr>
              <a:lnSpc>
                <a:spcPct val="10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041F-F2DA-0746-A7B2-2F083BE6ACAA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02406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31772"/>
            <a:ext cx="7886700" cy="225788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9C2F-1975-F240-8BE6-2DCBFFEE2D2A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788230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7581-71FE-CF48-AAB8-AB5F2967ECFD}" type="datetime1">
              <a:rPr lang="en-US" smtClean="0"/>
              <a:t>8/22/18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DBE00-C007-A148-9E28-79C9130FB6C6}" type="datetime1">
              <a:rPr lang="en-US" smtClean="0"/>
              <a:t>8/22/18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143" y="250370"/>
            <a:ext cx="8577943" cy="413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143" y="783772"/>
            <a:ext cx="8577943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143" y="6356351"/>
            <a:ext cx="24139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9DC66-A430-114F-993D-664DF4284FB8}" type="datetime1">
              <a:rPr lang="en-US" smtClean="0"/>
              <a:t>8/22/18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392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4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47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302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Arrays </a:t>
            </a:r>
            <a:r>
              <a:rPr lang="ko-KR" altLang="en-US" dirty="0"/>
              <a:t>요약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9763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Array, </a:t>
            </a:r>
            <a:r>
              <a:rPr lang="ko-KR" altLang="en-US" dirty="0"/>
              <a:t>배열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하나 이상의 값을 하나의 변수에 저장하는 데이터 타입</a:t>
            </a:r>
            <a:endParaRPr lang="en-US" altLang="ko-KR" dirty="0"/>
          </a:p>
          <a:p>
            <a:pPr lvl="1"/>
            <a:r>
              <a:rPr lang="ko-KR" altLang="en-US" dirty="0"/>
              <a:t>선언</a:t>
            </a:r>
            <a:endParaRPr lang="en-US" altLang="ko-KR" dirty="0"/>
          </a:p>
          <a:p>
            <a:pPr lvl="1"/>
            <a:r>
              <a:rPr lang="ko-KR" altLang="en-US" dirty="0"/>
              <a:t>값 초기화와 할당 </a:t>
            </a:r>
            <a:r>
              <a:rPr lang="en-US" altLang="ko-KR" sz="1800" dirty="0"/>
              <a:t>(</a:t>
            </a:r>
            <a:r>
              <a:rPr lang="ko-KR" altLang="en-US" sz="1800" dirty="0"/>
              <a:t>다양한 방법이 있음</a:t>
            </a:r>
            <a:r>
              <a:rPr lang="en-US" altLang="ko-KR" sz="1800" dirty="0"/>
              <a:t>,</a:t>
            </a:r>
            <a:r>
              <a:rPr lang="ko-KR" altLang="en-US" sz="1800" dirty="0"/>
              <a:t> 자료 참고</a:t>
            </a:r>
            <a:r>
              <a:rPr lang="en-US" altLang="ko-KR" sz="1800" dirty="0"/>
              <a:t>)</a:t>
            </a:r>
            <a:endParaRPr lang="en-US" altLang="ko-KR" sz="2800" dirty="0"/>
          </a:p>
          <a:p>
            <a:pPr lvl="1"/>
            <a:r>
              <a:rPr lang="ko-KR" altLang="en-US" dirty="0"/>
              <a:t>인덱스</a:t>
            </a:r>
            <a:endParaRPr lang="en-US" altLang="ko-KR" dirty="0"/>
          </a:p>
          <a:p>
            <a:pPr lvl="1"/>
            <a:r>
              <a:rPr lang="ko-KR" altLang="en-US" dirty="0"/>
              <a:t>활용</a:t>
            </a:r>
            <a:endParaRPr lang="en-US" altLang="ko-KR" dirty="0"/>
          </a:p>
          <a:p>
            <a:pPr lvl="1"/>
            <a:r>
              <a:rPr lang="ko-KR" altLang="en-US" dirty="0"/>
              <a:t>배열의 차원</a:t>
            </a:r>
            <a:r>
              <a:rPr lang="en-US" altLang="ko-KR" dirty="0"/>
              <a:t>(dimension)</a:t>
            </a:r>
          </a:p>
          <a:p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81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Array, </a:t>
            </a:r>
            <a:r>
              <a:rPr lang="ko-KR" altLang="en-US" dirty="0"/>
              <a:t>배열</a:t>
            </a:r>
            <a:r>
              <a:rPr lang="en-US" altLang="ko-KR" dirty="0"/>
              <a:t>:</a:t>
            </a:r>
            <a:r>
              <a:rPr lang="ko-KR" altLang="en-US" dirty="0"/>
              <a:t> 선언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구성 요소</a:t>
            </a:r>
            <a:r>
              <a:rPr lang="en-US" altLang="ko-KR" dirty="0"/>
              <a:t>:</a:t>
            </a:r>
          </a:p>
          <a:p>
            <a:pPr lvl="1"/>
            <a:r>
              <a:rPr lang="ko-KR" altLang="en-US" dirty="0"/>
              <a:t>타입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ko-KR" dirty="0" err="1"/>
              <a:t>int</a:t>
            </a:r>
            <a:r>
              <a:rPr lang="en-US" altLang="ko-KR" dirty="0"/>
              <a:t>, float, char, double, long, </a:t>
            </a:r>
            <a:r>
              <a:rPr lang="ko-KR" altLang="en-US" dirty="0"/>
              <a:t>등</a:t>
            </a:r>
            <a:endParaRPr lang="en-US" altLang="ko-KR" dirty="0"/>
          </a:p>
          <a:p>
            <a:pPr lvl="1"/>
            <a:r>
              <a:rPr lang="ko-KR" altLang="en-US" dirty="0"/>
              <a:t>변수명</a:t>
            </a:r>
            <a:r>
              <a:rPr lang="en-US" altLang="ko-KR" dirty="0"/>
              <a:t>:</a:t>
            </a:r>
            <a:r>
              <a:rPr lang="ko-KR" altLang="en-US" dirty="0"/>
              <a:t> 변수이름 짖는 제약 조건을 따름</a:t>
            </a:r>
            <a:endParaRPr lang="en-US" altLang="ko-KR" dirty="0"/>
          </a:p>
          <a:p>
            <a:pPr lvl="1"/>
            <a:r>
              <a:rPr lang="ko-KR" altLang="en-US" dirty="0"/>
              <a:t>배열 크기</a:t>
            </a:r>
            <a:r>
              <a:rPr lang="en-US" altLang="ko-KR" dirty="0"/>
              <a:t>: </a:t>
            </a:r>
            <a:r>
              <a:rPr lang="ko-KR" altLang="en-US" dirty="0"/>
              <a:t>임의의 양수</a:t>
            </a:r>
            <a:r>
              <a:rPr lang="en-US" altLang="ko-KR" dirty="0"/>
              <a:t>,</a:t>
            </a:r>
            <a:r>
              <a:rPr lang="ko-KR" altLang="en-US" dirty="0"/>
              <a:t> 저장하고자 하는 값의 개수 만큼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3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77784" y="2827152"/>
            <a:ext cx="7879080" cy="1323439"/>
            <a:chOff x="492273" y="1422713"/>
            <a:chExt cx="7879080" cy="1323439"/>
          </a:xfrm>
        </p:grpSpPr>
        <p:sp>
          <p:nvSpPr>
            <p:cNvPr id="8" name="TextBox 7"/>
            <p:cNvSpPr txBox="1"/>
            <p:nvPr/>
          </p:nvSpPr>
          <p:spPr>
            <a:xfrm>
              <a:off x="492273" y="1422713"/>
              <a:ext cx="787908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err="1">
                  <a:latin typeface="Courier New" charset="0"/>
                  <a:ea typeface="Courier New" charset="0"/>
                  <a:cs typeface="Courier New" charset="0"/>
                </a:rPr>
                <a:t>int</a:t>
              </a:r>
              <a:r>
                <a:rPr lang="en-US" sz="6000" dirty="0">
                  <a:latin typeface="Courier New" charset="0"/>
                  <a:ea typeface="Courier New" charset="0"/>
                  <a:cs typeface="Courier New" charset="0"/>
                </a:rPr>
                <a:t> scores</a:t>
              </a:r>
              <a:r>
                <a:rPr lang="en-US" sz="8000" dirty="0">
                  <a:latin typeface="Courier New" charset="0"/>
                  <a:ea typeface="Courier New" charset="0"/>
                  <a:cs typeface="Courier New" charset="0"/>
                </a:rPr>
                <a:t>[</a:t>
              </a:r>
              <a:r>
                <a:rPr lang="en-US" sz="6000" dirty="0">
                  <a:latin typeface="Courier New" charset="0"/>
                  <a:ea typeface="Courier New" charset="0"/>
                  <a:cs typeface="Courier New" charset="0"/>
                </a:rPr>
                <a:t>100</a:t>
              </a:r>
              <a:r>
                <a:rPr lang="en-US" sz="8000" dirty="0">
                  <a:latin typeface="Courier New" charset="0"/>
                  <a:ea typeface="Courier New" charset="0"/>
                  <a:cs typeface="Courier New" charset="0"/>
                </a:rPr>
                <a:t>]</a:t>
              </a:r>
              <a:r>
                <a:rPr lang="en-US" sz="6000" dirty="0">
                  <a:latin typeface="Courier New" charset="0"/>
                  <a:ea typeface="Courier New" charset="0"/>
                  <a:cs typeface="Courier New" charset="0"/>
                </a:rPr>
                <a:t>;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9532" y="1524001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/>
                <a:t>타입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05784" y="1524001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/>
                <a:t>변수명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66917" y="1524001"/>
              <a:ext cx="11608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/>
                <a:t>배열 크기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4897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Array, </a:t>
            </a:r>
            <a:r>
              <a:rPr lang="ko-KR" altLang="en-US" dirty="0"/>
              <a:t>배열</a:t>
            </a:r>
            <a:r>
              <a:rPr lang="en-US" altLang="ko-KR" dirty="0"/>
              <a:t>:</a:t>
            </a:r>
            <a:r>
              <a:rPr lang="ko-KR" altLang="en-US" dirty="0"/>
              <a:t> 초기화와 할당</a:t>
            </a:r>
            <a:r>
              <a:rPr lang="ko-KR" altLang="en-US" sz="3200" dirty="0"/>
              <a:t> </a:t>
            </a:r>
            <a:r>
              <a:rPr lang="en-US" altLang="ko-KR" sz="2400" dirty="0"/>
              <a:t>(</a:t>
            </a:r>
            <a:r>
              <a:rPr lang="ko-KR" altLang="en-US" sz="2400" dirty="0"/>
              <a:t>상세내용은 자료참고</a:t>
            </a:r>
            <a:r>
              <a:rPr lang="en-US" altLang="ko-KR" sz="2400" dirty="0"/>
              <a:t>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ko-KR" altLang="en-US" dirty="0"/>
              <a:t>하나의 값 할당</a:t>
            </a:r>
            <a:r>
              <a:rPr lang="en-US" altLang="ko-KR" sz="1800" dirty="0"/>
              <a:t>(</a:t>
            </a:r>
            <a:r>
              <a:rPr lang="ko-KR" altLang="en-US" sz="1800" dirty="0"/>
              <a:t>변수 선언 후 가능</a:t>
            </a:r>
            <a:r>
              <a:rPr lang="en-US" altLang="ko-KR" sz="1800" dirty="0"/>
              <a:t>)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ko-KR" altLang="en-US" dirty="0"/>
              <a:t>일부 초기화</a:t>
            </a:r>
            <a:r>
              <a:rPr lang="en-US" altLang="ko-KR" dirty="0"/>
              <a:t>(c99)</a:t>
            </a:r>
          </a:p>
          <a:p>
            <a:pPr lvl="1"/>
            <a:endParaRPr lang="en-US" altLang="ko-KR" dirty="0"/>
          </a:p>
          <a:p>
            <a:r>
              <a:rPr lang="ko-KR" altLang="en-US" dirty="0"/>
              <a:t>모든 값 초기화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ko-KR" altLang="en-US" dirty="0"/>
              <a:t>배열 크기 미지정 초기화 </a:t>
            </a:r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2143" y="783772"/>
            <a:ext cx="567174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4800" dirty="0">
                <a:latin typeface="Courier New" charset="0"/>
                <a:ea typeface="Courier New" charset="0"/>
                <a:cs typeface="Courier New" charset="0"/>
              </a:rPr>
              <a:t> scores</a:t>
            </a:r>
            <a:r>
              <a:rPr lang="en-US" sz="66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altLang="ko-KR" sz="4800" dirty="0">
                <a:latin typeface="Courier New" charset="0"/>
                <a:ea typeface="Courier New" charset="0"/>
                <a:cs typeface="Courier New" charset="0"/>
              </a:rPr>
              <a:t>5</a:t>
            </a:r>
            <a:r>
              <a:rPr lang="en-US" sz="6600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sz="48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27554" y="1891767"/>
            <a:ext cx="3569036" cy="95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 scores[5];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scores[</a:t>
            </a:r>
            <a:r>
              <a:rPr lang="en-US" altLang="ko-KR" sz="28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] = 80;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00089" y="4071395"/>
            <a:ext cx="6542563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800" spc="-3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800" spc="-300" dirty="0">
                <a:latin typeface="Courier New" charset="0"/>
                <a:ea typeface="Courier New" charset="0"/>
                <a:cs typeface="Courier New" charset="0"/>
              </a:rPr>
              <a:t> a</a:t>
            </a:r>
            <a:r>
              <a:rPr lang="en-US" altLang="x-none" sz="3600" spc="-300" dirty="0">
                <a:latin typeface="Courier New" charset="0"/>
                <a:ea typeface="Courier New" charset="0"/>
                <a:cs typeface="Courier New" charset="0"/>
              </a:rPr>
              <a:t>[5]</a:t>
            </a:r>
            <a:r>
              <a:rPr lang="en-US" altLang="x-none" sz="2800" spc="-300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4400" spc="-300" dirty="0">
                <a:latin typeface="Courier New" charset="0"/>
                <a:ea typeface="Courier New" charset="0"/>
                <a:cs typeface="Courier New" charset="0"/>
              </a:rPr>
              <a:t>{</a:t>
            </a:r>
            <a:r>
              <a:rPr lang="en-US" altLang="x-none" sz="2800" spc="-300" dirty="0">
                <a:latin typeface="Courier New" charset="0"/>
                <a:ea typeface="Courier New" charset="0"/>
                <a:cs typeface="Courier New" charset="0"/>
              </a:rPr>
              <a:t>99, 80, 70, 92, 100</a:t>
            </a:r>
            <a:r>
              <a:rPr lang="en-US" altLang="x-none" sz="4400" spc="-300" dirty="0">
                <a:latin typeface="Courier New" charset="0"/>
                <a:ea typeface="Courier New" charset="0"/>
                <a:cs typeface="Courier New" charset="0"/>
              </a:rPr>
              <a:t>}</a:t>
            </a:r>
            <a:r>
              <a:rPr lang="en-US" altLang="x-none" sz="2800" spc="-3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00089" y="3187058"/>
            <a:ext cx="6863443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800" spc="-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800" spc="-400" dirty="0">
                <a:latin typeface="Courier New" charset="0"/>
                <a:ea typeface="Courier New" charset="0"/>
                <a:cs typeface="Courier New" charset="0"/>
              </a:rPr>
              <a:t> a</a:t>
            </a:r>
            <a:r>
              <a:rPr lang="en-US" altLang="x-none" sz="3600" spc="-400" dirty="0">
                <a:latin typeface="Courier New" charset="0"/>
                <a:ea typeface="Courier New" charset="0"/>
                <a:cs typeface="Courier New" charset="0"/>
              </a:rPr>
              <a:t>[5]</a:t>
            </a:r>
            <a:r>
              <a:rPr lang="en-US" altLang="x-none" sz="2800" spc="-400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3600" spc="-400" dirty="0">
                <a:latin typeface="Courier New" charset="0"/>
                <a:ea typeface="Courier New" charset="0"/>
                <a:cs typeface="Courier New" charset="0"/>
              </a:rPr>
              <a:t>{[</a:t>
            </a:r>
            <a:r>
              <a:rPr lang="en-US" altLang="x-none" sz="2800" spc="-4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en-US" altLang="x-none" sz="3600" spc="-400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altLang="x-none" sz="2800" spc="-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3600" spc="-4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sz="2800" spc="-400" dirty="0">
                <a:latin typeface="Courier New" charset="0"/>
                <a:ea typeface="Courier New" charset="0"/>
                <a:cs typeface="Courier New" charset="0"/>
              </a:rPr>
              <a:t> 29, </a:t>
            </a:r>
            <a:r>
              <a:rPr lang="en-US" altLang="x-none" sz="3600" spc="-4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altLang="x-none" sz="2800" spc="-400" dirty="0">
                <a:latin typeface="Courier New" charset="0"/>
                <a:ea typeface="Courier New" charset="0"/>
                <a:cs typeface="Courier New" charset="0"/>
              </a:rPr>
              <a:t>3</a:t>
            </a:r>
            <a:r>
              <a:rPr lang="en-US" altLang="x-none" sz="3600" spc="-400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altLang="x-none" sz="2800" spc="-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3600" spc="-400" dirty="0"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en-US" altLang="x-none" sz="2800" spc="-400" dirty="0">
                <a:latin typeface="Courier New" charset="0"/>
                <a:ea typeface="Courier New" charset="0"/>
                <a:cs typeface="Courier New" charset="0"/>
              </a:rPr>
              <a:t> 7</a:t>
            </a:r>
            <a:r>
              <a:rPr lang="en-US" altLang="x-none" sz="3600" spc="-400" dirty="0">
                <a:latin typeface="Courier New" charset="0"/>
                <a:ea typeface="Courier New" charset="0"/>
                <a:cs typeface="Courier New" charset="0"/>
              </a:rPr>
              <a:t>}</a:t>
            </a:r>
            <a:r>
              <a:rPr lang="en-US" altLang="x-none" sz="2800" spc="-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00089" y="5297813"/>
            <a:ext cx="63762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800" spc="-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800" spc="-400" dirty="0">
                <a:latin typeface="Courier New" charset="0"/>
                <a:ea typeface="Courier New" charset="0"/>
                <a:cs typeface="Courier New" charset="0"/>
              </a:rPr>
              <a:t> a</a:t>
            </a:r>
            <a:r>
              <a:rPr lang="en-US" altLang="x-none" sz="3600" spc="-400" dirty="0">
                <a:latin typeface="Courier New" charset="0"/>
                <a:ea typeface="Courier New" charset="0"/>
                <a:cs typeface="Courier New" charset="0"/>
              </a:rPr>
              <a:t>[]</a:t>
            </a:r>
            <a:r>
              <a:rPr lang="en-US" altLang="x-none" sz="2800" spc="-400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4000" spc="-400" dirty="0">
                <a:latin typeface="Courier New" charset="0"/>
                <a:ea typeface="Courier New" charset="0"/>
                <a:cs typeface="Courier New" charset="0"/>
              </a:rPr>
              <a:t>{</a:t>
            </a:r>
            <a:r>
              <a:rPr lang="en-US" altLang="x-none" sz="2800" spc="-400" dirty="0">
                <a:latin typeface="Courier New" charset="0"/>
                <a:ea typeface="Courier New" charset="0"/>
                <a:cs typeface="Courier New" charset="0"/>
              </a:rPr>
              <a:t>99, 80, 70, 92, 100</a:t>
            </a:r>
            <a:r>
              <a:rPr lang="en-US" altLang="x-none" sz="4000" spc="-400" dirty="0">
                <a:latin typeface="Courier New" charset="0"/>
                <a:ea typeface="Courier New" charset="0"/>
                <a:cs typeface="Courier New" charset="0"/>
              </a:rPr>
              <a:t>}</a:t>
            </a:r>
            <a:r>
              <a:rPr lang="en-US" altLang="x-none" sz="2800" spc="-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88220" y="1014604"/>
            <a:ext cx="324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5</a:t>
            </a:r>
            <a:r>
              <a:rPr lang="ko-KR" altLang="en-US" dirty="0"/>
              <a:t>개의 값을 저장할 수 있는 </a:t>
            </a:r>
            <a:br>
              <a:rPr lang="en-US" altLang="ko-KR" dirty="0"/>
            </a:br>
            <a:r>
              <a:rPr lang="en-US" altLang="ko-KR" dirty="0"/>
              <a:t>scores</a:t>
            </a:r>
            <a:r>
              <a:rPr lang="ko-KR" altLang="en-US" dirty="0"/>
              <a:t>라는 이름의 정수형 배열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301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Array, </a:t>
            </a:r>
            <a:r>
              <a:rPr lang="ko-KR" altLang="en-US" dirty="0"/>
              <a:t>배열</a:t>
            </a:r>
            <a:r>
              <a:rPr lang="en-US" altLang="ko-KR" dirty="0"/>
              <a:t>: </a:t>
            </a:r>
            <a:r>
              <a:rPr lang="ko-KR" altLang="en-US" dirty="0"/>
              <a:t>인덱스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배열의 물리적 표현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7" descr="c8-1-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93" y="2679382"/>
            <a:ext cx="7522737" cy="1254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0" y="1375350"/>
            <a:ext cx="2938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10</a:t>
            </a:r>
            <a:r>
              <a:rPr lang="ko-KR" altLang="en-US" dirty="0"/>
              <a:t>개의 값을 저장할 수 있는</a:t>
            </a:r>
            <a:br>
              <a:rPr lang="en-US" altLang="ko-KR" dirty="0"/>
            </a:br>
            <a:r>
              <a:rPr lang="en-US" altLang="ko-KR" dirty="0"/>
              <a:t>a</a:t>
            </a:r>
            <a:r>
              <a:rPr lang="ko-KR" altLang="en-US" dirty="0"/>
              <a:t>라는 이름의 배열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6493" y="4511771"/>
            <a:ext cx="58929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dirty="0">
                <a:solidFill>
                  <a:srgbClr val="FF0000"/>
                </a:solidFill>
              </a:rPr>
              <a:t>중요</a:t>
            </a:r>
            <a:r>
              <a:rPr lang="en-US" altLang="ko-KR" sz="4000" dirty="0">
                <a:solidFill>
                  <a:srgbClr val="FF0000"/>
                </a:solidFill>
              </a:rPr>
              <a:t>:</a:t>
            </a:r>
            <a:r>
              <a:rPr lang="ko-KR" altLang="en-US" dirty="0"/>
              <a:t> </a:t>
            </a:r>
            <a:r>
              <a:rPr lang="en-US" altLang="ko-KR" sz="4400" dirty="0"/>
              <a:t>0</a:t>
            </a:r>
            <a:r>
              <a:rPr lang="ko-KR" altLang="en-US" sz="4400" dirty="0"/>
              <a:t>에서 인덱스 시작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86493" y="1105749"/>
            <a:ext cx="38443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4400" dirty="0">
                <a:latin typeface="Courier New" charset="0"/>
                <a:ea typeface="Courier New" charset="0"/>
                <a:cs typeface="Courier New" charset="0"/>
              </a:rPr>
              <a:t> a</a:t>
            </a:r>
            <a:r>
              <a:rPr lang="en-US" sz="60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sz="44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r>
              <a:rPr lang="en-US" sz="6000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sz="4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6493" y="2332337"/>
            <a:ext cx="2137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배열의 물리적 표현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205948" y="3975314"/>
            <a:ext cx="26505" cy="5364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654018" y="3933921"/>
            <a:ext cx="26505" cy="5364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3580095" y="2041335"/>
            <a:ext cx="263035" cy="42712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93775" y="5234608"/>
            <a:ext cx="2704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값이 저장된 위치의 </a:t>
            </a:r>
            <a:r>
              <a:rPr lang="ko-KR" altLang="en-US" b="1" dirty="0"/>
              <a:t>주소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9962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Array, </a:t>
            </a:r>
            <a:r>
              <a:rPr lang="ko-KR" altLang="en-US" dirty="0"/>
              <a:t>배열</a:t>
            </a:r>
            <a:r>
              <a:rPr lang="en-US" altLang="ko-KR" dirty="0"/>
              <a:t>:</a:t>
            </a:r>
            <a:r>
              <a:rPr lang="ko-KR" altLang="en-US" dirty="0"/>
              <a:t> 활용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바코드 계산 프로그램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416" y="0"/>
            <a:ext cx="1683584" cy="1233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75792" y="1353616"/>
            <a:ext cx="8768207" cy="9655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8475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8825" indent="-22701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0288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2701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i1, i2, i3, i4, i5;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("%1d%1d%1d%1d%1d", </a:t>
            </a:r>
            <a:r>
              <a:rPr lang="en-US" altLang="x-none" spc="-300" dirty="0">
                <a:latin typeface="Courier New" charset="0"/>
                <a:ea typeface="Courier New" charset="0"/>
                <a:cs typeface="Courier New" charset="0"/>
              </a:rPr>
              <a:t>&amp;i1, &amp;i2, &amp;i3, &amp;i4, &amp;i5);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first_sum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= d + i2 + i4 + j1 + j3 + j5;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75792" y="2808280"/>
            <a:ext cx="9073007" cy="9655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8475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8825" indent="-22701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0288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2701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[5];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pc="-300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spc="-300" dirty="0">
                <a:latin typeface="Courier New" charset="0"/>
                <a:ea typeface="Courier New" charset="0"/>
                <a:cs typeface="Courier New" charset="0"/>
              </a:rPr>
              <a:t>("%1d%1d%1d%1d%1d", &amp;</a:t>
            </a:r>
            <a:r>
              <a:rPr lang="en-US" altLang="x-none" spc="-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pc="-300" dirty="0">
                <a:latin typeface="Courier New" charset="0"/>
                <a:ea typeface="Courier New" charset="0"/>
                <a:cs typeface="Courier New" charset="0"/>
              </a:rPr>
              <a:t>[0], &amp;</a:t>
            </a:r>
            <a:r>
              <a:rPr lang="en-US" altLang="x-none" spc="-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pc="-300" dirty="0">
                <a:latin typeface="Courier New" charset="0"/>
                <a:ea typeface="Courier New" charset="0"/>
                <a:cs typeface="Courier New" charset="0"/>
              </a:rPr>
              <a:t>[1], &amp;</a:t>
            </a:r>
            <a:r>
              <a:rPr lang="en-US" altLang="x-none" spc="-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pc="-300" dirty="0">
                <a:latin typeface="Courier New" charset="0"/>
                <a:ea typeface="Courier New" charset="0"/>
                <a:cs typeface="Courier New" charset="0"/>
              </a:rPr>
              <a:t>[2], &amp;</a:t>
            </a:r>
            <a:r>
              <a:rPr lang="en-US" altLang="x-none" spc="-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pc="-300" dirty="0">
                <a:latin typeface="Courier New" charset="0"/>
                <a:ea typeface="Courier New" charset="0"/>
                <a:cs typeface="Courier New" charset="0"/>
              </a:rPr>
              <a:t>[3], &amp;</a:t>
            </a:r>
            <a:r>
              <a:rPr lang="en-US" altLang="x-none" spc="-3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pc="-300" dirty="0">
                <a:latin typeface="Courier New" charset="0"/>
                <a:ea typeface="Courier New" charset="0"/>
                <a:cs typeface="Courier New" charset="0"/>
              </a:rPr>
              <a:t>[4]);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first_sum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= d +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[1] +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[2];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643808" y="990726"/>
            <a:ext cx="647347" cy="3249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996817" y="2384949"/>
            <a:ext cx="647347" cy="3249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643808" y="2159766"/>
            <a:ext cx="439760" cy="91847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498304" y="2225996"/>
            <a:ext cx="322558" cy="85224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368739" y="2143801"/>
            <a:ext cx="237181" cy="947696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7447712" y="2225996"/>
            <a:ext cx="12704" cy="952976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302208" y="2159766"/>
            <a:ext cx="1" cy="94954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327184" y="4382687"/>
            <a:ext cx="9073007" cy="9655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8475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8825" indent="-22701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0288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2701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[5];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for(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cnt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= 0;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cnt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&lt; 5;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cnt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(“%1d”, &amp;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cnt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]);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first_sum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= d +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[1] +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[2];</a:t>
            </a:r>
          </a:p>
        </p:txBody>
      </p:sp>
    </p:spTree>
    <p:extLst>
      <p:ext uri="{BB962C8B-B14F-4D97-AF65-F5344CB8AC3E}">
        <p14:creationId xmlns:p14="http://schemas.microsoft.com/office/powerpoint/2010/main" val="968027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Array, </a:t>
            </a:r>
            <a:r>
              <a:rPr lang="ko-KR" altLang="en-US" dirty="0"/>
              <a:t>배열</a:t>
            </a:r>
            <a:r>
              <a:rPr lang="en-US" altLang="ko-KR" dirty="0"/>
              <a:t>:</a:t>
            </a:r>
            <a:r>
              <a:rPr lang="ko-KR" altLang="en-US" dirty="0"/>
              <a:t> 차원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ko-KR" altLang="en-US" dirty="0"/>
              <a:t>차원</a:t>
            </a:r>
            <a:endParaRPr lang="en-US" altLang="ko-KR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altLang="ko-KR" dirty="0"/>
              <a:t>2</a:t>
            </a:r>
            <a:r>
              <a:rPr lang="ko-KR" altLang="en-US" dirty="0"/>
              <a:t>차원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7" descr="c8-1-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67" y="1539695"/>
            <a:ext cx="7522737" cy="1254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14145" y="653902"/>
            <a:ext cx="38443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4400" dirty="0">
                <a:latin typeface="Courier New" charset="0"/>
                <a:ea typeface="Courier New" charset="0"/>
                <a:cs typeface="Courier New" charset="0"/>
              </a:rPr>
              <a:t> a</a:t>
            </a:r>
            <a:r>
              <a:rPr lang="en-US" sz="60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sz="4400" dirty="0">
                <a:latin typeface="Courier New" charset="0"/>
                <a:ea typeface="Courier New" charset="0"/>
                <a:cs typeface="Courier New" charset="0"/>
              </a:rPr>
              <a:t>10</a:t>
            </a:r>
            <a:r>
              <a:rPr lang="en-US" sz="6000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sz="4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14145" y="2810630"/>
            <a:ext cx="48606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4400" dirty="0">
                <a:latin typeface="Courier New" charset="0"/>
                <a:ea typeface="Courier New" charset="0"/>
                <a:cs typeface="Courier New" charset="0"/>
              </a:rPr>
              <a:t> a</a:t>
            </a:r>
            <a:r>
              <a:rPr lang="en-US" sz="60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altLang="ko-KR" sz="4400" dirty="0">
                <a:latin typeface="Courier New" charset="0"/>
                <a:ea typeface="Courier New" charset="0"/>
                <a:cs typeface="Courier New" charset="0"/>
              </a:rPr>
              <a:t>5</a:t>
            </a:r>
            <a:r>
              <a:rPr lang="en-US" sz="6000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altLang="ko-KR" sz="60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altLang="ko-KR" sz="4400" dirty="0">
                <a:latin typeface="Courier New" charset="0"/>
                <a:ea typeface="Courier New" charset="0"/>
                <a:cs typeface="Courier New" charset="0"/>
              </a:rPr>
              <a:t>9</a:t>
            </a:r>
            <a:r>
              <a:rPr lang="en-US" altLang="ko-KR" sz="6000" dirty="0">
                <a:latin typeface="Courier New" charset="0"/>
                <a:ea typeface="Courier New" charset="0"/>
                <a:cs typeface="Courier New" charset="0"/>
              </a:rPr>
              <a:t>]</a:t>
            </a:r>
            <a:r>
              <a:rPr lang="en-US" sz="4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pic>
        <p:nvPicPr>
          <p:cNvPr id="9" name="Picture 5" descr="c8-2-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578" y="3680849"/>
            <a:ext cx="4500217" cy="2675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72143" y="4372269"/>
            <a:ext cx="2484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3</a:t>
            </a:r>
            <a:r>
              <a:rPr lang="ko-KR" altLang="en-US" dirty="0"/>
              <a:t>차원 이상도 표현가능</a:t>
            </a:r>
            <a:endParaRPr lang="en-US" altLang="ko-KR" dirty="0"/>
          </a:p>
          <a:p>
            <a:r>
              <a:rPr lang="ko-KR" altLang="en-US" dirty="0"/>
              <a:t>단</a:t>
            </a:r>
            <a:r>
              <a:rPr lang="en-US" altLang="ko-KR" dirty="0"/>
              <a:t>,</a:t>
            </a:r>
            <a:r>
              <a:rPr lang="ko-KR" altLang="en-US" dirty="0"/>
              <a:t> 시각화는 못함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527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17339</TotalTime>
  <Words>502</Words>
  <Application>Microsoft Macintosh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맑은 고딕</vt:lpstr>
      <vt:lpstr>Arial</vt:lpstr>
      <vt:lpstr>Calibri</vt:lpstr>
      <vt:lpstr>Calibri Light</vt:lpstr>
      <vt:lpstr>Courier New</vt:lpstr>
      <vt:lpstr>Office Theme</vt:lpstr>
      <vt:lpstr>Arrays 요약</vt:lpstr>
      <vt:lpstr>Array, 배열</vt:lpstr>
      <vt:lpstr>Array, 배열: 선언</vt:lpstr>
      <vt:lpstr>Array, 배열: 초기화와 할당 (상세내용은 자료참고)</vt:lpstr>
      <vt:lpstr>Array, 배열: 인덱스</vt:lpstr>
      <vt:lpstr>Array, 배열: 활용</vt:lpstr>
      <vt:lpstr>Array, 배열: 차원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Fundamentals &amp;  Formatted Input/Output</dc:title>
  <dc:creator>Seongjin Lee</dc:creator>
  <cp:lastModifiedBy>Seongjin Lee</cp:lastModifiedBy>
  <cp:revision>135</cp:revision>
  <cp:lastPrinted>2017-11-01T01:02:41Z</cp:lastPrinted>
  <dcterms:created xsi:type="dcterms:W3CDTF">2017-10-04T12:07:55Z</dcterms:created>
  <dcterms:modified xsi:type="dcterms:W3CDTF">2018-08-22T04:56:20Z</dcterms:modified>
</cp:coreProperties>
</file>