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8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82" r:id="rId20"/>
    <p:sldId id="283" r:id="rId21"/>
    <p:sldId id="284" r:id="rId22"/>
    <p:sldId id="285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9" r:id="rId35"/>
    <p:sldId id="312" r:id="rId36"/>
    <p:sldId id="31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90"/>
    <p:restoredTop sz="94645"/>
  </p:normalViewPr>
  <p:slideViewPr>
    <p:cSldViewPr snapToGrid="0" snapToObjects="1">
      <p:cViewPr varScale="1">
        <p:scale>
          <a:sx n="115" d="100"/>
          <a:sy n="115" d="100"/>
        </p:scale>
        <p:origin x="104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C1F77-E7B3-944A-9C34-5FE6CD259270}" type="datetimeFigureOut">
              <a:rPr lang="en-US" smtClean="0"/>
              <a:t>8/22/18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DBD0-C05E-724F-BAA6-6F3020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DB-03F9-F541-BE34-C5F31DB4191F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525837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041F-F2DA-0746-A7B2-2F083BE6ACAA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02406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31772"/>
            <a:ext cx="7886700" cy="22578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9C2F-1975-F240-8BE6-2DCBFFEE2D2A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788230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581-71FE-CF48-AAB8-AB5F2967ECFD}" type="datetime1">
              <a:rPr lang="en-US" smtClean="0"/>
              <a:t>8/22/18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BE00-C007-A148-9E28-79C9130FB6C6}" type="datetime1">
              <a:rPr lang="en-US" smtClean="0"/>
              <a:t>8/22/18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43" y="250370"/>
            <a:ext cx="8577943" cy="413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43" y="783772"/>
            <a:ext cx="8577943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43" y="6356351"/>
            <a:ext cx="24139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DC66-A430-114F-993D-664DF4284FB8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392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4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47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302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adopted from KNK C Programming : A </a:t>
            </a:r>
            <a:r>
              <a:rPr lang="en-US" sz="2000"/>
              <a:t>Modern Approach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9763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Subscripting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인덱스 값에 사이드 이펙트가 있는 경우 주의해야 함</a:t>
            </a:r>
            <a:endParaRPr lang="en-US" altLang="x-none" sz="28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= 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while (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&lt; N)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a[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] = b[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++];</a:t>
            </a:r>
          </a:p>
          <a:p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a[</a:t>
            </a:r>
            <a:r>
              <a:rPr lang="en-US" altLang="x-none" sz="26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b[</a:t>
            </a:r>
            <a:r>
              <a:rPr lang="en-US" altLang="x-none" sz="26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++]</a:t>
            </a:r>
            <a:r>
              <a:rPr lang="en-US" altLang="x-none" sz="2600" dirty="0"/>
              <a:t> </a:t>
            </a:r>
            <a:r>
              <a:rPr lang="ko-KR" altLang="en-US" sz="2600" dirty="0"/>
              <a:t>는 </a:t>
            </a:r>
            <a:r>
              <a:rPr lang="en-US" altLang="x-none" sz="26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600" dirty="0"/>
              <a:t> </a:t>
            </a:r>
            <a:r>
              <a:rPr lang="ko-KR" altLang="en-US" sz="2600" dirty="0"/>
              <a:t>의 값을 활용하기도 하고 변경하기도 하기 때문에 정의되지 않은 동작을 함</a:t>
            </a:r>
            <a:endParaRPr lang="en-US" altLang="x-none" sz="2600" dirty="0"/>
          </a:p>
          <a:p>
            <a:endParaRPr lang="en-US" altLang="x-none" sz="2600" dirty="0"/>
          </a:p>
          <a:p>
            <a:r>
              <a:rPr lang="ko-KR" altLang="en-US" dirty="0"/>
              <a:t>인덱스에서 증감 연산자를 분리하면 문제 해결 가능</a:t>
            </a:r>
            <a:endParaRPr lang="en-US" altLang="x-none" sz="28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for (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&lt; N;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a[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] = b[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];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73ADA91-55F3-5C43-8B9E-A561FA8AED92}" type="slidenum">
              <a:rPr lang="en-US" altLang="x-none" sz="1200">
                <a:latin typeface="Arial" charset="0"/>
              </a:rPr>
              <a:pPr/>
              <a:t>10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600298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배열</a:t>
            </a:r>
            <a:r>
              <a:rPr lang="en-US" altLang="x-none" dirty="0"/>
              <a:t> </a:t>
            </a:r>
            <a:r>
              <a:rPr lang="ko-KR" altLang="en-US" dirty="0"/>
              <a:t>초기화</a:t>
            </a:r>
            <a:endParaRPr lang="en-US" altLang="x-none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변수 선언시 값을 할당하여 초기화할 수 있음</a:t>
            </a:r>
            <a:endParaRPr lang="en-US" altLang="ko-KR" sz="3200" dirty="0"/>
          </a:p>
          <a:p>
            <a:endParaRPr lang="en-US" altLang="ko-KR" sz="3200" dirty="0"/>
          </a:p>
          <a:p>
            <a:r>
              <a:rPr lang="ko-KR" altLang="en-US" dirty="0"/>
              <a:t>흔한 초기화 방법</a:t>
            </a:r>
            <a:r>
              <a:rPr lang="en-US" altLang="ko-KR" dirty="0"/>
              <a:t>:</a:t>
            </a:r>
            <a:r>
              <a:rPr lang="ko-KR" altLang="en-US" dirty="0"/>
              <a:t> 중괄호와 값 그리고 쉼표로 구분</a:t>
            </a:r>
            <a:endParaRPr lang="en-US" altLang="x-none" sz="32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a[10] = {1, 2, 3, 4, 5, 6, 7, 8, 9, 10};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CC252E2-5CDE-2E46-8A75-299D613740EB}" type="slidenum">
              <a:rPr lang="en-US" altLang="x-none" sz="1200">
                <a:latin typeface="Arial" charset="0"/>
              </a:rPr>
              <a:pPr/>
              <a:t>11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898127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Initialization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 err="1"/>
              <a:t>최기화하는</a:t>
            </a:r>
            <a:r>
              <a:rPr lang="ko-KR" altLang="en-US" sz="2400" dirty="0"/>
              <a:t> 값들이 배열의 길이보다 짧은 경우</a:t>
            </a:r>
            <a:r>
              <a:rPr lang="en-US" altLang="x-none" sz="2400" dirty="0"/>
              <a:t> </a:t>
            </a:r>
            <a:r>
              <a:rPr lang="ko-KR" altLang="en-US" sz="2400" dirty="0"/>
              <a:t>나머지 값들은 </a:t>
            </a:r>
            <a:r>
              <a:rPr lang="en-US" altLang="ko-KR" sz="2400" dirty="0"/>
              <a:t>0</a:t>
            </a:r>
            <a:r>
              <a:rPr lang="ko-KR" altLang="en-US" sz="2400" dirty="0" err="1"/>
              <a:t>으로</a:t>
            </a:r>
            <a:r>
              <a:rPr lang="ko-KR" altLang="en-US" sz="2400" dirty="0"/>
              <a:t> 초기화 됨</a:t>
            </a:r>
            <a:r>
              <a:rPr lang="en-US" altLang="x-none" sz="2400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a[10] = {1, 2, 3, 4, 5, 6};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/* initial value of a is {1,</a:t>
            </a:r>
            <a:r>
              <a:rPr lang="en-US" altLang="x-none" sz="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2,</a:t>
            </a:r>
            <a:r>
              <a:rPr lang="en-US" altLang="x-none" sz="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3,</a:t>
            </a:r>
            <a:r>
              <a:rPr lang="en-US" altLang="x-none" sz="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4,</a:t>
            </a:r>
            <a:r>
              <a:rPr lang="en-US" altLang="x-none" sz="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5,</a:t>
            </a:r>
            <a:r>
              <a:rPr lang="en-US" altLang="x-none" sz="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6,</a:t>
            </a:r>
            <a:r>
              <a:rPr lang="en-US" altLang="x-none" sz="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0} */</a:t>
            </a:r>
          </a:p>
          <a:p>
            <a:r>
              <a:rPr lang="ko-KR" altLang="en-US" sz="2400" dirty="0"/>
              <a:t>이 기능을 써서 </a:t>
            </a:r>
            <a:r>
              <a:rPr lang="en-US" altLang="ko-KR" sz="2400" dirty="0"/>
              <a:t>0</a:t>
            </a:r>
            <a:r>
              <a:rPr lang="ko-KR" altLang="en-US" sz="2400" dirty="0" err="1"/>
              <a:t>으로</a:t>
            </a:r>
            <a:r>
              <a:rPr lang="ko-KR" altLang="en-US" sz="2400" dirty="0"/>
              <a:t> 쉽게 초기화 할 수 있음</a:t>
            </a:r>
            <a:r>
              <a:rPr lang="en-US" altLang="x-none" sz="2400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a[10] = {0};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/* initial value of a is {0,</a:t>
            </a:r>
            <a:r>
              <a:rPr lang="en-US" altLang="x-none" sz="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0} */</a:t>
            </a:r>
          </a:p>
          <a:p>
            <a:pPr>
              <a:buFontTx/>
              <a:buNone/>
            </a:pPr>
            <a:r>
              <a:rPr lang="en-US" altLang="x-none" sz="2400" dirty="0"/>
              <a:t>	</a:t>
            </a:r>
            <a:r>
              <a:rPr lang="ko-KR" altLang="en-US" sz="2400" dirty="0"/>
              <a:t>괄호 안에 </a:t>
            </a:r>
            <a:r>
              <a:rPr lang="en-US" altLang="ko-KR" sz="2400" dirty="0"/>
              <a:t>0</a:t>
            </a:r>
            <a:r>
              <a:rPr lang="ko-KR" altLang="en-US" sz="2400" dirty="0"/>
              <a:t>이 하나 있는데</a:t>
            </a:r>
            <a:r>
              <a:rPr lang="en-US" altLang="ko-KR" sz="2400" dirty="0"/>
              <a:t>, </a:t>
            </a:r>
            <a:r>
              <a:rPr lang="ko-KR" altLang="en-US" sz="2400" dirty="0"/>
              <a:t>아무 값도 없이 초기화하는 것은 규칙에 위배됨</a:t>
            </a:r>
            <a:endParaRPr lang="en-US" altLang="x-none" sz="2400" dirty="0"/>
          </a:p>
          <a:p>
            <a:r>
              <a:rPr lang="ko-KR" altLang="en-US" sz="2400" dirty="0"/>
              <a:t>배열의 길이보다 </a:t>
            </a:r>
            <a:r>
              <a:rPr lang="ko-KR" altLang="en-US" dirty="0"/>
              <a:t>많은</a:t>
            </a:r>
            <a:r>
              <a:rPr lang="ko-KR" altLang="en-US" sz="2400" dirty="0"/>
              <a:t> 값들로 초기화하는 것도 규칙 위반</a:t>
            </a:r>
            <a:endParaRPr lang="en-US" altLang="x-none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F7B1FBB-72C1-F044-A4AD-89CF8D9E5E3A}" type="slidenum">
              <a:rPr lang="en-US" altLang="x-none" sz="1200">
                <a:latin typeface="Arial" charset="0"/>
              </a:rPr>
              <a:pPr/>
              <a:t>12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65917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Initialization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초기화 값들이 있다면 길이는 생략 가능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a[] = {1, 2, 3, 4, 5, 6, 7, 8, 9, 10};</a:t>
            </a:r>
          </a:p>
          <a:p>
            <a:endParaRPr lang="en-US" altLang="x-none" dirty="0"/>
          </a:p>
          <a:p>
            <a:r>
              <a:rPr lang="ko-KR" altLang="en-US" dirty="0"/>
              <a:t>초기화에 제공된 값들로 컴파일러가 배열의 길이를 판단함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22EA821-A0B2-F548-824E-FC040805C2A2}" type="slidenum">
              <a:rPr lang="en-US" altLang="x-none" sz="1200">
                <a:latin typeface="Arial" charset="0"/>
              </a:rPr>
              <a:pPr/>
              <a:t>13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142690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위치 지정 초기화</a:t>
            </a:r>
            <a:r>
              <a:rPr lang="en-US" altLang="x-none" dirty="0"/>
              <a:t> (C99 </a:t>
            </a:r>
            <a:r>
              <a:rPr lang="ko-KR" altLang="en-US" dirty="0"/>
              <a:t>표준</a:t>
            </a:r>
            <a:r>
              <a:rPr lang="en-US" altLang="x-none" dirty="0"/>
              <a:t>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배열의 모든 요소를 초기화하는 경우보다 한 두 요소를 초기화하는 경우가 많이 있음</a:t>
            </a:r>
            <a:endParaRPr lang="en-US" altLang="ko-KR" dirty="0"/>
          </a:p>
          <a:p>
            <a:r>
              <a:rPr lang="ko-KR" altLang="en-US" dirty="0"/>
              <a:t>예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a[15] =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{0,</a:t>
            </a:r>
            <a:r>
              <a:rPr lang="en-US" altLang="x-none" sz="2300" dirty="0"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2300" dirty="0"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29,</a:t>
            </a:r>
            <a:r>
              <a:rPr lang="en-US" altLang="x-none" sz="2300" dirty="0"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2300" dirty="0"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2300" dirty="0"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2300" dirty="0"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2300" dirty="0"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2300" dirty="0"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2300" dirty="0"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7,</a:t>
            </a:r>
            <a:r>
              <a:rPr lang="en-US" altLang="x-none" sz="2300" dirty="0"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2300" dirty="0"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2300" dirty="0"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2300" dirty="0"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2300" dirty="0">
                <a:ea typeface="Courier New" charset="0"/>
                <a:cs typeface="Courier New" charset="0"/>
              </a:rPr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48};</a:t>
            </a:r>
          </a:p>
          <a:p>
            <a:endParaRPr lang="en-US" altLang="ko-KR" dirty="0"/>
          </a:p>
          <a:p>
            <a:r>
              <a:rPr lang="ko-KR" altLang="en-US" dirty="0"/>
              <a:t>긴 배열의 경우 이런 초기화 방식은 오류 발생 여지가 높음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399468C-EBDA-DF4D-A03A-0A263D13F8CA}" type="slidenum">
              <a:rPr lang="en-US" altLang="x-none" sz="1200">
                <a:latin typeface="Arial" charset="0"/>
              </a:rPr>
              <a:pPr/>
              <a:t>14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56810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Designated Initializers (C99)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C99</a:t>
            </a:r>
            <a:r>
              <a:rPr lang="ko-KR" altLang="en-US" dirty="0"/>
              <a:t>의</a:t>
            </a:r>
            <a:r>
              <a:rPr lang="en-US" altLang="x-none" dirty="0"/>
              <a:t> </a:t>
            </a:r>
            <a:r>
              <a:rPr lang="en-US" altLang="x-none" b="1" i="1" dirty="0"/>
              <a:t>designated initializers </a:t>
            </a:r>
            <a:r>
              <a:rPr lang="ko-KR" altLang="en-US" b="1" i="1" dirty="0"/>
              <a:t>위치 지정 초기화 </a:t>
            </a:r>
            <a:r>
              <a:rPr lang="ko-KR" altLang="en-US" dirty="0"/>
              <a:t>로 문제 해결</a:t>
            </a:r>
            <a:r>
              <a:rPr lang="en-US" altLang="x-none" dirty="0"/>
              <a:t>.</a:t>
            </a:r>
          </a:p>
          <a:p>
            <a:endParaRPr lang="en-US" altLang="x-none" dirty="0"/>
          </a:p>
          <a:p>
            <a:r>
              <a:rPr lang="ko-KR" altLang="en-US" dirty="0"/>
              <a:t>앞의 예를 위치 지정 초기화로 표현한 예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a[15] = {[2] = 29, [9] = 7, [14] = 48};</a:t>
            </a:r>
          </a:p>
          <a:p>
            <a:endParaRPr lang="en-US" altLang="ko-KR" dirty="0"/>
          </a:p>
          <a:p>
            <a:r>
              <a:rPr lang="ko-KR" altLang="en-US" dirty="0"/>
              <a:t>괄호 안의 숫자가</a:t>
            </a:r>
            <a:r>
              <a:rPr lang="en-US" altLang="x-none" dirty="0"/>
              <a:t> </a:t>
            </a:r>
            <a:r>
              <a:rPr lang="en-US" altLang="x-none" b="1" i="1" dirty="0"/>
              <a:t>designator </a:t>
            </a:r>
            <a:r>
              <a:rPr lang="ko-KR" altLang="en-US" b="1" i="1" dirty="0"/>
              <a:t>지정자 역할을 함</a:t>
            </a:r>
            <a:r>
              <a:rPr lang="en-US" altLang="x-none" b="1" i="1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16DC232-AB59-B24E-B416-004190ACE9A4}" type="slidenum">
              <a:rPr lang="en-US" altLang="x-none" sz="1200">
                <a:latin typeface="Arial" charset="0"/>
              </a:rPr>
              <a:pPr/>
              <a:t>15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917325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Designated Initializers (C99)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위치 지정 초기화는 짧고 읽기가 쉬움</a:t>
            </a:r>
            <a:endParaRPr lang="en-US" altLang="x-none" dirty="0"/>
          </a:p>
          <a:p>
            <a:r>
              <a:rPr lang="ko-KR" altLang="en-US" dirty="0"/>
              <a:t>위치 지정의 순서 상관 없음</a:t>
            </a:r>
            <a:endParaRPr lang="en-US" altLang="x-none" dirty="0"/>
          </a:p>
          <a:p>
            <a:endParaRPr lang="en-US" altLang="x-none" dirty="0"/>
          </a:p>
          <a:p>
            <a:r>
              <a:rPr lang="ko-KR" altLang="en-US" dirty="0"/>
              <a:t>앞의 예를 적는 또 다른 예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a[15] = {[14] = 48, [9] = 7, [2] = 29};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992C883-A3C6-0146-A0ED-983513FDF922}" type="slidenum">
              <a:rPr lang="en-US" altLang="x-none" sz="1200">
                <a:latin typeface="Arial" charset="0"/>
              </a:rPr>
              <a:pPr/>
              <a:t>16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502630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Designated Initializers (C99)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지정자는 정수형  표현식을 </a:t>
            </a:r>
            <a:r>
              <a:rPr lang="ko-KR" altLang="en-US" dirty="0" err="1"/>
              <a:t>갖어야</a:t>
            </a:r>
            <a:r>
              <a:rPr lang="ko-KR" altLang="en-US" dirty="0"/>
              <a:t> 함</a:t>
            </a:r>
            <a:endParaRPr lang="en-US" altLang="x-none" dirty="0"/>
          </a:p>
          <a:p>
            <a:r>
              <a:rPr lang="ko-KR" altLang="en-US" dirty="0"/>
              <a:t>초기화 하는 배열의 길이가 </a:t>
            </a:r>
            <a:r>
              <a:rPr lang="en-US" altLang="x-none" i="1" dirty="0"/>
              <a:t>n</a:t>
            </a:r>
            <a:r>
              <a:rPr lang="ko-KR" altLang="en-US" dirty="0"/>
              <a:t>이면 지정자의 값도</a:t>
            </a:r>
            <a:r>
              <a:rPr lang="en-US" altLang="x-none" dirty="0"/>
              <a:t> 0 </a:t>
            </a:r>
            <a:r>
              <a:rPr lang="ko-KR" altLang="en-US" dirty="0"/>
              <a:t>과</a:t>
            </a:r>
            <a:r>
              <a:rPr lang="en-US" altLang="x-none" dirty="0"/>
              <a:t> </a:t>
            </a:r>
            <a:r>
              <a:rPr lang="en-US" altLang="x-none" i="1" dirty="0"/>
              <a:t>n</a:t>
            </a:r>
            <a:r>
              <a:rPr lang="en-US" altLang="x-none" dirty="0"/>
              <a:t> – 1 </a:t>
            </a:r>
            <a:r>
              <a:rPr lang="ko-KR" altLang="en-US" dirty="0"/>
              <a:t>사이에 있어야 함</a:t>
            </a:r>
            <a:r>
              <a:rPr lang="en-US" altLang="x-none" dirty="0"/>
              <a:t>.</a:t>
            </a:r>
          </a:p>
          <a:p>
            <a:r>
              <a:rPr lang="ko-KR" altLang="en-US" dirty="0"/>
              <a:t>배열의 길이가 명시되지 않으면 지정자는 양수이면 됨</a:t>
            </a:r>
            <a:r>
              <a:rPr lang="en-US" altLang="x-none" dirty="0"/>
              <a:t>.</a:t>
            </a:r>
          </a:p>
          <a:p>
            <a:pPr lvl="1"/>
            <a:r>
              <a:rPr lang="ko-KR" altLang="en-US" dirty="0"/>
              <a:t>컴파일러가 가장 큰 지정자를 기준으로 길이를 판단함</a:t>
            </a:r>
            <a:endParaRPr lang="en-US" altLang="ko-KR" dirty="0"/>
          </a:p>
          <a:p>
            <a:pPr lvl="1"/>
            <a:endParaRPr lang="en-US" altLang="x-none" dirty="0"/>
          </a:p>
          <a:p>
            <a:r>
              <a:rPr lang="ko-KR" altLang="en-US" dirty="0"/>
              <a:t>다음의 배열은 길이가</a:t>
            </a:r>
            <a:r>
              <a:rPr lang="en-US" altLang="ko-KR" dirty="0"/>
              <a:t>24 </a:t>
            </a:r>
            <a:r>
              <a:rPr lang="ko-KR" altLang="en-US" dirty="0"/>
              <a:t>임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b[]</a:t>
            </a:r>
            <a:r>
              <a:rPr lang="en-US" altLang="x-none" sz="1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1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{[5]</a:t>
            </a:r>
            <a:r>
              <a:rPr lang="en-US" altLang="x-none" sz="1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1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10,</a:t>
            </a:r>
            <a:r>
              <a:rPr lang="en-US" altLang="x-none" sz="1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[23]</a:t>
            </a:r>
            <a:r>
              <a:rPr lang="en-US" altLang="x-none" sz="1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1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13,</a:t>
            </a:r>
            <a:r>
              <a:rPr lang="en-US" altLang="x-none" sz="1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[11]</a:t>
            </a:r>
            <a:r>
              <a:rPr lang="en-US" altLang="x-none" sz="1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1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36,</a:t>
            </a:r>
            <a:r>
              <a:rPr lang="en-US" altLang="x-none" sz="1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[15]</a:t>
            </a:r>
            <a:r>
              <a:rPr lang="en-US" altLang="x-none" sz="1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1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29};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8C0F80F-07E0-9F41-A0E6-990429CA46FC}" type="slidenum">
              <a:rPr lang="en-US" altLang="x-none" sz="1200">
                <a:latin typeface="Arial" charset="0"/>
              </a:rPr>
              <a:pPr/>
              <a:t>17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311175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Designated Initializers (C99)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C99 </a:t>
            </a:r>
            <a:r>
              <a:rPr lang="ko-KR" altLang="en-US" dirty="0"/>
              <a:t>표준 이전의 방식을 겸해서 쓸 수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c[10] = {5,</a:t>
            </a:r>
            <a:r>
              <a:rPr lang="en-US" altLang="x-none" sz="9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1,</a:t>
            </a:r>
            <a:r>
              <a:rPr lang="en-US" altLang="x-none" sz="9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9,</a:t>
            </a:r>
            <a:r>
              <a:rPr lang="en-US" altLang="x-none" sz="9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[4]</a:t>
            </a:r>
            <a:r>
              <a:rPr lang="en-US" altLang="x-none" sz="9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9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3,</a:t>
            </a:r>
            <a:r>
              <a:rPr lang="en-US" altLang="x-none" sz="9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7,</a:t>
            </a:r>
            <a:r>
              <a:rPr lang="en-US" altLang="x-none" sz="9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2,</a:t>
            </a:r>
            <a:r>
              <a:rPr lang="en-US" altLang="x-none" sz="9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[8]</a:t>
            </a:r>
            <a:r>
              <a:rPr lang="en-US" altLang="x-none" sz="9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9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6};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3AB06B6-4DF3-AC41-B36F-7EC2FA28C825}" type="slidenum">
              <a:rPr lang="en-US" altLang="x-none" sz="1200">
                <a:latin typeface="Arial" charset="0"/>
              </a:rPr>
              <a:pPr/>
              <a:t>18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801141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배열에</a:t>
            </a:r>
            <a:r>
              <a:rPr lang="en-US" altLang="x-none" dirty="0"/>
              <a:t> </a:t>
            </a:r>
            <a:r>
              <a:rPr lang="en-US" altLang="x-none" b="1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 dirty="0"/>
              <a:t> </a:t>
            </a:r>
            <a:r>
              <a:rPr lang="ko-KR" altLang="en-US" dirty="0"/>
              <a:t>연산자 사용하기</a:t>
            </a:r>
            <a:endParaRPr lang="en-US" altLang="x-none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 dirty="0"/>
              <a:t> </a:t>
            </a:r>
            <a:r>
              <a:rPr lang="ko-KR" altLang="en-US" dirty="0"/>
              <a:t>연산자는 배열의 길이를 바이트 단위로 계산함</a:t>
            </a:r>
            <a:endParaRPr lang="en-US" altLang="x-none" dirty="0"/>
          </a:p>
          <a:p>
            <a:r>
              <a:rPr lang="ko-KR" altLang="en-US" dirty="0"/>
              <a:t>배열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 </a:t>
            </a:r>
            <a:r>
              <a:rPr lang="ko-KR" altLang="en-US" dirty="0"/>
              <a:t>의 길이가</a:t>
            </a:r>
            <a:r>
              <a:rPr lang="en-US" altLang="x-none" dirty="0"/>
              <a:t> </a:t>
            </a:r>
            <a:r>
              <a:rPr lang="ko-KR" altLang="en-US" dirty="0"/>
              <a:t>정수 </a:t>
            </a:r>
            <a:r>
              <a:rPr lang="en-US" altLang="x-none" dirty="0"/>
              <a:t>10 </a:t>
            </a:r>
            <a:r>
              <a:rPr lang="ko-KR" altLang="en-US" dirty="0"/>
              <a:t>개라면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(a)</a:t>
            </a:r>
            <a:r>
              <a:rPr lang="en-US" altLang="x-none" dirty="0"/>
              <a:t> </a:t>
            </a:r>
            <a:r>
              <a:rPr lang="ko-KR" altLang="en-US" dirty="0"/>
              <a:t>는</a:t>
            </a:r>
            <a:r>
              <a:rPr lang="en-US" altLang="x-none" dirty="0"/>
              <a:t> 40</a:t>
            </a:r>
            <a:r>
              <a:rPr lang="ko-KR" altLang="en-US" dirty="0"/>
              <a:t>을 알려줌</a:t>
            </a:r>
            <a:r>
              <a:rPr lang="en-US" altLang="x-none" dirty="0"/>
              <a:t> (</a:t>
            </a:r>
            <a:r>
              <a:rPr lang="ko-KR" altLang="en-US" dirty="0"/>
              <a:t>단</a:t>
            </a:r>
            <a:r>
              <a:rPr lang="en-US" altLang="ko-KR" dirty="0"/>
              <a:t>, </a:t>
            </a:r>
            <a:r>
              <a:rPr lang="ko-KR" altLang="en-US" dirty="0"/>
              <a:t>정수가 </a:t>
            </a:r>
            <a:r>
              <a:rPr lang="en-US" altLang="ko-KR" dirty="0"/>
              <a:t>4</a:t>
            </a:r>
            <a:r>
              <a:rPr lang="ko-KR" altLang="en-US" dirty="0"/>
              <a:t>바이트인 경우</a:t>
            </a:r>
            <a:r>
              <a:rPr lang="en-US" altLang="x-none" dirty="0"/>
              <a:t>).</a:t>
            </a:r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ko-KR" altLang="en-US" dirty="0"/>
              <a:t> 배열의 요소 하나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a[0]</a:t>
            </a:r>
            <a:r>
              <a:rPr lang="ko-KR" altLang="en-US" dirty="0"/>
              <a:t>의 크기를 알 때도 씀</a:t>
            </a:r>
            <a:endParaRPr lang="en-US" altLang="x-none" dirty="0"/>
          </a:p>
          <a:p>
            <a:r>
              <a:rPr lang="ko-KR" altLang="en-US" dirty="0"/>
              <a:t>이 두 값을 나누면 배열의 길이를 알 수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(a) /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(a[0])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C25AABE-03CA-424E-AC9F-95C510D19BFD}" type="slidenum">
              <a:rPr lang="en-US" altLang="x-none" sz="1200">
                <a:latin typeface="Arial" charset="0"/>
              </a:rPr>
              <a:pPr/>
              <a:t>19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54415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Scalar </a:t>
            </a:r>
            <a:r>
              <a:rPr lang="ko-KR" altLang="en-US" dirty="0"/>
              <a:t>변수</a:t>
            </a:r>
            <a:r>
              <a:rPr lang="en-US" altLang="x-none" dirty="0"/>
              <a:t> versus Aggregate </a:t>
            </a:r>
            <a:r>
              <a:rPr lang="ko-KR" altLang="en-US" dirty="0"/>
              <a:t>변수</a:t>
            </a:r>
            <a:endParaRPr lang="en-US" altLang="x-none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 </a:t>
            </a:r>
            <a:r>
              <a:rPr lang="en-US" altLang="x-none" b="1" i="1" dirty="0"/>
              <a:t>scalar :</a:t>
            </a:r>
            <a:r>
              <a:rPr lang="en-US" altLang="x-none" dirty="0"/>
              <a:t> </a:t>
            </a:r>
            <a:r>
              <a:rPr lang="ko-KR" altLang="en-US" dirty="0"/>
              <a:t>한 번에 한 값만 저장 가능한 변수만 지금까지 다룸</a:t>
            </a:r>
            <a:endParaRPr lang="en-US" altLang="x-none" sz="3200" dirty="0"/>
          </a:p>
          <a:p>
            <a:endParaRPr lang="en-US" altLang="x-none" b="1" i="1" dirty="0"/>
          </a:p>
          <a:p>
            <a:r>
              <a:rPr lang="en-US" altLang="x-none" b="1" i="1" dirty="0"/>
              <a:t>aggregate</a:t>
            </a:r>
            <a:r>
              <a:rPr lang="en-US" altLang="x-none" dirty="0"/>
              <a:t> </a:t>
            </a:r>
            <a:r>
              <a:rPr lang="ko-KR" altLang="en-US" dirty="0"/>
              <a:t>집합 변수도 지원</a:t>
            </a:r>
            <a:r>
              <a:rPr lang="en-US" altLang="ko-KR" dirty="0"/>
              <a:t>,</a:t>
            </a:r>
            <a:r>
              <a:rPr lang="ko-KR" altLang="en-US" dirty="0"/>
              <a:t> 하나 이상의 다른 값 저장 가능</a:t>
            </a:r>
            <a:endParaRPr lang="en-US" altLang="ko-KR" dirty="0"/>
          </a:p>
          <a:p>
            <a:endParaRPr lang="en-US" altLang="x-none" sz="3200" dirty="0"/>
          </a:p>
          <a:p>
            <a:r>
              <a:rPr lang="ko-KR" altLang="en-US" dirty="0"/>
              <a:t>집합 변수는 두 종류가 있음</a:t>
            </a:r>
            <a:r>
              <a:rPr lang="en-US" altLang="ko-KR" dirty="0"/>
              <a:t>,</a:t>
            </a:r>
            <a:r>
              <a:rPr lang="ko-KR" altLang="en-US" dirty="0"/>
              <a:t> 배열</a:t>
            </a:r>
            <a:r>
              <a:rPr lang="en-US" altLang="ko-KR" dirty="0"/>
              <a:t>(array),</a:t>
            </a:r>
            <a:r>
              <a:rPr lang="ko-KR" altLang="en-US" dirty="0"/>
              <a:t> 구조체</a:t>
            </a:r>
            <a:r>
              <a:rPr lang="en-US" altLang="ko-KR" dirty="0"/>
              <a:t>(structure)</a:t>
            </a:r>
          </a:p>
          <a:p>
            <a:pPr lvl="1"/>
            <a:r>
              <a:rPr lang="ko-KR" altLang="en-US" dirty="0"/>
              <a:t>배열을 먼저 다룸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53B9DCA-4B3D-0B4C-B0AB-E16251B137FC}" type="slidenum">
              <a:rPr lang="en-US" altLang="x-none" sz="1200">
                <a:latin typeface="Arial" charset="0"/>
              </a:rPr>
              <a:pPr/>
              <a:t>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335213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Using the </a:t>
            </a: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/>
              <a:t> Operator with Arrays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많은 사람들이 이 표현식을 배열의 길이를 얻기 위해 씀</a:t>
            </a:r>
            <a:r>
              <a:rPr lang="en-US" altLang="x-none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배열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의 값을 초기화하는 예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for (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&lt; 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(a) / 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(a[0]); 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  a[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] = 0;</a:t>
            </a:r>
          </a:p>
          <a:p>
            <a:pPr>
              <a:buFontTx/>
              <a:buNone/>
            </a:pPr>
            <a:r>
              <a:rPr lang="en-US" altLang="x-none" dirty="0"/>
              <a:t>   </a:t>
            </a:r>
            <a:r>
              <a:rPr lang="ko-KR" altLang="en-US" dirty="0"/>
              <a:t>이렇게 쓰면</a:t>
            </a:r>
            <a:r>
              <a:rPr lang="en-US" altLang="ko-KR" dirty="0"/>
              <a:t> </a:t>
            </a:r>
            <a:r>
              <a:rPr lang="ko-KR" altLang="en-US" dirty="0"/>
              <a:t>나중에 배열의 길이가 바뀌더라도 수정 불필요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FC788AC-949C-4646-8C6C-0CA7A7FCF382}" type="slidenum">
              <a:rPr lang="en-US" altLang="x-none" sz="1200">
                <a:latin typeface="Arial" charset="0"/>
              </a:rPr>
              <a:pPr/>
              <a:t>20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49966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Using the </a:t>
            </a: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/>
              <a:t> Operator with Arrays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272143" y="783772"/>
            <a:ext cx="8577943" cy="5410200"/>
          </a:xfrm>
        </p:spPr>
        <p:txBody>
          <a:bodyPr/>
          <a:lstStyle/>
          <a:p>
            <a:r>
              <a:rPr lang="ko-KR" altLang="en-US" dirty="0"/>
              <a:t>어떤 컴파일러는 다음 문장에 경고 메시지를 출력하기도 함</a:t>
            </a:r>
            <a:br>
              <a:rPr lang="en-US" altLang="ko-KR" dirty="0"/>
            </a:b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(a)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(a[0])</a:t>
            </a:r>
            <a:r>
              <a:rPr lang="en-US" altLang="x-none" dirty="0"/>
              <a:t>.</a:t>
            </a:r>
          </a:p>
          <a:p>
            <a:r>
              <a:rPr lang="ko-KR" altLang="en-US" dirty="0"/>
              <a:t>변수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ko-KR" altLang="en-US" dirty="0"/>
              <a:t>는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/>
              <a:t> (a signed type)</a:t>
            </a:r>
            <a:r>
              <a:rPr lang="ko-KR" altLang="en-US" dirty="0"/>
              <a:t>형인데</a:t>
            </a:r>
            <a:r>
              <a:rPr lang="en-US" altLang="x-none" dirty="0"/>
              <a:t>,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 dirty="0"/>
              <a:t> </a:t>
            </a:r>
            <a:r>
              <a:rPr lang="ko-KR" altLang="en-US" dirty="0"/>
              <a:t>는 정수형이기는 하지만 부호가 없는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size_t</a:t>
            </a:r>
            <a:r>
              <a:rPr lang="en-US" altLang="x-none" dirty="0"/>
              <a:t> (an unsigned type) </a:t>
            </a:r>
            <a:r>
              <a:rPr lang="ko-KR" altLang="en-US" dirty="0"/>
              <a:t>형이기 때문</a:t>
            </a:r>
            <a:r>
              <a:rPr lang="en-US" altLang="x-none" dirty="0"/>
              <a:t>.</a:t>
            </a:r>
          </a:p>
          <a:p>
            <a:r>
              <a:rPr lang="ko-KR" altLang="en-US" dirty="0"/>
              <a:t>부호 있는 정수형과 없는 </a:t>
            </a:r>
            <a:r>
              <a:rPr lang="ko-KR" altLang="en-US" dirty="0" err="1"/>
              <a:t>정수형을</a:t>
            </a:r>
            <a:r>
              <a:rPr lang="ko-KR" altLang="en-US" dirty="0"/>
              <a:t> 비교하는 것은 문제가 있지만</a:t>
            </a:r>
            <a:r>
              <a:rPr lang="en-US" altLang="ko-KR" dirty="0"/>
              <a:t>, </a:t>
            </a:r>
            <a:r>
              <a:rPr lang="ko-KR" altLang="en-US" dirty="0"/>
              <a:t>이 경우는 안전함</a:t>
            </a:r>
            <a:endParaRPr lang="en-US" altLang="x-none" sz="18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B0BF1F1-2353-D14E-9CEC-D59251B19E3A}" type="slidenum">
              <a:rPr lang="en-US" altLang="x-none" sz="1200">
                <a:latin typeface="Arial" charset="0"/>
              </a:rPr>
              <a:pPr/>
              <a:t>21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716078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Using the </a:t>
            </a: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/>
              <a:t> Operator with Arrays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경고 메시지를 피하고 싶으면 </a:t>
            </a:r>
            <a:r>
              <a:rPr lang="en-US" altLang="ko-KR" dirty="0"/>
              <a:t>cast</a:t>
            </a:r>
            <a:r>
              <a:rPr lang="ko-KR" altLang="en-US" dirty="0" err="1"/>
              <a:t>를</a:t>
            </a:r>
            <a:r>
              <a:rPr lang="ko-KR" altLang="en-US" dirty="0"/>
              <a:t> 해서 부호 있도록 해야 함</a:t>
            </a:r>
            <a:br>
              <a:rPr lang="en-US" altLang="ko-KR" dirty="0"/>
            </a:br>
            <a:r>
              <a:rPr lang="en-US" altLang="x-none" dirty="0"/>
              <a:t> </a:t>
            </a:r>
            <a:r>
              <a:rPr lang="ko-KR" altLang="en-US" dirty="0"/>
              <a:t>기존의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(a)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(a[0])</a:t>
            </a:r>
            <a:r>
              <a:rPr lang="ko-KR" altLang="en-US" dirty="0"/>
              <a:t>을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for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0;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x-none" sz="12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9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9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9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(a)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(a[0]));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  a[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] = 0;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endParaRPr lang="en-US" altLang="x-none" sz="19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ko-KR" altLang="en-US" dirty="0"/>
              <a:t>매크로를 쓰면 좀 더 유용함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900" b="1" dirty="0">
                <a:latin typeface="Courier New" charset="0"/>
                <a:ea typeface="Courier New" charset="0"/>
                <a:cs typeface="Courier New" charset="0"/>
              </a:rPr>
              <a:t>	#define SIZE ((</a:t>
            </a:r>
            <a:r>
              <a:rPr lang="en-US" altLang="x-none" sz="19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900" b="1" dirty="0">
                <a:latin typeface="Courier New" charset="0"/>
                <a:ea typeface="Courier New" charset="0"/>
                <a:cs typeface="Courier New" charset="0"/>
              </a:rPr>
              <a:t>) (</a:t>
            </a:r>
            <a:r>
              <a:rPr lang="en-US" altLang="x-none" sz="1900" b="1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 sz="1900" b="1" dirty="0">
                <a:latin typeface="Courier New" charset="0"/>
                <a:ea typeface="Courier New" charset="0"/>
                <a:cs typeface="Courier New" charset="0"/>
              </a:rPr>
              <a:t>(a) / </a:t>
            </a:r>
            <a:r>
              <a:rPr lang="en-US" altLang="x-none" sz="1900" b="1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x-none" sz="1900" b="1" dirty="0">
                <a:latin typeface="Courier New" charset="0"/>
                <a:ea typeface="Courier New" charset="0"/>
                <a:cs typeface="Courier New" charset="0"/>
              </a:rPr>
              <a:t>(a[0])))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for (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&lt; SIZE;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  a[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] = 0;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77BB976-E309-6E4E-A73A-C5B98A833E00}" type="slidenum">
              <a:rPr lang="en-US" altLang="x-none" sz="1200">
                <a:latin typeface="Arial" charset="0"/>
              </a:rPr>
              <a:pPr/>
              <a:t>22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626873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Multidimensional Arrays </a:t>
            </a:r>
            <a:r>
              <a:rPr lang="ko-KR" altLang="en-US" dirty="0"/>
              <a:t>다차원 배열</a:t>
            </a:r>
            <a:endParaRPr lang="en-US" altLang="x-none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/>
              <a:t>배열에 쓸 수 있는 차원에는 제한 없음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ko-KR" altLang="en-US" sz="2400" dirty="0"/>
              <a:t>다음의 문장은 </a:t>
            </a:r>
            <a:r>
              <a:rPr lang="en-US" altLang="ko-KR" sz="2400" dirty="0"/>
              <a:t>2</a:t>
            </a:r>
            <a:r>
              <a:rPr lang="ko-KR" altLang="en-US" sz="2400" dirty="0"/>
              <a:t>차원 배열을 선언함</a:t>
            </a:r>
            <a:r>
              <a:rPr lang="en-US" altLang="x-none" sz="2400" dirty="0"/>
              <a:t> (</a:t>
            </a:r>
            <a:r>
              <a:rPr lang="ko-KR" altLang="en-US" sz="2400" dirty="0"/>
              <a:t>수학 용어로는</a:t>
            </a:r>
            <a:r>
              <a:rPr lang="en-US" altLang="x-none" sz="2400" dirty="0"/>
              <a:t> </a:t>
            </a:r>
            <a:r>
              <a:rPr lang="en-US" altLang="x-none" sz="2400" i="1" dirty="0"/>
              <a:t>matrix</a:t>
            </a:r>
            <a:r>
              <a:rPr lang="en-US" altLang="x-none" sz="2400" dirty="0"/>
              <a:t>):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m[5][9];</a:t>
            </a:r>
          </a:p>
          <a:p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m</a:t>
            </a:r>
            <a:r>
              <a:rPr lang="en-US" altLang="x-none" sz="2400" dirty="0"/>
              <a:t> </a:t>
            </a:r>
            <a:r>
              <a:rPr lang="ko-KR" altLang="en-US" sz="2400" dirty="0"/>
              <a:t>은 </a:t>
            </a:r>
            <a:r>
              <a:rPr lang="en-US" altLang="ko-KR" sz="2400" dirty="0"/>
              <a:t>5</a:t>
            </a:r>
            <a:r>
              <a:rPr lang="ko-KR" altLang="en-US" sz="2400" dirty="0"/>
              <a:t>줄 </a:t>
            </a:r>
            <a:r>
              <a:rPr lang="en-US" altLang="ko-KR" sz="2400" dirty="0"/>
              <a:t>9</a:t>
            </a:r>
            <a:r>
              <a:rPr lang="ko-KR" altLang="en-US" sz="2400" dirty="0"/>
              <a:t>칸으로 이루어 </a:t>
            </a:r>
            <a:r>
              <a:rPr lang="ko-KR" altLang="en-US" dirty="0"/>
              <a:t>졌고</a:t>
            </a:r>
            <a:r>
              <a:rPr lang="ko-KR" altLang="en-US" sz="2400" dirty="0"/>
              <a:t> 둘다 인덱스는 </a:t>
            </a:r>
            <a:r>
              <a:rPr lang="en-US" altLang="ko-KR" sz="2400" dirty="0"/>
              <a:t>0</a:t>
            </a:r>
            <a:r>
              <a:rPr lang="ko-KR" altLang="en-US" sz="2400" dirty="0"/>
              <a:t>에서 시작함</a:t>
            </a:r>
            <a:endParaRPr lang="en-US" altLang="x-none" sz="2400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BAFDD14-97CC-EE49-9184-6CDD49A090D8}" type="slidenum">
              <a:rPr lang="en-US" altLang="x-none" sz="1200">
                <a:latin typeface="Arial" charset="0"/>
              </a:rPr>
              <a:pPr/>
              <a:t>23</a:t>
            </a:fld>
            <a:endParaRPr lang="en-US" altLang="x-none" sz="1800"/>
          </a:p>
        </p:txBody>
      </p:sp>
      <p:pic>
        <p:nvPicPr>
          <p:cNvPr id="47110" name="Picture 5" descr="c8-2-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3243766"/>
            <a:ext cx="38290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44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Multidimensional Arrays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배열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</a:t>
            </a:r>
            <a:r>
              <a:rPr lang="en-US" altLang="x-none" dirty="0"/>
              <a:t> </a:t>
            </a:r>
            <a:r>
              <a:rPr lang="ko-KR" altLang="en-US" dirty="0"/>
              <a:t>의 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번째 줄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번째 칸 요소는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m[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][j]</a:t>
            </a:r>
            <a:r>
              <a:rPr lang="ko-KR" altLang="en-US" dirty="0" err="1">
                <a:latin typeface="Courier New" charset="0"/>
                <a:ea typeface="Courier New" charset="0"/>
                <a:cs typeface="Courier New" charset="0"/>
              </a:rPr>
              <a:t>으로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표현</a:t>
            </a:r>
            <a:r>
              <a:rPr lang="en-US" altLang="x-none" dirty="0"/>
              <a:t>.</a:t>
            </a:r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m[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dirty="0"/>
              <a:t> </a:t>
            </a:r>
            <a:r>
              <a:rPr lang="ko-KR" altLang="en-US" dirty="0"/>
              <a:t>은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의 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번째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줄을 뜻하고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m[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][j]</a:t>
            </a:r>
            <a:r>
              <a:rPr lang="en-US" altLang="x-none" dirty="0"/>
              <a:t> </a:t>
            </a:r>
            <a:r>
              <a:rPr lang="ko-KR" altLang="en-US" dirty="0"/>
              <a:t>에서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가 그 줄의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번째 칸의 요소를 뜻함</a:t>
            </a:r>
            <a:endParaRPr lang="en-US" altLang="ko-KR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m[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i,j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와 같이 쓰면 안되고 꼭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m[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][j]</a:t>
            </a:r>
            <a:r>
              <a:rPr lang="ko-KR" altLang="en-US" dirty="0" err="1">
                <a:latin typeface="Courier New" charset="0"/>
                <a:ea typeface="Courier New" charset="0"/>
                <a:cs typeface="Courier New" charset="0"/>
              </a:rPr>
              <a:t>으로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써야 함</a:t>
            </a:r>
            <a:r>
              <a:rPr lang="en-US" altLang="x-none" dirty="0"/>
              <a:t>.</a:t>
            </a:r>
          </a:p>
          <a:p>
            <a:r>
              <a:rPr lang="en-US" altLang="x-none" dirty="0"/>
              <a:t>C </a:t>
            </a:r>
            <a:r>
              <a:rPr lang="ko-KR" altLang="en-US" dirty="0"/>
              <a:t>에서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m[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i,j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의 쉼표는 연산자로 쓰여서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m[j]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가 된다</a:t>
            </a:r>
            <a:r>
              <a:rPr lang="en-US" altLang="x-none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FC423BA-470D-CD44-9741-2168EB8A56F0}" type="slidenum">
              <a:rPr lang="en-US" altLang="x-none" sz="1200">
                <a:latin typeface="Arial" charset="0"/>
              </a:rPr>
              <a:pPr/>
              <a:t>24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10023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Multidimensional Arrays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그림으로 </a:t>
            </a:r>
            <a:r>
              <a:rPr lang="en-US" altLang="ko-KR" dirty="0"/>
              <a:t>2</a:t>
            </a:r>
            <a:r>
              <a:rPr lang="ko-KR" altLang="en-US" dirty="0"/>
              <a:t>차원 배열을 표현하기는 하지만</a:t>
            </a:r>
            <a:r>
              <a:rPr lang="en-US" altLang="ko-KR" dirty="0"/>
              <a:t>, </a:t>
            </a:r>
            <a:r>
              <a:rPr lang="ko-KR" altLang="en-US" dirty="0"/>
              <a:t>컴퓨터 메모리에서는 그림처럼 배치가 되지 않음</a:t>
            </a:r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/>
              <a:t>C </a:t>
            </a:r>
            <a:r>
              <a:rPr lang="ko-KR" altLang="en-US" dirty="0"/>
              <a:t>에서는 </a:t>
            </a:r>
            <a:r>
              <a:rPr lang="en-US" altLang="ko-KR" dirty="0"/>
              <a:t>2</a:t>
            </a:r>
            <a:r>
              <a:rPr lang="ko-KR" altLang="en-US" dirty="0"/>
              <a:t>차원 이상의 배열을</a:t>
            </a:r>
            <a:r>
              <a:rPr lang="en-US" altLang="x-none" dirty="0"/>
              <a:t> </a:t>
            </a:r>
            <a:r>
              <a:rPr lang="en-US" altLang="x-none" b="1" i="1" dirty="0"/>
              <a:t>row-major order </a:t>
            </a:r>
            <a:r>
              <a:rPr lang="en-US" altLang="ko-KR" b="1" i="1" dirty="0"/>
              <a:t>(</a:t>
            </a:r>
            <a:r>
              <a:rPr lang="ko-KR" altLang="en-US" b="1" i="1" dirty="0"/>
              <a:t>줄을 기준으로 정렬함</a:t>
            </a:r>
            <a:r>
              <a:rPr lang="en-US" altLang="ko-KR" b="1" i="1" dirty="0"/>
              <a:t>)</a:t>
            </a:r>
            <a:r>
              <a:rPr lang="en-US" altLang="x-none" b="1" i="1" dirty="0"/>
              <a:t>,</a:t>
            </a:r>
            <a:r>
              <a:rPr lang="en-US" altLang="x-none" dirty="0"/>
              <a:t> 0</a:t>
            </a:r>
            <a:r>
              <a:rPr lang="ko-KR" altLang="en-US" dirty="0"/>
              <a:t>번 줄의 요소들을 순서대로 배치하고</a:t>
            </a:r>
            <a:r>
              <a:rPr lang="en-US" altLang="x-none" dirty="0"/>
              <a:t> 1 </a:t>
            </a:r>
            <a:r>
              <a:rPr lang="ko-KR" altLang="en-US" dirty="0" err="1"/>
              <a:t>번줄의</a:t>
            </a:r>
            <a:r>
              <a:rPr lang="ko-KR" altLang="en-US" dirty="0"/>
              <a:t> 요소들을 배치하는 </a:t>
            </a:r>
            <a:r>
              <a:rPr lang="ko-KR" altLang="en-US" dirty="0" err="1"/>
              <a:t>식임</a:t>
            </a:r>
            <a:r>
              <a:rPr lang="en-US" altLang="x-none" dirty="0"/>
              <a:t>.</a:t>
            </a:r>
          </a:p>
          <a:p>
            <a:endParaRPr lang="en-US" altLang="x-none" dirty="0"/>
          </a:p>
          <a:p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배열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</a:t>
            </a:r>
            <a:r>
              <a:rPr lang="ko-KR" altLang="en-US" dirty="0"/>
              <a:t>이 배치된 모습</a:t>
            </a:r>
            <a:r>
              <a:rPr lang="en-US" altLang="x-none" dirty="0"/>
              <a:t>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F7491F5-8F08-2E42-B966-F62920CAEAE3}" type="slidenum">
              <a:rPr lang="en-US" altLang="x-none" sz="1200">
                <a:latin typeface="Arial" charset="0"/>
              </a:rPr>
              <a:pPr/>
              <a:t>25</a:t>
            </a:fld>
            <a:endParaRPr lang="en-US" altLang="x-none" sz="1800"/>
          </a:p>
        </p:txBody>
      </p:sp>
      <p:pic>
        <p:nvPicPr>
          <p:cNvPr id="49158" name="Picture 5" descr="c8-2-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995" y="4408262"/>
            <a:ext cx="5456238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99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Multidimensional Arrays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/>
              <a:t>중첩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sz="2400" dirty="0"/>
              <a:t> </a:t>
            </a:r>
            <a:r>
              <a:rPr lang="ko-KR" altLang="en-US" sz="2400" dirty="0"/>
              <a:t>루프는 다차원 배열을 처리하는 데 </a:t>
            </a:r>
            <a:r>
              <a:rPr lang="ko-KR" altLang="en-US" sz="2400" dirty="0" err="1"/>
              <a:t>이상적임</a:t>
            </a:r>
            <a:endParaRPr lang="en-US" altLang="ko-KR" sz="2400" dirty="0"/>
          </a:p>
          <a:p>
            <a:endParaRPr lang="en-US" altLang="x-none" sz="2400" dirty="0"/>
          </a:p>
          <a:p>
            <a:r>
              <a:rPr lang="ko-KR" altLang="en-US" sz="2400" dirty="0"/>
              <a:t>단위 행렬을 초기화하는 문제를 생각해보자</a:t>
            </a:r>
            <a:r>
              <a:rPr lang="en-US" altLang="ko-KR" sz="2400" dirty="0"/>
              <a:t>. </a:t>
            </a:r>
            <a:r>
              <a:rPr lang="ko-KR" altLang="en-US" sz="2400" dirty="0"/>
              <a:t>두 개의 중첩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sz="2400" dirty="0"/>
              <a:t> </a:t>
            </a:r>
            <a:r>
              <a:rPr lang="ko-KR" altLang="en-US" sz="2400" dirty="0"/>
              <a:t>루프로 충분히 해결할 수 있음</a:t>
            </a:r>
            <a:r>
              <a:rPr lang="en-US" altLang="x-none" sz="2400" dirty="0"/>
              <a:t>:</a:t>
            </a:r>
          </a:p>
          <a:p>
            <a:pPr>
              <a:lnSpc>
                <a:spcPct val="70000"/>
              </a:lnSpc>
              <a:spcBef>
                <a:spcPts val="10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#define N 10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70000"/>
              </a:lnSpc>
              <a:spcBef>
                <a:spcPts val="5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double ident[N][N];</a:t>
            </a:r>
          </a:p>
          <a:p>
            <a:pPr>
              <a:lnSpc>
                <a:spcPct val="70000"/>
              </a:lnSpc>
              <a:spcBef>
                <a:spcPts val="5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row, col;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70000"/>
              </a:lnSpc>
              <a:spcBef>
                <a:spcPts val="5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for (row = 0; row &lt; N; row++)</a:t>
            </a:r>
          </a:p>
          <a:p>
            <a:pPr>
              <a:lnSpc>
                <a:spcPct val="70000"/>
              </a:lnSpc>
              <a:spcBef>
                <a:spcPts val="5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for (col = 0; col &lt; N; col++)</a:t>
            </a:r>
          </a:p>
          <a:p>
            <a:pPr>
              <a:lnSpc>
                <a:spcPct val="70000"/>
              </a:lnSpc>
              <a:spcBef>
                <a:spcPts val="5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  if (row == col)</a:t>
            </a:r>
          </a:p>
          <a:p>
            <a:pPr>
              <a:lnSpc>
                <a:spcPct val="70000"/>
              </a:lnSpc>
              <a:spcBef>
                <a:spcPts val="5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    ident[row][col] = 1.0;</a:t>
            </a:r>
          </a:p>
          <a:p>
            <a:pPr>
              <a:lnSpc>
                <a:spcPct val="70000"/>
              </a:lnSpc>
              <a:spcBef>
                <a:spcPts val="5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  else</a:t>
            </a:r>
          </a:p>
          <a:p>
            <a:pPr>
              <a:lnSpc>
                <a:spcPct val="70000"/>
              </a:lnSpc>
              <a:spcBef>
                <a:spcPts val="5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    ident[row][col] = 0.0;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 2008 W. W. Norton &amp; Company.</a:t>
            </a:r>
          </a:p>
          <a:p>
            <a:pPr>
              <a:defRPr/>
            </a:pPr>
            <a:r>
              <a:rPr lang="en-US" dirty="0"/>
              <a:t>All rights reserved.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80B5F04-AE38-4A44-BAF5-08B72E0FD158}" type="slidenum">
              <a:rPr lang="en-US" altLang="x-none" sz="1200">
                <a:latin typeface="Arial" charset="0"/>
              </a:rPr>
              <a:pPr/>
              <a:t>26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4125069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Multidimensional Array </a:t>
            </a:r>
            <a:r>
              <a:rPr lang="ko-KR" altLang="en-US" dirty="0"/>
              <a:t>의 초기화</a:t>
            </a:r>
            <a:endParaRPr lang="en-US" altLang="x-none" dirty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ko-KR" altLang="en-US" dirty="0"/>
              <a:t>차원 배열의 초기화를 위해 </a:t>
            </a:r>
            <a:r>
              <a:rPr lang="en-US" altLang="ko-KR" dirty="0"/>
              <a:t>1</a:t>
            </a:r>
            <a:r>
              <a:rPr lang="ko-KR" altLang="en-US" dirty="0"/>
              <a:t>차원 배열 초기화를 중첩 시키면 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m[5][9] = {{1, 1, 1, 1, 1, 0, 1, 1, 1},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               {0, 1, 0, 1, 0, 1, 0, 1, 0},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               {0, 1, 0, 1, 1, 0, 0, 1, 0},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               {1, 1, 0, 1, 0, 0, 0, 1, 0},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               {1, 1, 0, 1, 0, 0, 1, 1, 1}};</a:t>
            </a:r>
          </a:p>
          <a:p>
            <a:r>
              <a:rPr lang="ko-KR" altLang="en-US" dirty="0"/>
              <a:t>더 높은 차원의 배열도 같은 방식으로 초기화 할 수 있음</a:t>
            </a:r>
            <a:endParaRPr lang="en-US" altLang="ko-KR" dirty="0"/>
          </a:p>
          <a:p>
            <a:endParaRPr lang="en-US" altLang="x-none" dirty="0"/>
          </a:p>
          <a:p>
            <a:r>
              <a:rPr lang="en-US" altLang="x-none" dirty="0"/>
              <a:t>C </a:t>
            </a:r>
            <a:r>
              <a:rPr lang="ko-KR" altLang="en-US" dirty="0"/>
              <a:t>는 다차원 배열 초기화를 위해 몇 가지 방법을 제공함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10D3984-216E-0B48-A036-9F4FEE2B044D}" type="slidenum">
              <a:rPr lang="en-US" altLang="x-none" sz="1200">
                <a:latin typeface="Arial" charset="0"/>
              </a:rPr>
              <a:pPr/>
              <a:t>27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7202763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Initializing a Multidimensional Array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제공된 초기화 값이 다차원 배열을 모두 채우지 못한다면 그 나머지는 </a:t>
            </a:r>
            <a:r>
              <a:rPr lang="en-US" altLang="ko-KR" dirty="0"/>
              <a:t>0</a:t>
            </a:r>
            <a:r>
              <a:rPr lang="ko-KR" altLang="en-US" dirty="0"/>
              <a:t>을로 채움</a:t>
            </a:r>
            <a:endParaRPr lang="en-US" altLang="x-none" dirty="0"/>
          </a:p>
          <a:p>
            <a:endParaRPr lang="en-US" altLang="ko-KR" dirty="0"/>
          </a:p>
          <a:p>
            <a:r>
              <a:rPr lang="ko-KR" altLang="en-US" dirty="0"/>
              <a:t>다음과 같은 초기화 문장은 배열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</a:t>
            </a:r>
            <a:r>
              <a:rPr lang="ko-KR" altLang="en-US" dirty="0"/>
              <a:t>의 첫 </a:t>
            </a:r>
            <a:r>
              <a:rPr lang="en-US" altLang="ko-KR" dirty="0"/>
              <a:t>3</a:t>
            </a:r>
            <a:r>
              <a:rPr lang="ko-KR" altLang="en-US" dirty="0"/>
              <a:t>줄만 초기화하고 나머지 두 줄은 </a:t>
            </a:r>
            <a:r>
              <a:rPr lang="en-US" altLang="ko-KR" dirty="0"/>
              <a:t>0</a:t>
            </a:r>
            <a:r>
              <a:rPr lang="ko-KR" altLang="en-US" dirty="0" err="1"/>
              <a:t>으로</a:t>
            </a:r>
            <a:r>
              <a:rPr lang="ko-KR" altLang="en-US" dirty="0"/>
              <a:t> 초기화 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m[5][9] = {{1, 1, 1, 1, 1, 0, 1, 1, 1},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               {0, 1, 0, 1, 0, 1, 0, 1, 0},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               {0, 1, 0, 1, 1, 0, 0, 1, 0}};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6D4F375-CD6D-B348-81E8-403F3E512992}" type="slidenum">
              <a:rPr lang="en-US" altLang="x-none" sz="1200">
                <a:latin typeface="Arial" charset="0"/>
              </a:rPr>
              <a:pPr/>
              <a:t>28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1130480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Initializing a Multidimensional Array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칸에 해당하는 요소들이 배열의 칸수 보다 적은 경우</a:t>
            </a:r>
            <a:r>
              <a:rPr lang="en-US" altLang="ko-KR" dirty="0"/>
              <a:t>, </a:t>
            </a:r>
            <a:r>
              <a:rPr lang="ko-KR" altLang="en-US" dirty="0"/>
              <a:t>명시된 값들 외에는 </a:t>
            </a:r>
            <a:r>
              <a:rPr lang="en-US" altLang="ko-KR" dirty="0"/>
              <a:t>0</a:t>
            </a:r>
            <a:r>
              <a:rPr lang="ko-KR" altLang="en-US" dirty="0" err="1"/>
              <a:t>으로</a:t>
            </a:r>
            <a:r>
              <a:rPr lang="ko-KR" altLang="en-US" dirty="0"/>
              <a:t> 초기화 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m[5][9] = {{1, 1, 1, 1, 1, 0, 1, 1, 1},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               {0, 1, 0, 1, 0, 1, 0, 1},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               {0, 1, 0, 1, 1, 0, 0, 1},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               {1, 1, 0, 1, 0, 0, 0, 1},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               {1, 1, 0, 1, 0, 0, 1, 1, 1}};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33DE1A1-EB96-5246-96AC-C4D77B99E653}" type="slidenum">
              <a:rPr lang="en-US" altLang="x-none" sz="1200">
                <a:latin typeface="Arial" charset="0"/>
              </a:rPr>
              <a:pPr/>
              <a:t>29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6787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One-Dimensional Arrays </a:t>
            </a:r>
            <a:r>
              <a:rPr lang="en-US" altLang="ko-KR" dirty="0"/>
              <a:t>1</a:t>
            </a:r>
            <a:r>
              <a:rPr lang="ko-KR" altLang="en-US" dirty="0"/>
              <a:t>차원 배열</a:t>
            </a:r>
            <a:endParaRPr lang="en-US" altLang="x-none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600" b="1" i="1" dirty="0"/>
              <a:t>array</a:t>
            </a:r>
            <a:r>
              <a:rPr lang="en-US" altLang="x-none" sz="2600" dirty="0"/>
              <a:t> </a:t>
            </a:r>
            <a:r>
              <a:rPr lang="ko-KR" altLang="en-US" sz="2600" dirty="0"/>
              <a:t>는 </a:t>
            </a:r>
            <a:r>
              <a:rPr lang="ko-KR" altLang="en-US" dirty="0"/>
              <a:t>같은 타입의 여러 개의 값을 갖는 자료 구조임</a:t>
            </a:r>
            <a:endParaRPr lang="en-US" altLang="x-none" sz="2800" dirty="0"/>
          </a:p>
          <a:p>
            <a:r>
              <a:rPr lang="ko-KR" altLang="en-US" sz="2600" dirty="0"/>
              <a:t>이 값들은 요소 </a:t>
            </a:r>
            <a:r>
              <a:rPr lang="en-US" altLang="x-none" sz="2600" b="1" i="1" dirty="0"/>
              <a:t>elements</a:t>
            </a:r>
            <a:r>
              <a:rPr lang="ko-KR" altLang="en-US" sz="2600" dirty="0" err="1"/>
              <a:t>라고</a:t>
            </a:r>
            <a:r>
              <a:rPr lang="ko-KR" altLang="en-US" sz="2600" dirty="0"/>
              <a:t> 함</a:t>
            </a:r>
            <a:r>
              <a:rPr lang="en-US" altLang="ko-KR" sz="2600" dirty="0"/>
              <a:t>.</a:t>
            </a:r>
          </a:p>
          <a:p>
            <a:pPr lvl="1"/>
            <a:r>
              <a:rPr lang="en-US" altLang="x-none" sz="2600" dirty="0"/>
              <a:t> </a:t>
            </a:r>
            <a:r>
              <a:rPr lang="ko-KR" altLang="en-US" sz="2600" dirty="0"/>
              <a:t>배열 내의 위치를 나타내는 값으로 요소를 선택함</a:t>
            </a:r>
            <a:endParaRPr lang="en-US" altLang="x-none" sz="2600" dirty="0"/>
          </a:p>
          <a:p>
            <a:endParaRPr lang="en-US" altLang="ko-KR" dirty="0"/>
          </a:p>
          <a:p>
            <a:r>
              <a:rPr lang="en-US" altLang="ko-KR" dirty="0"/>
              <a:t>1</a:t>
            </a:r>
            <a:r>
              <a:rPr lang="ko-KR" altLang="en-US" dirty="0"/>
              <a:t>차원 배열이 가장 간단함</a:t>
            </a:r>
            <a:endParaRPr lang="en-US" altLang="ko-KR" dirty="0"/>
          </a:p>
          <a:p>
            <a:endParaRPr lang="en-US" altLang="x-none" sz="2800" dirty="0"/>
          </a:p>
          <a:p>
            <a:r>
              <a:rPr lang="ko-KR" altLang="en-US" dirty="0" err="1"/>
              <a:t>일차원</a:t>
            </a:r>
            <a:r>
              <a:rPr lang="ko-KR" altLang="en-US" dirty="0"/>
              <a:t> 배열 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600" dirty="0"/>
              <a:t> </a:t>
            </a:r>
            <a:r>
              <a:rPr lang="ko-KR" altLang="en-US" sz="2600" dirty="0"/>
              <a:t>는 개념적으로 일렬로 줄을 선 것처럼 표현됨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CC444CB-C250-9E4E-B1B4-9BACF3089F14}" type="slidenum">
              <a:rPr lang="en-US" altLang="x-none" sz="1200">
                <a:latin typeface="Arial" charset="0"/>
              </a:rPr>
              <a:pPr/>
              <a:t>3</a:t>
            </a:fld>
            <a:endParaRPr lang="en-US" altLang="x-none" sz="1800"/>
          </a:p>
        </p:txBody>
      </p:sp>
      <p:pic>
        <p:nvPicPr>
          <p:cNvPr id="15366" name="Picture 7" descr="c8-1-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735552"/>
            <a:ext cx="555148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0259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Initializing a Multidimensional Array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내부에 중괄호를 생략하고 초기화 할 수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m[5][9] = {1, 1, 1, 1, 1, 0, 1, 1, 1,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               0, 1, 0, 1, 0, 1, 0, 1, 0,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               0, 1, 0, 1, 1, 0, 0, 1, 0,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               1, 1, 0, 1, 0, 0, 0, 1, 0,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               1, 1, 0, 1, 0, 0, 1, 1, 1};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  <a:r>
              <a:rPr lang="ko-KR" altLang="en-US" dirty="0"/>
              <a:t>이런 경우 한 줄을 먼저 다 채우고 그 다음 줄을 채우기 시작함</a:t>
            </a:r>
            <a:endParaRPr lang="en-US" altLang="x-none" dirty="0"/>
          </a:p>
          <a:p>
            <a:endParaRPr lang="en-US" altLang="ko-KR" dirty="0"/>
          </a:p>
          <a:p>
            <a:r>
              <a:rPr lang="ko-KR" altLang="en-US" dirty="0"/>
              <a:t>내부에 </a:t>
            </a:r>
            <a:r>
              <a:rPr lang="ko-KR" altLang="en-US" dirty="0" err="1"/>
              <a:t>중괄화를</a:t>
            </a:r>
            <a:r>
              <a:rPr lang="ko-KR" altLang="en-US" dirty="0"/>
              <a:t> 생략하면 어디까지 채웠는지 알 수가 없어서 더 많은 수를 썼거나 적게 쓰는 실수를 범할 수 있음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C268DA6-FB14-3845-B07A-C4C15E025D6D}" type="slidenum">
              <a:rPr lang="en-US" altLang="x-none" sz="1200">
                <a:latin typeface="Arial" charset="0"/>
              </a:rPr>
              <a:pPr/>
              <a:t>30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9966269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Initializing a Multidimensional Array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C99</a:t>
            </a:r>
            <a:r>
              <a:rPr lang="ko-KR" altLang="en-US" dirty="0"/>
              <a:t>의 지정 초기화도 다차원 배열에서 쓸 수가 있음</a:t>
            </a:r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/>
              <a:t>2 × 2 </a:t>
            </a:r>
            <a:r>
              <a:rPr lang="ko-KR" altLang="en-US" dirty="0"/>
              <a:t>단위 행렬을 초기화 하는 예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double ident[2][2] = {[0][0] = 1.0, [1][1] = 1.0};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  <a:r>
              <a:rPr lang="ko-KR" altLang="en-US" dirty="0"/>
              <a:t>명시되지 않은 나머지는 모두 </a:t>
            </a:r>
            <a:r>
              <a:rPr lang="en-US" altLang="ko-KR" dirty="0"/>
              <a:t>0</a:t>
            </a:r>
            <a:r>
              <a:rPr lang="ko-KR" altLang="en-US" dirty="0" err="1"/>
              <a:t>으로</a:t>
            </a:r>
            <a:r>
              <a:rPr lang="ko-KR" altLang="en-US" dirty="0"/>
              <a:t> 채움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9E5B5CD-1C5B-424B-BC80-A896624EBD30}" type="slidenum">
              <a:rPr lang="en-US" altLang="x-none" sz="1200">
                <a:latin typeface="Arial" charset="0"/>
              </a:rPr>
              <a:pPr/>
              <a:t>31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083479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Constant Arrays </a:t>
            </a:r>
            <a:r>
              <a:rPr lang="ko-KR" altLang="en-US" dirty="0"/>
              <a:t>상수 배열</a:t>
            </a:r>
            <a:endParaRPr lang="en-US" altLang="x-none" dirty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배열의 값을 변경하지 못하게 상수 취급을 할 수 있음</a:t>
            </a:r>
            <a:r>
              <a:rPr lang="en-US" altLang="ko-KR" dirty="0"/>
              <a:t>. </a:t>
            </a:r>
            <a:r>
              <a:rPr lang="en-US" altLang="x-none" dirty="0"/>
              <a:t> </a:t>
            </a:r>
            <a:r>
              <a:rPr lang="ko-KR" altLang="en-US" dirty="0"/>
              <a:t>선언을 하기 위해 앞에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ko-KR" altLang="en-US" dirty="0"/>
              <a:t> 붙이면 됨</a:t>
            </a:r>
            <a:r>
              <a:rPr lang="en-US" altLang="ko-KR" dirty="0"/>
              <a:t>: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char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hex_chars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[] =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{'0', '1', '2', '3', '4', '5', '6', '7', '8', '9',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 'A', 'B', 'C', 'D', 'E', 'F’};</a:t>
            </a:r>
          </a:p>
          <a:p>
            <a:endParaRPr lang="en-US" altLang="x-none" dirty="0"/>
          </a:p>
          <a:p>
            <a:r>
              <a:rPr lang="ko-KR" altLang="en-US" dirty="0"/>
              <a:t>배열이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dirty="0"/>
              <a:t> </a:t>
            </a:r>
            <a:r>
              <a:rPr lang="ko-KR" altLang="en-US" dirty="0"/>
              <a:t>로 선언되면 프로그램에서 변경이 불가능함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FA5F62C-0F9F-2049-9F86-1ED6DFBDFBD4}" type="slidenum">
              <a:rPr lang="en-US" altLang="x-none" sz="1200">
                <a:latin typeface="Arial" charset="0"/>
              </a:rPr>
              <a:pPr/>
              <a:t>32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767010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Constant Arrays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배열을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로 선언하는 장점</a:t>
            </a:r>
            <a:r>
              <a:rPr lang="en-US" altLang="x-none" dirty="0"/>
              <a:t>:</a:t>
            </a:r>
          </a:p>
          <a:p>
            <a:pPr lvl="1"/>
            <a:r>
              <a:rPr lang="ko-KR" altLang="en-US" dirty="0"/>
              <a:t>배열 값을 프로그램이 변경할 수 없음을 문서화함</a:t>
            </a:r>
            <a:endParaRPr lang="en-US" altLang="ko-KR" dirty="0"/>
          </a:p>
          <a:p>
            <a:pPr lvl="1"/>
            <a:r>
              <a:rPr lang="ko-KR" altLang="en-US" dirty="0"/>
              <a:t>배열 값을 변경하는 코드가 있다면 컴파일러가 오류를 알림</a:t>
            </a:r>
            <a:endParaRPr lang="en-US" altLang="ko-KR" dirty="0"/>
          </a:p>
          <a:p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dirty="0"/>
              <a:t> </a:t>
            </a:r>
            <a:r>
              <a:rPr lang="ko-KR" altLang="en-US" dirty="0"/>
              <a:t>가 </a:t>
            </a:r>
            <a:r>
              <a:rPr lang="ko-KR" altLang="en-US" dirty="0" err="1"/>
              <a:t>배열에만</a:t>
            </a:r>
            <a:r>
              <a:rPr lang="ko-KR" altLang="en-US" dirty="0"/>
              <a:t> 국한된 키워드가 아니지만</a:t>
            </a:r>
            <a:r>
              <a:rPr lang="en-US" altLang="ko-KR" dirty="0"/>
              <a:t>,</a:t>
            </a:r>
            <a:r>
              <a:rPr lang="ko-KR" altLang="en-US" dirty="0"/>
              <a:t> 특히 배열에 유용함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6BED182-92B6-F64B-A144-C22F45629D4E}" type="slidenum">
              <a:rPr lang="en-US" altLang="x-none" sz="1200">
                <a:latin typeface="Arial" charset="0"/>
              </a:rPr>
              <a:pPr/>
              <a:t>33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9919623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Variable-Length Arrays (C99) </a:t>
            </a:r>
            <a:r>
              <a:rPr lang="ko-KR" altLang="en-US" dirty="0"/>
              <a:t>가변 길이 배열</a:t>
            </a:r>
            <a:endParaRPr lang="en-US" altLang="x-none" dirty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C89 </a:t>
            </a:r>
            <a:r>
              <a:rPr lang="ko-KR" altLang="en-US" dirty="0"/>
              <a:t>표준에서는 배열의 길이는 상수 표현식으로 선언되어야 했음</a:t>
            </a:r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/>
              <a:t>C99 </a:t>
            </a:r>
            <a:r>
              <a:rPr lang="ko-KR" altLang="en-US" dirty="0"/>
              <a:t>표준에서는 상수가 아닌 식으로 선언 가능하도록 허용됨</a:t>
            </a:r>
            <a:endParaRPr lang="en-US" altLang="ko-KR" dirty="0"/>
          </a:p>
          <a:p>
            <a:r>
              <a:rPr lang="ko-KR" altLang="en-US" dirty="0"/>
              <a:t>예</a:t>
            </a:r>
            <a:r>
              <a:rPr lang="en-US" altLang="ko-KR" dirty="0"/>
              <a:t>:</a:t>
            </a:r>
          </a:p>
          <a:p>
            <a:pPr lvl="1"/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9910A90-9BB4-644F-906C-C1A65C14A30E}" type="slidenum">
              <a:rPr lang="en-US" altLang="x-none" sz="1200">
                <a:latin typeface="Arial" charset="0"/>
              </a:rPr>
              <a:pPr/>
              <a:t>34</a:t>
            </a:fld>
            <a:endParaRPr lang="en-US" altLang="x-none" sz="18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9009CA-9C12-E345-A101-7D9D794191E1}"/>
              </a:ext>
            </a:extLst>
          </p:cNvPr>
          <p:cNvSpPr/>
          <p:nvPr/>
        </p:nvSpPr>
        <p:spPr>
          <a:xfrm>
            <a:off x="851475" y="3270500"/>
            <a:ext cx="3408291" cy="1355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, n;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("%d", &amp;n);</a:t>
            </a:r>
          </a:p>
          <a:p>
            <a:pPr>
              <a:lnSpc>
                <a:spcPct val="150000"/>
              </a:lnSpc>
              <a:spcBef>
                <a:spcPts val="4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a[n]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721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Variable-Length Arrays (C99)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앞의 예에서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 </a:t>
            </a:r>
            <a:r>
              <a:rPr lang="ko-KR" altLang="en-US" dirty="0"/>
              <a:t>가</a:t>
            </a:r>
            <a:r>
              <a:rPr lang="en-US" altLang="x-none" dirty="0"/>
              <a:t> </a:t>
            </a:r>
            <a:r>
              <a:rPr lang="en-US" altLang="x-none" b="1" i="1" dirty="0"/>
              <a:t>variable-length array </a:t>
            </a:r>
            <a:r>
              <a:rPr lang="en-US" altLang="x-none" dirty="0"/>
              <a:t>(or </a:t>
            </a:r>
            <a:r>
              <a:rPr lang="en-US" altLang="x-none" b="1" i="1" dirty="0"/>
              <a:t>VLA</a:t>
            </a:r>
            <a:r>
              <a:rPr lang="en-US" altLang="x-none" dirty="0"/>
              <a:t>) </a:t>
            </a:r>
            <a:r>
              <a:rPr lang="ko-KR" altLang="en-US" dirty="0"/>
              <a:t>가변길이배열</a:t>
            </a:r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/>
              <a:t>VLA</a:t>
            </a:r>
            <a:r>
              <a:rPr lang="ko-KR" altLang="en-US" dirty="0"/>
              <a:t>의 길이는 프로그램이 실행된 후에 결정이 됨</a:t>
            </a:r>
            <a:endParaRPr lang="en-US" altLang="ko-KR" dirty="0"/>
          </a:p>
          <a:p>
            <a:endParaRPr lang="en-US" altLang="x-none" dirty="0"/>
          </a:p>
          <a:p>
            <a:r>
              <a:rPr lang="en-US" altLang="x-none" dirty="0"/>
              <a:t>VLA </a:t>
            </a:r>
            <a:r>
              <a:rPr lang="ko-KR" altLang="en-US" dirty="0"/>
              <a:t>의 가장 큰 장점은 필요한 만큼 길이를 정할 수 있다는 것</a:t>
            </a:r>
            <a:endParaRPr lang="en-US" altLang="ko-KR" dirty="0"/>
          </a:p>
          <a:p>
            <a:endParaRPr lang="en-US" altLang="x-none" dirty="0"/>
          </a:p>
          <a:p>
            <a:r>
              <a:rPr lang="ko-KR" altLang="en-US" dirty="0"/>
              <a:t>쓰지 않는 메모리를 길게 할당하거나</a:t>
            </a:r>
            <a:r>
              <a:rPr lang="en-US" altLang="ko-KR" dirty="0"/>
              <a:t>,</a:t>
            </a:r>
            <a:r>
              <a:rPr lang="ko-KR" altLang="en-US" dirty="0"/>
              <a:t> 너무 적게 할당하는 실수를 줄일 수 있음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50EA413-ABBC-0A4C-9102-66EF668FC105}" type="slidenum">
              <a:rPr lang="en-US" altLang="x-none" sz="1200">
                <a:latin typeface="Arial" charset="0"/>
              </a:rPr>
              <a:pPr/>
              <a:t>35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3271838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Variable-Length Arrays (C99)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ko-KR" altLang="en-US" sz="2700" dirty="0"/>
              <a:t>한 변수에 의해서 </a:t>
            </a:r>
            <a:r>
              <a:rPr lang="en-US" sz="2700" dirty="0"/>
              <a:t>VLA </a:t>
            </a:r>
            <a:r>
              <a:rPr lang="ko-KR" altLang="en-US" sz="2700" dirty="0"/>
              <a:t>의 길이가 정해지는 것이 아님</a:t>
            </a:r>
            <a:r>
              <a:rPr lang="en-US" altLang="ko-KR" sz="2700" dirty="0"/>
              <a:t>. </a:t>
            </a:r>
            <a:r>
              <a:rPr lang="ko-KR" altLang="en-US" sz="2700" dirty="0"/>
              <a:t>다음과 같은 식도 가능</a:t>
            </a:r>
            <a:r>
              <a:rPr lang="en-US" sz="2700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r>
              <a:rPr lang="en-US" sz="23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>
                <a:latin typeface="Courier New" pitchFamily="49" charset="0"/>
                <a:cs typeface="Courier New" pitchFamily="49" charset="0"/>
              </a:rPr>
              <a:t> a[3*i+5];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  <a:defRPr/>
            </a:pPr>
            <a:r>
              <a:rPr lang="en-US" sz="23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>
                <a:latin typeface="Courier New" pitchFamily="49" charset="0"/>
                <a:cs typeface="Courier New" pitchFamily="49" charset="0"/>
              </a:rPr>
              <a:t> b[</a:t>
            </a:r>
            <a:r>
              <a:rPr lang="en-US" sz="2300" dirty="0" err="1">
                <a:latin typeface="Courier New" pitchFamily="49" charset="0"/>
                <a:cs typeface="Courier New" pitchFamily="49" charset="0"/>
              </a:rPr>
              <a:t>j+k</a:t>
            </a:r>
            <a:r>
              <a:rPr lang="en-US" sz="2300" dirty="0">
                <a:latin typeface="Courier New" pitchFamily="49" charset="0"/>
                <a:cs typeface="Courier New" pitchFamily="49" charset="0"/>
              </a:rPr>
              <a:t>];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defRPr/>
            </a:pPr>
            <a:endParaRPr lang="en-US" altLang="ko-KR" sz="2700" dirty="0"/>
          </a:p>
          <a:p>
            <a:pPr>
              <a:defRPr/>
            </a:pPr>
            <a:r>
              <a:rPr lang="ko-KR" altLang="en-US" sz="2700" dirty="0"/>
              <a:t>다차원 배열도 </a:t>
            </a:r>
            <a:r>
              <a:rPr lang="en-US" altLang="ko-KR" sz="2700" dirty="0"/>
              <a:t>VLA</a:t>
            </a:r>
            <a:r>
              <a:rPr lang="ko-KR" altLang="en-US" sz="2700" dirty="0"/>
              <a:t>로 선언할 수 있음</a:t>
            </a:r>
            <a:r>
              <a:rPr lang="en-US" sz="2700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r>
              <a:rPr lang="en-US" sz="23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>
                <a:latin typeface="Courier New" pitchFamily="49" charset="0"/>
                <a:cs typeface="Courier New" pitchFamily="49" charset="0"/>
              </a:rPr>
              <a:t> c[m][n];</a:t>
            </a:r>
          </a:p>
          <a:p>
            <a:pPr>
              <a:defRPr/>
            </a:pPr>
            <a:endParaRPr lang="en-US" altLang="ko-KR" sz="2700" dirty="0"/>
          </a:p>
          <a:p>
            <a:pPr>
              <a:defRPr/>
            </a:pPr>
            <a:r>
              <a:rPr lang="ko-KR" altLang="en-US" sz="2700" dirty="0"/>
              <a:t>제한 요소들</a:t>
            </a:r>
            <a:r>
              <a:rPr lang="en-US" sz="2700" dirty="0"/>
              <a:t>:</a:t>
            </a:r>
          </a:p>
          <a:p>
            <a:pPr lvl="1">
              <a:defRPr/>
            </a:pPr>
            <a:r>
              <a:rPr lang="ko-KR" altLang="en-US" sz="2300" dirty="0">
                <a:ea typeface="+mn-ea"/>
                <a:cs typeface="+mn-cs"/>
              </a:rPr>
              <a:t>정적 저장기간</a:t>
            </a:r>
            <a:r>
              <a:rPr lang="en-US" altLang="ko-KR" sz="2300" dirty="0">
                <a:ea typeface="+mn-ea"/>
                <a:cs typeface="+mn-cs"/>
              </a:rPr>
              <a:t>(</a:t>
            </a:r>
            <a:r>
              <a:rPr lang="en-US" sz="2300" dirty="0">
                <a:ea typeface="+mn-ea"/>
                <a:cs typeface="+mn-cs"/>
              </a:rPr>
              <a:t>static storage duration</a:t>
            </a:r>
            <a:r>
              <a:rPr lang="ko-KR" altLang="en-US" sz="2300" dirty="0">
                <a:ea typeface="+mn-ea"/>
                <a:cs typeface="+mn-cs"/>
              </a:rPr>
              <a:t>을 쓸 수 없음 </a:t>
            </a:r>
            <a:r>
              <a:rPr lang="en-US" altLang="ko-KR" sz="2300">
                <a:ea typeface="+mn-ea"/>
                <a:cs typeface="+mn-cs"/>
              </a:rPr>
              <a:t>(</a:t>
            </a:r>
            <a:r>
              <a:rPr lang="ko-KR" altLang="en-US" sz="2300">
                <a:ea typeface="+mn-ea"/>
                <a:cs typeface="+mn-cs"/>
              </a:rPr>
              <a:t>교재 </a:t>
            </a:r>
            <a:r>
              <a:rPr lang="en-US" altLang="ko-KR" sz="2300" dirty="0">
                <a:ea typeface="+mn-ea"/>
                <a:cs typeface="+mn-cs"/>
              </a:rPr>
              <a:t>18</a:t>
            </a:r>
            <a:r>
              <a:rPr lang="ko-KR" altLang="en-US" sz="2300" dirty="0">
                <a:ea typeface="+mn-ea"/>
                <a:cs typeface="+mn-cs"/>
              </a:rPr>
              <a:t>장</a:t>
            </a:r>
            <a:r>
              <a:rPr lang="en-US" altLang="ko-KR" sz="2300" dirty="0">
                <a:ea typeface="+mn-ea"/>
                <a:cs typeface="+mn-cs"/>
              </a:rPr>
              <a:t>)</a:t>
            </a:r>
            <a:r>
              <a:rPr lang="en-US" sz="2300" dirty="0">
                <a:ea typeface="+mn-ea"/>
                <a:cs typeface="+mn-cs"/>
              </a:rPr>
              <a:t> </a:t>
            </a:r>
          </a:p>
          <a:p>
            <a:pPr lvl="1">
              <a:defRPr/>
            </a:pPr>
            <a:r>
              <a:rPr lang="ko-KR" altLang="en-US" sz="2300" dirty="0">
                <a:ea typeface="+mn-ea"/>
                <a:cs typeface="+mn-cs"/>
              </a:rPr>
              <a:t>초기화가 불가능</a:t>
            </a:r>
            <a:endParaRPr lang="en-US" sz="2300" dirty="0"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046CEDD-7C82-7643-BA95-FA27CB55B78B}" type="slidenum">
              <a:rPr lang="en-US" altLang="x-none" sz="1200">
                <a:latin typeface="Arial" charset="0"/>
              </a:rPr>
              <a:pPr/>
              <a:t>36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6667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One-Dimensional Arrays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배열 선언 시 배열 형과 길이를 명시해야 함</a:t>
            </a:r>
            <a:endParaRPr lang="en-US" altLang="x-none" sz="32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a[10];</a:t>
            </a:r>
          </a:p>
          <a:p>
            <a:endParaRPr lang="en-US" altLang="ko-KR" dirty="0"/>
          </a:p>
          <a:p>
            <a:r>
              <a:rPr lang="ko-KR" altLang="en-US" dirty="0"/>
              <a:t>요소는 어떤 </a:t>
            </a:r>
            <a:r>
              <a:rPr lang="ko-KR" altLang="en-US" dirty="0" err="1"/>
              <a:t>타입이어도</a:t>
            </a:r>
            <a:r>
              <a:rPr lang="ko-KR" altLang="en-US" dirty="0"/>
              <a:t> 상관없음</a:t>
            </a:r>
            <a:r>
              <a:rPr lang="en-US" altLang="ko-KR" dirty="0"/>
              <a:t>. </a:t>
            </a:r>
            <a:r>
              <a:rPr lang="ko-KR" altLang="en-US" dirty="0"/>
              <a:t>길이는 정수 배의 고정된 길이를 갖음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배열의 크기는 매크로로 정의하는 것이 바람직함</a:t>
            </a:r>
            <a:endParaRPr lang="en-US" altLang="x-none" sz="32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#define N 10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a[N];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0F9D7F0-4182-9349-A113-9DB0247143B6}" type="slidenum">
              <a:rPr lang="en-US" altLang="x-none" sz="1200">
                <a:latin typeface="Arial" charset="0"/>
              </a:rPr>
              <a:pPr/>
              <a:t>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099555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Array Subscripting </a:t>
            </a:r>
            <a:r>
              <a:rPr lang="ko-KR" altLang="en-US" dirty="0"/>
              <a:t>배열 첨자</a:t>
            </a:r>
            <a:endParaRPr lang="en-US" altLang="x-none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배열의 요소를 참조</a:t>
            </a:r>
            <a:r>
              <a:rPr lang="en-US" altLang="ko-KR" dirty="0"/>
              <a:t>/</a:t>
            </a:r>
            <a:r>
              <a:rPr lang="ko-KR" altLang="en-US" dirty="0"/>
              <a:t>접근하기 위해 배열의 이름과 대괄호 안에 수를 넣음</a:t>
            </a:r>
            <a:endParaRPr lang="en-US" altLang="ko-KR" dirty="0"/>
          </a:p>
          <a:p>
            <a:r>
              <a:rPr lang="ko-KR" altLang="en-US" dirty="0"/>
              <a:t>대괄호 안에 수를 넣어 참조할 요소의 위치를 표시하는 것을</a:t>
            </a:r>
            <a:r>
              <a:rPr lang="en-US" altLang="x-none" dirty="0"/>
              <a:t> </a:t>
            </a:r>
            <a:r>
              <a:rPr lang="ko-KR" altLang="en-US" dirty="0"/>
              <a:t>배열 첨자 </a:t>
            </a:r>
            <a:r>
              <a:rPr lang="en-US" altLang="x-none" b="1" i="1" dirty="0"/>
              <a:t>subscripting</a:t>
            </a:r>
            <a:r>
              <a:rPr lang="en-US" altLang="x-none" dirty="0"/>
              <a:t> </a:t>
            </a:r>
            <a:r>
              <a:rPr lang="ko-KR" altLang="en-US" dirty="0"/>
              <a:t>또는 인덱스</a:t>
            </a:r>
            <a:r>
              <a:rPr lang="en-US" altLang="x-none" b="1" i="1" dirty="0"/>
              <a:t>indexing</a:t>
            </a:r>
            <a:r>
              <a:rPr lang="ko-KR" altLang="en-US" dirty="0" err="1"/>
              <a:t>라고</a:t>
            </a:r>
            <a:r>
              <a:rPr lang="ko-KR" altLang="en-US" dirty="0"/>
              <a:t> 함</a:t>
            </a:r>
            <a:br>
              <a:rPr lang="en-US" altLang="ko-KR" dirty="0"/>
            </a:br>
            <a:r>
              <a:rPr lang="ko-KR" altLang="en-US" sz="1800" dirty="0"/>
              <a:t>또 다른 말로</a:t>
            </a:r>
            <a:r>
              <a:rPr lang="en-US" altLang="ko-KR" sz="1800" dirty="0"/>
              <a:t>, </a:t>
            </a:r>
            <a:r>
              <a:rPr lang="ko-KR" altLang="en-US" sz="1800" dirty="0"/>
              <a:t>참조할 배열의 위치를 </a:t>
            </a:r>
            <a:r>
              <a:rPr lang="ko-KR" altLang="en-US" sz="1800" dirty="0" err="1"/>
              <a:t>인덱스라고</a:t>
            </a:r>
            <a:r>
              <a:rPr lang="ko-KR" altLang="en-US" sz="1800" dirty="0"/>
              <a:t> 부름</a:t>
            </a:r>
            <a:endParaRPr lang="en-US" altLang="x-none" dirty="0"/>
          </a:p>
          <a:p>
            <a:r>
              <a:rPr lang="ko-KR" altLang="en-US" dirty="0"/>
              <a:t>배열의 크기가 </a:t>
            </a:r>
            <a:r>
              <a:rPr lang="en-US" altLang="ko-KR" dirty="0"/>
              <a:t>n</a:t>
            </a:r>
            <a:r>
              <a:rPr lang="ko-KR" altLang="en-US" dirty="0"/>
              <a:t>일 때 인덱스 시작과 끝 값은 </a:t>
            </a:r>
            <a:r>
              <a:rPr lang="en-US" altLang="ko-KR" dirty="0"/>
              <a:t>0</a:t>
            </a:r>
            <a:r>
              <a:rPr lang="ko-KR" altLang="en-US" dirty="0"/>
              <a:t>과 </a:t>
            </a:r>
            <a:r>
              <a:rPr lang="en-US" altLang="ko-KR" dirty="0"/>
              <a:t>n-1</a:t>
            </a:r>
            <a:r>
              <a:rPr lang="ko-KR" altLang="en-US" dirty="0"/>
              <a:t>임</a:t>
            </a:r>
            <a:endParaRPr lang="en-US" altLang="x-none" sz="3200" dirty="0"/>
          </a:p>
          <a:p>
            <a:r>
              <a:rPr lang="ko-KR" altLang="en-US" dirty="0"/>
              <a:t>배열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 </a:t>
            </a:r>
            <a:r>
              <a:rPr lang="ko-KR" altLang="en-US" dirty="0"/>
              <a:t>의 길이가</a:t>
            </a:r>
            <a:r>
              <a:rPr lang="en-US" altLang="x-none" dirty="0"/>
              <a:t> 10</a:t>
            </a:r>
            <a:r>
              <a:rPr lang="ko-KR" altLang="en-US" dirty="0"/>
              <a:t>일 때 각 요소의 인덱스는 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a[0]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a[1]</a:t>
            </a:r>
            <a:r>
              <a:rPr lang="en-US" altLang="x-none" dirty="0"/>
              <a:t>, …,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a[9]</a:t>
            </a:r>
            <a:r>
              <a:rPr lang="en-US" altLang="x-none" dirty="0"/>
              <a:t>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0153CD3-F6EE-7E4D-81FB-1555D496EC11}" type="slidenum">
              <a:rPr lang="en-US" altLang="x-none" sz="1200">
                <a:latin typeface="Arial" charset="0"/>
              </a:rPr>
              <a:pPr/>
              <a:t>5</a:t>
            </a:fld>
            <a:endParaRPr lang="en-US" altLang="x-none" sz="1800"/>
          </a:p>
        </p:txBody>
      </p:sp>
      <p:pic>
        <p:nvPicPr>
          <p:cNvPr id="17414" name="Picture 7" descr="c8-1-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60" y="4433109"/>
            <a:ext cx="7363808" cy="1228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169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Subscripting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a[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dirty="0"/>
              <a:t> </a:t>
            </a:r>
            <a:r>
              <a:rPr lang="ko-KR" altLang="en-US" dirty="0"/>
              <a:t>은</a:t>
            </a:r>
            <a:r>
              <a:rPr lang="en-US" altLang="x-none" dirty="0"/>
              <a:t> </a:t>
            </a:r>
            <a:r>
              <a:rPr lang="en-US" altLang="x-none" dirty="0" err="1"/>
              <a:t>lvalues</a:t>
            </a:r>
            <a:r>
              <a:rPr lang="ko-KR" altLang="en-US" dirty="0"/>
              <a:t>이기 때문에 다른 변수들처럼 값을 할당 받을 수 있음</a:t>
            </a:r>
            <a:endParaRPr lang="en-US" altLang="ko-KR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a[0] = 1;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("%d\n", a[5]);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++a[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];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ACD5585-218B-1540-80B9-F984A527F0A2}" type="slidenum">
              <a:rPr lang="en-US" altLang="x-none" sz="1200">
                <a:latin typeface="Arial" charset="0"/>
              </a:rPr>
              <a:pPr/>
              <a:t>6</a:t>
            </a:fld>
            <a:endParaRPr lang="en-US" altLang="x-none" sz="1800"/>
          </a:p>
        </p:txBody>
      </p:sp>
      <p:sp>
        <p:nvSpPr>
          <p:cNvPr id="2" name="TextBox 1"/>
          <p:cNvSpPr txBox="1"/>
          <p:nvPr/>
        </p:nvSpPr>
        <p:spPr>
          <a:xfrm>
            <a:off x="2514384" y="2124712"/>
            <a:ext cx="3833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// </a:t>
            </a:r>
            <a:r>
              <a:rPr lang="ko-KR" altLang="en-US" dirty="0"/>
              <a:t>인덱스가 실제 저장된 값이 아님</a:t>
            </a:r>
            <a:r>
              <a:rPr lang="en-US" altLang="ko-KR" dirty="0"/>
              <a:t>!!</a:t>
            </a:r>
            <a:r>
              <a:rPr lang="ko-KR" alt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633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Subscripting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많은 프로그램들이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sz="2400" dirty="0"/>
              <a:t> </a:t>
            </a:r>
            <a:r>
              <a:rPr lang="ko-KR" altLang="en-US" dirty="0"/>
              <a:t>루프를 사용하여 배열의 모든 요소들을 처리함</a:t>
            </a:r>
            <a:endParaRPr lang="en-US" altLang="ko-KR" dirty="0"/>
          </a:p>
          <a:p>
            <a:endParaRPr lang="en-US" altLang="x-none" sz="2400" dirty="0"/>
          </a:p>
          <a:p>
            <a:r>
              <a:rPr lang="ko-KR" altLang="en-US" dirty="0"/>
              <a:t>길이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N 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의 </a:t>
            </a:r>
            <a:r>
              <a:rPr lang="ko-KR" altLang="en-US" sz="2400" dirty="0"/>
              <a:t>배열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400" dirty="0"/>
              <a:t> </a:t>
            </a:r>
            <a:r>
              <a:rPr lang="ko-KR" altLang="en-US" sz="2400" dirty="0"/>
              <a:t>을 다루는 예</a:t>
            </a:r>
            <a:r>
              <a:rPr lang="en-US" altLang="x-none" sz="2400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for (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&lt; N;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  a[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] = 0;             /* a </a:t>
            </a:r>
            <a:r>
              <a:rPr lang="ko-KR" altLang="en-US" sz="1900" dirty="0">
                <a:latin typeface="Courier New" charset="0"/>
                <a:ea typeface="Courier New" charset="0"/>
                <a:cs typeface="Courier New" charset="0"/>
              </a:rPr>
              <a:t>초기화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*/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for (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&lt; N;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("%d", &amp;a[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]);   /* a </a:t>
            </a:r>
            <a:r>
              <a:rPr lang="ko-KR" altLang="en-US" sz="1900" dirty="0">
                <a:latin typeface="Courier New" charset="0"/>
                <a:ea typeface="Courier New" charset="0"/>
                <a:cs typeface="Courier New" charset="0"/>
              </a:rPr>
              <a:t>에 값 저장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*/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for (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&lt; N;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  sum += a[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];          /* a</a:t>
            </a:r>
            <a:r>
              <a:rPr lang="ko-KR" altLang="en-US" sz="1900" dirty="0">
                <a:latin typeface="Courier New" charset="0"/>
                <a:ea typeface="Courier New" charset="0"/>
                <a:cs typeface="Courier New" charset="0"/>
              </a:rPr>
              <a:t>의 요소들의 합 계산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*/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AC1706F-DC09-8749-8AFD-866116B713F6}" type="slidenum">
              <a:rPr lang="en-US" altLang="x-none" sz="1200">
                <a:latin typeface="Arial" charset="0"/>
              </a:rPr>
              <a:pPr/>
              <a:t>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403912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Subscripting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 </a:t>
            </a:r>
            <a:r>
              <a:rPr lang="ko-KR" altLang="en-US" dirty="0"/>
              <a:t>는 인덱스 경계를 검사하지 않음</a:t>
            </a:r>
            <a:r>
              <a:rPr lang="en-US" altLang="ko-KR" dirty="0"/>
              <a:t>;</a:t>
            </a:r>
            <a:r>
              <a:rPr lang="ko-KR" altLang="en-US" dirty="0"/>
              <a:t> 범위 초과 시 오동작을 함</a:t>
            </a:r>
            <a:endParaRPr lang="en-US" altLang="x-none" sz="3200" dirty="0"/>
          </a:p>
          <a:p>
            <a:endParaRPr lang="en-US" altLang="ko-KR" dirty="0"/>
          </a:p>
          <a:p>
            <a:r>
              <a:rPr lang="ko-KR" altLang="en-US" dirty="0"/>
              <a:t>흔한 실수</a:t>
            </a:r>
            <a:r>
              <a:rPr lang="en-US" altLang="x-none" dirty="0"/>
              <a:t>: </a:t>
            </a:r>
            <a:r>
              <a:rPr lang="ko-KR" altLang="en-US" dirty="0"/>
              <a:t>인덱스는 </a:t>
            </a:r>
            <a:r>
              <a:rPr lang="en-US" altLang="ko-KR" dirty="0"/>
              <a:t>1</a:t>
            </a:r>
            <a:r>
              <a:rPr lang="ko-KR" altLang="en-US" dirty="0" err="1"/>
              <a:t>부터가</a:t>
            </a:r>
            <a:r>
              <a:rPr lang="ko-KR" altLang="en-US" dirty="0"/>
              <a:t> 아닌 </a:t>
            </a:r>
            <a:r>
              <a:rPr lang="en-US" altLang="ko-KR" dirty="0"/>
              <a:t>0</a:t>
            </a:r>
            <a:r>
              <a:rPr lang="ko-KR" altLang="en-US" dirty="0" err="1"/>
              <a:t>부터</a:t>
            </a:r>
            <a:r>
              <a:rPr lang="ko-KR" altLang="en-US" dirty="0"/>
              <a:t> </a:t>
            </a:r>
            <a:r>
              <a:rPr lang="en-US" altLang="x-none" i="1" dirty="0"/>
              <a:t>n</a:t>
            </a:r>
            <a:r>
              <a:rPr lang="en-US" altLang="x-none" dirty="0"/>
              <a:t> – 1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a[10],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for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1;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&lt;= 10;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a[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] = 0;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</a:p>
          <a:p>
            <a:pPr>
              <a:buFontTx/>
              <a:buNone/>
            </a:pPr>
            <a:r>
              <a:rPr lang="en-US" altLang="ko-KR" dirty="0"/>
              <a:t>  </a:t>
            </a:r>
            <a:r>
              <a:rPr lang="ko-KR" altLang="en-US" dirty="0"/>
              <a:t>어떤 컴파일러의 경우 무한 루프에 빠지게 됨</a:t>
            </a:r>
            <a:r>
              <a:rPr lang="en-US" altLang="ko-KR" dirty="0"/>
              <a:t>.</a:t>
            </a:r>
            <a:endParaRPr lang="en-US" altLang="x-none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49A8939-F3E7-E74C-A49D-9914CD380191}" type="slidenum">
              <a:rPr lang="en-US" altLang="x-none" sz="1200">
                <a:latin typeface="Arial" charset="0"/>
              </a:rPr>
              <a:pPr/>
              <a:t>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156457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Subscripting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인덱스는 정수 표현식으로 사용 가능</a:t>
            </a:r>
            <a:endParaRPr lang="en-US" altLang="x-none" sz="32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a[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i+j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*10] = 0;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ko-KR" altLang="en-US" dirty="0"/>
              <a:t>인덱스를 표현한 수식에 사이드 이펙트가 있어도 됨</a:t>
            </a:r>
            <a:endParaRPr lang="en-US" altLang="x-none" sz="32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while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&lt; N)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a[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++] = 0;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50CA5C8-EB31-534C-B6AD-91E97729BDEB}" type="slidenum">
              <a:rPr lang="en-US" altLang="x-none" sz="1200">
                <a:latin typeface="Arial" charset="0"/>
              </a:rPr>
              <a:pPr/>
              <a:t>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847507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18933</TotalTime>
  <Words>1533</Words>
  <Application>Microsoft Macintosh PowerPoint</Application>
  <PresentationFormat>On-screen Show (4:3)</PresentationFormat>
  <Paragraphs>374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맑은 고딕</vt:lpstr>
      <vt:lpstr>Arial</vt:lpstr>
      <vt:lpstr>Calibri</vt:lpstr>
      <vt:lpstr>Calibri Light</vt:lpstr>
      <vt:lpstr>Courier New</vt:lpstr>
      <vt:lpstr>Times New Roman</vt:lpstr>
      <vt:lpstr>Office Theme</vt:lpstr>
      <vt:lpstr>Arrays</vt:lpstr>
      <vt:lpstr>Scalar 변수 versus Aggregate 변수</vt:lpstr>
      <vt:lpstr>One-Dimensional Arrays 1차원 배열</vt:lpstr>
      <vt:lpstr>One-Dimensional Arrays</vt:lpstr>
      <vt:lpstr>Array Subscripting 배열 첨자</vt:lpstr>
      <vt:lpstr>Array Subscripting</vt:lpstr>
      <vt:lpstr>Array Subscripting</vt:lpstr>
      <vt:lpstr>Array Subscripting</vt:lpstr>
      <vt:lpstr>Array Subscripting</vt:lpstr>
      <vt:lpstr>Array Subscripting</vt:lpstr>
      <vt:lpstr>배열 초기화</vt:lpstr>
      <vt:lpstr>Array Initialization</vt:lpstr>
      <vt:lpstr>Array Initialization</vt:lpstr>
      <vt:lpstr>위치 지정 초기화 (C99 표준)</vt:lpstr>
      <vt:lpstr>Designated Initializers (C99)</vt:lpstr>
      <vt:lpstr>Designated Initializers (C99)</vt:lpstr>
      <vt:lpstr>Designated Initializers (C99)</vt:lpstr>
      <vt:lpstr>Designated Initializers (C99)</vt:lpstr>
      <vt:lpstr>배열에 sizeof 연산자 사용하기</vt:lpstr>
      <vt:lpstr>Using the sizeof Operator with Arrays</vt:lpstr>
      <vt:lpstr>Using the sizeof Operator with Arrays</vt:lpstr>
      <vt:lpstr>Using the sizeof Operator with Arrays</vt:lpstr>
      <vt:lpstr>Multidimensional Arrays 다차원 배열</vt:lpstr>
      <vt:lpstr>Multidimensional Arrays</vt:lpstr>
      <vt:lpstr>Multidimensional Arrays</vt:lpstr>
      <vt:lpstr>Multidimensional Arrays</vt:lpstr>
      <vt:lpstr>Multidimensional Array 의 초기화</vt:lpstr>
      <vt:lpstr>Initializing a Multidimensional Array</vt:lpstr>
      <vt:lpstr>Initializing a Multidimensional Array</vt:lpstr>
      <vt:lpstr>Initializing a Multidimensional Array</vt:lpstr>
      <vt:lpstr>Initializing a Multidimensional Array</vt:lpstr>
      <vt:lpstr>Constant Arrays 상수 배열</vt:lpstr>
      <vt:lpstr>Constant Arrays</vt:lpstr>
      <vt:lpstr>Variable-Length Arrays (C99) 가변 길이 배열</vt:lpstr>
      <vt:lpstr>Variable-Length Arrays (C99)</vt:lpstr>
      <vt:lpstr>Variable-Length Arrays (C99)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Fundamentals &amp;  Formatted Input/Output</dc:title>
  <dc:creator>Seongjin Lee</dc:creator>
  <cp:lastModifiedBy>Seongjin Lee</cp:lastModifiedBy>
  <cp:revision>147</cp:revision>
  <cp:lastPrinted>2017-11-01T01:02:41Z</cp:lastPrinted>
  <dcterms:created xsi:type="dcterms:W3CDTF">2017-10-04T12:07:55Z</dcterms:created>
  <dcterms:modified xsi:type="dcterms:W3CDTF">2018-08-23T07:29:28Z</dcterms:modified>
</cp:coreProperties>
</file>