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1" r:id="rId11"/>
    <p:sldId id="272" r:id="rId12"/>
    <p:sldId id="276" r:id="rId13"/>
    <p:sldId id="277" r:id="rId14"/>
    <p:sldId id="278" r:id="rId15"/>
    <p:sldId id="321" r:id="rId16"/>
    <p:sldId id="279" r:id="rId17"/>
    <p:sldId id="322" r:id="rId18"/>
    <p:sldId id="280" r:id="rId19"/>
    <p:sldId id="281" r:id="rId20"/>
    <p:sldId id="282" r:id="rId21"/>
    <p:sldId id="283" r:id="rId22"/>
    <p:sldId id="32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8" r:id="rId43"/>
    <p:sldId id="315" r:id="rId44"/>
    <p:sldId id="316" r:id="rId45"/>
    <p:sldId id="317" r:id="rId46"/>
    <p:sldId id="31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1"/>
    <p:restoredTop sz="94645"/>
  </p:normalViewPr>
  <p:slideViewPr>
    <p:cSldViewPr snapToGrid="0" snapToObjects="1">
      <p:cViewPr varScale="1">
        <p:scale>
          <a:sx n="134" d="100"/>
          <a:sy n="134" d="100"/>
        </p:scale>
        <p:origin x="184" y="1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dirty="0"/>
              <a:t> Statement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일반적인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dirty="0"/>
              <a:t> </a:t>
            </a:r>
            <a:r>
              <a:rPr lang="ko-KR" altLang="en-US" dirty="0"/>
              <a:t>문의 형식</a:t>
            </a:r>
            <a:endParaRPr lang="en-US" altLang="ko-KR" sz="1800" dirty="0"/>
          </a:p>
          <a:p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do </a:t>
            </a:r>
            <a:r>
              <a:rPr lang="en-US" altLang="x-none" sz="3200" i="1" dirty="0"/>
              <a:t>statement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while ( </a:t>
            </a:r>
            <a:r>
              <a:rPr lang="en-US" altLang="x-none" sz="3200" i="1" dirty="0"/>
              <a:t>expression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) 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dirty="0"/>
              <a:t> </a:t>
            </a:r>
            <a:r>
              <a:rPr lang="ko-KR" altLang="en-US" dirty="0"/>
              <a:t>문장이 실행되면 루프 바디가 먼저 한 번 실행되고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제어식을</a:t>
            </a:r>
            <a:r>
              <a:rPr lang="ko-KR" altLang="en-US" dirty="0"/>
              <a:t> 평가하여 다시 실행할지 여부를 결정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ko-KR" dirty="0"/>
              <a:t>“</a:t>
            </a:r>
            <a:r>
              <a:rPr lang="ko-KR" altLang="en-US" dirty="0"/>
              <a:t>제어구문이 </a:t>
            </a:r>
            <a:r>
              <a:rPr lang="en-US" altLang="ko-KR" dirty="0"/>
              <a:t>0</a:t>
            </a:r>
            <a:r>
              <a:rPr lang="ko-KR" altLang="en-US" dirty="0"/>
              <a:t>이 아니면 </a:t>
            </a:r>
            <a:r>
              <a:rPr lang="ko-KR" altLang="en-US" dirty="0" err="1"/>
              <a:t>루프바디를</a:t>
            </a:r>
            <a:r>
              <a:rPr lang="ko-KR" altLang="en-US" dirty="0"/>
              <a:t> 재 실행하고 다시 제어구문을 평가</a:t>
            </a:r>
            <a:r>
              <a:rPr lang="en-US" altLang="ko-KR" dirty="0"/>
              <a:t>”</a:t>
            </a:r>
            <a:r>
              <a:rPr lang="ko-KR" altLang="en-US" dirty="0"/>
              <a:t>의 반복</a:t>
            </a:r>
            <a:r>
              <a:rPr lang="en-US" altLang="x-none" sz="3200" dirty="0"/>
              <a:t> 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6A7B0F7-A749-2D4A-8F68-1426BA0E6AC2}" type="slidenum">
              <a:rPr lang="en-US" altLang="x-none" sz="1200">
                <a:latin typeface="Arial" charset="0"/>
              </a:rPr>
              <a:pPr/>
              <a:t>10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7741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dirty="0"/>
              <a:t> Statement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700" dirty="0"/>
              <a:t>카운트 다운 예제를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sz="2700" dirty="0"/>
              <a:t> </a:t>
            </a:r>
            <a:r>
              <a:rPr lang="ko-KR" altLang="en-US" sz="2700" dirty="0"/>
              <a:t>문을 다시 작성함</a:t>
            </a:r>
            <a:r>
              <a:rPr lang="en-US" altLang="x-none" sz="27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do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ko-KR" sz="2300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 while 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&gt; 0);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3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sz="2700" dirty="0"/>
              <a:t> </a:t>
            </a:r>
            <a:r>
              <a:rPr lang="ko-KR" altLang="en-US" sz="2700" dirty="0"/>
              <a:t>와 </a:t>
            </a:r>
            <a:r>
              <a:rPr lang="en-US" altLang="x-none" sz="270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sz="2700" dirty="0"/>
              <a:t> </a:t>
            </a:r>
            <a:r>
              <a:rPr lang="ko-KR" altLang="en-US" sz="2700" dirty="0"/>
              <a:t>문 대체적으로 차이가 없음</a:t>
            </a:r>
            <a:endParaRPr lang="en-US" altLang="x-none" sz="2700" dirty="0"/>
          </a:p>
          <a:p>
            <a:pPr lvl="1"/>
            <a:r>
              <a:rPr lang="ko-KR" altLang="en-US" dirty="0"/>
              <a:t>유일한 차이는 최소 </a:t>
            </a:r>
            <a:r>
              <a:rPr lang="en-US" altLang="ko-KR" dirty="0"/>
              <a:t>1</a:t>
            </a:r>
            <a:r>
              <a:rPr lang="ko-KR" altLang="en-US" dirty="0"/>
              <a:t>번 루프바디 실행된다는 것</a:t>
            </a:r>
            <a:endParaRPr lang="en-US" altLang="x-none" sz="28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645B1FA-5A4B-1B4D-990B-10C8502D2531}" type="slidenum">
              <a:rPr lang="en-US" altLang="x-none" sz="1200">
                <a:latin typeface="Arial" charset="0"/>
              </a:rPr>
              <a:pPr/>
              <a:t>11</a:t>
            </a:fld>
            <a:endParaRPr lang="en-US" altLang="x-none" sz="1800"/>
          </a:p>
        </p:txBody>
      </p:sp>
      <p:sp>
        <p:nvSpPr>
          <p:cNvPr id="2" name="TextBox 1"/>
          <p:cNvSpPr txBox="1"/>
          <p:nvPr/>
        </p:nvSpPr>
        <p:spPr>
          <a:xfrm>
            <a:off x="2279373" y="1669774"/>
            <a:ext cx="3742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//</a:t>
            </a:r>
            <a:r>
              <a:rPr lang="ko-KR" altLang="en-US" dirty="0"/>
              <a:t> </a:t>
            </a:r>
            <a:r>
              <a:rPr lang="en-US" altLang="ko-KR" dirty="0"/>
              <a:t>do, while</a:t>
            </a:r>
            <a:r>
              <a:rPr lang="ko-KR" altLang="en-US" dirty="0"/>
              <a:t>에서는 항상 중괄호 사용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7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문은 </a:t>
            </a:r>
            <a:r>
              <a:rPr lang="ko-KR" altLang="en-US" dirty="0" err="1"/>
              <a:t>카운팅</a:t>
            </a:r>
            <a:r>
              <a:rPr lang="ko-KR" altLang="en-US" dirty="0"/>
              <a:t> 용 변수가 있을 때 유용함</a:t>
            </a:r>
            <a:endParaRPr lang="en-US" altLang="ko-KR" dirty="0"/>
          </a:p>
          <a:p>
            <a:r>
              <a:rPr lang="ko-KR" altLang="en-US" dirty="0"/>
              <a:t>그 외에도 다양한 방식으로 루프를 구현할 수 </a:t>
            </a:r>
            <a:r>
              <a:rPr lang="ko-KR" altLang="en-US" dirty="0" err="1"/>
              <a:t>있임</a:t>
            </a:r>
            <a:endParaRPr lang="en-US" altLang="ko-KR" dirty="0"/>
          </a:p>
          <a:p>
            <a:pPr lvl="1"/>
            <a:endParaRPr lang="en-US" altLang="x-none" dirty="0"/>
          </a:p>
          <a:p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일반적인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 형식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for ( </a:t>
            </a:r>
            <a:r>
              <a:rPr lang="en-US" altLang="x-none" sz="3200" i="1" dirty="0"/>
              <a:t>expr1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; </a:t>
            </a:r>
            <a:r>
              <a:rPr lang="en-US" altLang="x-none" sz="3200" i="1" dirty="0"/>
              <a:t>expr2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; </a:t>
            </a:r>
            <a:r>
              <a:rPr lang="en-US" altLang="x-none" sz="3200" i="1" dirty="0"/>
              <a:t>expr3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) </a:t>
            </a:r>
            <a:r>
              <a:rPr lang="en-US" altLang="x-none" sz="3200" i="1" dirty="0"/>
              <a:t>statement 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x-none" i="1" dirty="0"/>
              <a:t>expr1</a:t>
            </a:r>
            <a:r>
              <a:rPr lang="en-US" altLang="x-none" dirty="0"/>
              <a:t>, </a:t>
            </a:r>
            <a:r>
              <a:rPr lang="en-US" altLang="x-none" i="1" dirty="0"/>
              <a:t>expr2</a:t>
            </a:r>
            <a:r>
              <a:rPr lang="en-US" altLang="x-none" dirty="0"/>
              <a:t>, </a:t>
            </a:r>
            <a:r>
              <a:rPr lang="en-US" altLang="x-none" i="1" dirty="0"/>
              <a:t>expr3</a:t>
            </a:r>
            <a:r>
              <a:rPr lang="en-US" altLang="x-none" dirty="0"/>
              <a:t> </a:t>
            </a:r>
            <a:r>
              <a:rPr lang="ko-KR" altLang="en-US" dirty="0"/>
              <a:t>는 표현식</a:t>
            </a:r>
            <a:endParaRPr lang="en-US" altLang="x-none" dirty="0"/>
          </a:p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10;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&gt; 0;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--)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7B5B39E-CAFA-2444-8536-39B056ED0ACB}" type="slidenum">
              <a:rPr lang="en-US" altLang="x-none" sz="1200">
                <a:latin typeface="Arial" charset="0"/>
              </a:rPr>
              <a:pPr/>
              <a:t>12</a:t>
            </a:fld>
            <a:endParaRPr lang="en-US" altLang="x-none" sz="1800"/>
          </a:p>
        </p:txBody>
      </p:sp>
      <p:sp>
        <p:nvSpPr>
          <p:cNvPr id="2" name="TextBox 1"/>
          <p:cNvSpPr txBox="1"/>
          <p:nvPr/>
        </p:nvSpPr>
        <p:spPr>
          <a:xfrm>
            <a:off x="1637222" y="2835551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초기 값 묶음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32891" y="2835551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제어구문 묶음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28560" y="2835551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증가구문 묶음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600" dirty="0"/>
              <a:t>예외적인 경우를 제외하면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sz="2600" dirty="0"/>
              <a:t> </a:t>
            </a:r>
            <a:r>
              <a:rPr lang="ko-KR" altLang="en-US" sz="2600" dirty="0"/>
              <a:t>은 언제나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sz="2600" dirty="0"/>
              <a:t> </a:t>
            </a:r>
            <a:r>
              <a:rPr lang="ko-KR" altLang="en-US" sz="2600" dirty="0"/>
              <a:t>로 변환 가능함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800" i="1" dirty="0"/>
              <a:t>expr1</a:t>
            </a:r>
            <a:r>
              <a:rPr lang="en-US" altLang="x-none" sz="2800" dirty="0"/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	while ( </a:t>
            </a:r>
            <a:r>
              <a:rPr lang="en-US" altLang="x-none" sz="2800" i="1" dirty="0"/>
              <a:t>expr2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800" i="1" dirty="0"/>
              <a:t>statement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800" i="1" dirty="0"/>
              <a:t>expr3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1F808CD-5642-1643-BB5D-4FC3569A3D64}" type="slidenum">
              <a:rPr lang="en-US" altLang="x-none" sz="1200">
                <a:latin typeface="Arial" charset="0"/>
              </a:rPr>
              <a:pPr/>
              <a:t>13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18830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600" i="1" dirty="0"/>
              <a:t>expr1</a:t>
            </a:r>
            <a:r>
              <a:rPr lang="en-US" altLang="x-none" sz="2600" dirty="0"/>
              <a:t> </a:t>
            </a:r>
            <a:r>
              <a:rPr lang="ko-KR" altLang="en-US" sz="2600" dirty="0"/>
              <a:t>는 루프 바디가 실행되기 전 딱 한 번만 초기화 되 </a:t>
            </a:r>
            <a:endParaRPr lang="en-US" altLang="x-none" sz="2600" dirty="0"/>
          </a:p>
          <a:p>
            <a:r>
              <a:rPr lang="en-US" altLang="x-none" sz="2600" i="1" dirty="0"/>
              <a:t>expr2</a:t>
            </a:r>
            <a:r>
              <a:rPr lang="en-US" altLang="x-none" sz="2600" dirty="0"/>
              <a:t> </a:t>
            </a:r>
            <a:r>
              <a:rPr lang="ko-KR" altLang="en-US" sz="2600" dirty="0"/>
              <a:t>는 루프 반복의 종료를 제어 함</a:t>
            </a:r>
            <a:r>
              <a:rPr lang="en-US" altLang="x-none" sz="2600" dirty="0"/>
              <a:t> </a:t>
            </a:r>
            <a:r>
              <a:rPr lang="en-US" altLang="ko-KR" dirty="0"/>
              <a:t>0</a:t>
            </a:r>
            <a:r>
              <a:rPr lang="ko-KR" altLang="en-US" dirty="0"/>
              <a:t>이 아니면 계속 실행</a:t>
            </a:r>
            <a:r>
              <a:rPr lang="en-US" altLang="ko-KR" dirty="0"/>
              <a:t>,</a:t>
            </a:r>
            <a:r>
              <a:rPr lang="ko-KR" altLang="en-US" dirty="0"/>
              <a:t> 심지어 없어도 실행</a:t>
            </a:r>
            <a:endParaRPr lang="en-US" altLang="x-none" sz="2600" dirty="0"/>
          </a:p>
          <a:p>
            <a:r>
              <a:rPr lang="en-US" altLang="x-none" sz="2600" i="1" dirty="0"/>
              <a:t>expr3</a:t>
            </a:r>
            <a:r>
              <a:rPr lang="en-US" altLang="x-none" sz="2600" dirty="0"/>
              <a:t> </a:t>
            </a:r>
            <a:r>
              <a:rPr lang="ko-KR" altLang="en-US" sz="2600" dirty="0"/>
              <a:t>는 루프 바디가 한 번 실행된 후 실행됨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1708AB0-FCB0-6A4A-A53D-D023FF5D3C71}" type="slidenum">
              <a:rPr lang="en-US" altLang="x-none" sz="1200">
                <a:latin typeface="Arial" charset="0"/>
              </a:rPr>
              <a:pPr/>
              <a:t>14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0603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변환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2143" y="953861"/>
            <a:ext cx="7771927" cy="189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&gt; 0)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--;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72143" y="3333463"/>
            <a:ext cx="777192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&gt; 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--)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8" name="Down Arrow 7"/>
          <p:cNvSpPr/>
          <p:nvPr/>
        </p:nvSpPr>
        <p:spPr>
          <a:xfrm>
            <a:off x="3909391" y="2398643"/>
            <a:ext cx="662609" cy="69297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27652" y="1166191"/>
            <a:ext cx="781878" cy="21672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47072" y="1584767"/>
            <a:ext cx="906945" cy="17486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33745" y="2223074"/>
            <a:ext cx="2275646" cy="1110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2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</a:t>
            </a:r>
            <a:r>
              <a:rPr lang="ko-KR" altLang="en-US" dirty="0"/>
              <a:t>문으로 표현된 것과 비교해보면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 이해에 도움됨</a:t>
            </a:r>
            <a:endParaRPr lang="en-US" altLang="x-none" dirty="0"/>
          </a:p>
          <a:p>
            <a:endParaRPr lang="en-US" altLang="ko-KR" dirty="0"/>
          </a:p>
          <a:p>
            <a:r>
              <a:rPr lang="ko-KR" altLang="en-US" dirty="0"/>
              <a:t>아래 예에서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/>
              <a:t> </a:t>
            </a:r>
            <a:r>
              <a:rPr lang="ko-KR" altLang="en-US" dirty="0"/>
              <a:t>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으로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바뀌면 어떻게 될까</a:t>
            </a:r>
            <a:r>
              <a:rPr lang="en-US" altLang="x-none" dirty="0">
                <a:ea typeface="Courier New" charset="0"/>
                <a:cs typeface="Courier New" charset="0"/>
              </a:rPr>
              <a:t>?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10;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&gt; 0; --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</a:t>
            </a:r>
            <a:r>
              <a:rPr lang="ko-KR" altLang="en-US" dirty="0"/>
              <a:t>루프로 표현한 경우</a:t>
            </a:r>
            <a:r>
              <a:rPr lang="en-US" altLang="x-none" dirty="0"/>
              <a:t> </a:t>
            </a:r>
            <a:r>
              <a:rPr lang="ko-KR" altLang="en-US" dirty="0"/>
              <a:t>동작에 차이가 없음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&gt; 0) 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--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9AFFC66-83C5-044E-AED4-8C63B71CF75C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46864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for-to-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while.c</a:t>
            </a:r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72143" y="783772"/>
            <a:ext cx="8577943" cy="54102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/*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1 */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= 10;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&gt; 0; --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minus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counting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/*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2 */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("\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ncase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2\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");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= 10;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&gt; 0;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--)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minus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counting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None/>
            </a:pP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/*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*/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("\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ncase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3\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");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= 10;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&gt; 0) {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minus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counting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", --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//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minus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counting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altLang="x-none" sz="2000" dirty="0">
                <a:latin typeface="Courier New" charset="0"/>
                <a:ea typeface="Courier New" charset="0"/>
                <a:cs typeface="Courier New" charset="0"/>
              </a:rPr>
              <a:t>--);</a:t>
            </a:r>
            <a:endParaRPr lang="en-US" altLang="x-none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5177E2F-5B5A-3D43-8B48-EC4BAA86F393}" type="slidenum">
              <a:rPr lang="en-US" altLang="x-none" sz="1200">
                <a:latin typeface="Arial" charset="0"/>
              </a:rPr>
              <a:pPr/>
              <a:t>17</a:t>
            </a:fld>
            <a:endParaRPr lang="en-US" altLang="x-none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4E1C4-72CB-5F42-9A2E-C3CF5028D042}"/>
              </a:ext>
            </a:extLst>
          </p:cNvPr>
          <p:cNvSpPr txBox="1"/>
          <p:nvPr/>
        </p:nvSpPr>
        <p:spPr>
          <a:xfrm>
            <a:off x="5162550" y="4743450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실행 결과의 차이를 확인해보자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5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문에서 첫 수식과 마지막 수식의 값은 중요하지 않고 그 문장으로 인한 영향만 의미 있음</a:t>
            </a:r>
            <a:endParaRPr lang="en-US" altLang="x-none" dirty="0"/>
          </a:p>
          <a:p>
            <a:endParaRPr lang="en-US" altLang="ko-KR" sz="2000" dirty="0"/>
          </a:p>
          <a:p>
            <a:r>
              <a:rPr lang="ko-KR" altLang="en-US" dirty="0"/>
              <a:t>결과적으로</a:t>
            </a:r>
            <a:r>
              <a:rPr lang="en-US" altLang="ko-KR" dirty="0"/>
              <a:t>,</a:t>
            </a:r>
            <a:r>
              <a:rPr lang="ko-KR" altLang="en-US" dirty="0"/>
              <a:t> 첫 수식과 마지막 수식은 할당이나 증감 관련 수식만 쓰임</a:t>
            </a:r>
            <a:endParaRPr lang="en-US" altLang="x-none" sz="32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9F63696-7474-2548-9E08-02D0DF7DC2D4}" type="slidenum">
              <a:rPr lang="en-US" altLang="x-none" sz="1200">
                <a:latin typeface="Arial" charset="0"/>
              </a:rPr>
              <a:pPr/>
              <a:t>18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2758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문장의 </a:t>
            </a:r>
            <a:r>
              <a:rPr lang="ko-KR" altLang="en-US" dirty="0" err="1"/>
              <a:t>숙어적</a:t>
            </a:r>
            <a:r>
              <a:rPr lang="ko-KR" altLang="en-US" dirty="0"/>
              <a:t> 용법</a:t>
            </a:r>
            <a:endParaRPr lang="en-US" altLang="x-none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문은 대체적으로 변수의 값을 반복적으로 더하거나 또는 빼는 루프에서 유용</a:t>
            </a:r>
            <a:endParaRPr lang="en-US" altLang="x-none" sz="1800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문으로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 </a:t>
            </a:r>
            <a:r>
              <a:rPr lang="ko-KR" altLang="en-US" dirty="0"/>
              <a:t>번 더하거나 빼는 패턴은 다음과 같음</a:t>
            </a:r>
            <a:endParaRPr lang="en-US" altLang="x-none" dirty="0"/>
          </a:p>
          <a:p>
            <a:pPr>
              <a:lnSpc>
                <a:spcPct val="125000"/>
              </a:lnSpc>
              <a:spcBef>
                <a:spcPts val="1200"/>
              </a:spcBef>
              <a:buFontTx/>
              <a:buNone/>
            </a:pPr>
            <a:r>
              <a:rPr lang="en-US" altLang="x-none" b="1" i="1" dirty="0"/>
              <a:t>Counting up from </a:t>
            </a:r>
            <a:r>
              <a:rPr lang="en-US" altLang="x-none" b="1" dirty="0"/>
              <a:t>0</a:t>
            </a:r>
            <a:r>
              <a:rPr lang="en-US" altLang="x-none" b="1" i="1" dirty="0"/>
              <a:t> to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b="1" dirty="0"/>
              <a:t>–1</a:t>
            </a:r>
            <a:r>
              <a:rPr lang="en-US" altLang="x-none" b="1" i="1" dirty="0"/>
              <a:t>:</a:t>
            </a:r>
            <a:r>
              <a:rPr lang="en-US" altLang="x-none" dirty="0"/>
              <a:t>	</a:t>
            </a:r>
            <a:r>
              <a:rPr lang="ko-KR" altLang="en-US" dirty="0"/>
              <a:t>    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++) …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Tx/>
              <a:buNone/>
            </a:pPr>
            <a:r>
              <a:rPr lang="en-US" altLang="x-none" b="1" i="1" dirty="0"/>
              <a:t>Counting up from </a:t>
            </a:r>
            <a:r>
              <a:rPr lang="en-US" altLang="x-none" b="1" dirty="0"/>
              <a:t>1</a:t>
            </a:r>
            <a:r>
              <a:rPr lang="en-US" altLang="x-none" b="1" i="1" dirty="0"/>
              <a:t> to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b="1" i="1" dirty="0"/>
              <a:t>:	</a:t>
            </a:r>
            <a:r>
              <a:rPr lang="ko-KR" altLang="en-US" b="1" i="1" dirty="0"/>
              <a:t>    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&lt;= n;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++) …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Tx/>
              <a:buNone/>
            </a:pPr>
            <a:r>
              <a:rPr lang="en-US" altLang="x-none" b="1" i="1" dirty="0"/>
              <a:t>Counting down from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b="1" dirty="0"/>
              <a:t>–1</a:t>
            </a:r>
            <a:r>
              <a:rPr lang="en-US" altLang="x-none" b="1" i="1" dirty="0"/>
              <a:t> to </a:t>
            </a:r>
            <a:r>
              <a:rPr lang="en-US" altLang="x-none" b="1" dirty="0"/>
              <a:t>0</a:t>
            </a:r>
            <a:r>
              <a:rPr lang="en-US" altLang="x-none" b="1" i="1" dirty="0"/>
              <a:t>:</a:t>
            </a:r>
            <a:r>
              <a:rPr lang="ko-KR" altLang="en-US" dirty="0"/>
              <a:t>    </a:t>
            </a:r>
            <a:r>
              <a:rPr lang="en-US" altLang="x-none" sz="2000" spc="-150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altLang="x-none" sz="2000" spc="-15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spc="-150" dirty="0">
                <a:latin typeface="Courier New" charset="0"/>
                <a:ea typeface="Courier New" charset="0"/>
                <a:cs typeface="Courier New" charset="0"/>
              </a:rPr>
              <a:t> = n - 1; </a:t>
            </a:r>
            <a:r>
              <a:rPr lang="en-US" altLang="x-none" sz="2000" spc="-15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spc="-150" dirty="0">
                <a:latin typeface="Courier New" charset="0"/>
                <a:ea typeface="Courier New" charset="0"/>
                <a:cs typeface="Courier New" charset="0"/>
              </a:rPr>
              <a:t> &gt;= 0; </a:t>
            </a:r>
            <a:r>
              <a:rPr lang="en-US" altLang="x-none" sz="2000" spc="-15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spc="-150" dirty="0">
                <a:latin typeface="Courier New" charset="0"/>
                <a:ea typeface="Courier New" charset="0"/>
                <a:cs typeface="Courier New" charset="0"/>
              </a:rPr>
              <a:t>--)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Tx/>
              <a:buNone/>
            </a:pPr>
            <a:r>
              <a:rPr lang="en-US" altLang="x-none" b="1" i="1" dirty="0"/>
              <a:t>Counting down from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b="1" i="1" dirty="0"/>
              <a:t> to </a:t>
            </a:r>
            <a:r>
              <a:rPr lang="en-US" altLang="x-none" b="1" dirty="0"/>
              <a:t>1</a:t>
            </a:r>
            <a:r>
              <a:rPr lang="en-US" altLang="x-none" b="1" i="1" dirty="0"/>
              <a:t>:</a:t>
            </a:r>
            <a:r>
              <a:rPr lang="en-US" altLang="x-none" dirty="0"/>
              <a:t>	</a:t>
            </a:r>
            <a:r>
              <a:rPr lang="ko-KR" altLang="en-US" dirty="0"/>
              <a:t>    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for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n;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&gt; 0;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--) …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F4E0CB7-7C19-FF48-9A5E-20D991FF8234}" type="slidenum">
              <a:rPr lang="en-US" altLang="x-none" sz="1200">
                <a:latin typeface="Arial" charset="0"/>
              </a:rPr>
              <a:pPr/>
              <a:t>19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4469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Statements (</a:t>
            </a:r>
            <a:r>
              <a:rPr lang="ko-KR" altLang="en-US" sz="2800" dirty="0"/>
              <a:t>반복 문장</a:t>
            </a:r>
            <a:r>
              <a:rPr lang="en-US" altLang="ko-KR" dirty="0"/>
              <a:t>)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</a:t>
            </a:r>
            <a:r>
              <a:rPr lang="ko-KR" altLang="en-US" dirty="0"/>
              <a:t>의 </a:t>
            </a:r>
            <a:r>
              <a:rPr lang="ko-KR" altLang="en-US" dirty="0" err="1"/>
              <a:t>반복문은</a:t>
            </a:r>
            <a:r>
              <a:rPr lang="ko-KR" altLang="en-US" dirty="0"/>
              <a:t> 루프</a:t>
            </a:r>
            <a:r>
              <a:rPr lang="en-US" altLang="ko-KR" dirty="0"/>
              <a:t>(</a:t>
            </a:r>
            <a:r>
              <a:rPr lang="ko-KR" altLang="en-US" dirty="0"/>
              <a:t>명령들의 </a:t>
            </a:r>
            <a:r>
              <a:rPr lang="ko-KR" altLang="en-US" dirty="0" err="1"/>
              <a:t>반복사용</a:t>
            </a:r>
            <a:r>
              <a:rPr lang="en-US" altLang="ko-KR" dirty="0"/>
              <a:t>)</a:t>
            </a:r>
            <a:r>
              <a:rPr lang="ko-KR" altLang="en-US" dirty="0" err="1"/>
              <a:t>를</a:t>
            </a:r>
            <a:r>
              <a:rPr lang="ko-KR" altLang="en-US" dirty="0"/>
              <a:t> 만들 때 사용됨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b="1" i="1" dirty="0"/>
              <a:t>loop</a:t>
            </a:r>
            <a:r>
              <a:rPr lang="en-US" dirty="0"/>
              <a:t> (</a:t>
            </a:r>
            <a:r>
              <a:rPr lang="ko-KR" altLang="en-US" sz="1800" dirty="0"/>
              <a:t>루프</a:t>
            </a:r>
            <a:r>
              <a:rPr lang="en-US" altLang="ko-KR" dirty="0"/>
              <a:t>)</a:t>
            </a:r>
            <a:r>
              <a:rPr lang="ko-KR" altLang="en-US" dirty="0"/>
              <a:t> 는 여러 문장을 반복 실행할 때 쓰임</a:t>
            </a:r>
            <a:r>
              <a:rPr lang="en-US" dirty="0"/>
              <a:t> (the </a:t>
            </a:r>
            <a:r>
              <a:rPr lang="en-US" b="1" i="1" dirty="0"/>
              <a:t>loop body</a:t>
            </a:r>
            <a:r>
              <a:rPr lang="ko-KR" altLang="en-US" b="1" i="1" dirty="0"/>
              <a:t> </a:t>
            </a:r>
            <a:r>
              <a:rPr lang="ko-KR" altLang="en-US" sz="1800" b="1" i="1" dirty="0"/>
              <a:t>루프 바디에 반복할 문장 작성</a:t>
            </a:r>
            <a:r>
              <a:rPr lang="en-US" dirty="0"/>
              <a:t>)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</a:t>
            </a:r>
            <a:r>
              <a:rPr lang="ko-KR" altLang="en-US" dirty="0"/>
              <a:t>의 모든 루프는 </a:t>
            </a:r>
            <a:r>
              <a:rPr lang="en-US" b="1" i="1" dirty="0"/>
              <a:t>controlling expression</a:t>
            </a:r>
            <a:r>
              <a:rPr lang="ko-KR" altLang="en-US" b="1" i="1" dirty="0"/>
              <a:t> </a:t>
            </a:r>
            <a:r>
              <a:rPr lang="ko-KR" altLang="en-US" dirty="0" err="1"/>
              <a:t>제어식이</a:t>
            </a:r>
            <a:r>
              <a:rPr lang="ko-KR" altLang="en-US" dirty="0"/>
              <a:t> 필요</a:t>
            </a:r>
            <a:endParaRPr lang="en-US" dirty="0"/>
          </a:p>
          <a:p>
            <a:pPr lvl="1">
              <a:defRPr/>
            </a:pPr>
            <a:r>
              <a:rPr lang="ko-KR" altLang="en-US" dirty="0"/>
              <a:t>루프의 바디가 실행될 때마다</a:t>
            </a:r>
            <a:r>
              <a:rPr lang="en-US" dirty="0"/>
              <a:t> (</a:t>
            </a:r>
            <a:r>
              <a:rPr lang="ko-KR" altLang="en-US" dirty="0"/>
              <a:t>루프 한 번 회전</a:t>
            </a:r>
            <a:r>
              <a:rPr lang="en-US" dirty="0"/>
              <a:t>), </a:t>
            </a:r>
            <a:r>
              <a:rPr lang="ko-KR" altLang="en-US" dirty="0" err="1"/>
              <a:t>제어식이</a:t>
            </a:r>
            <a:r>
              <a:rPr lang="ko-KR" altLang="en-US" dirty="0"/>
              <a:t> 재평가 됨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ko-KR" altLang="en-US" dirty="0" err="1"/>
              <a:t>제어식이</a:t>
            </a:r>
            <a:r>
              <a:rPr lang="ko-KR" altLang="en-US" dirty="0"/>
              <a:t> 참일 때만 </a:t>
            </a:r>
            <a:r>
              <a:rPr lang="en-US" altLang="ko-KR" dirty="0"/>
              <a:t>(0</a:t>
            </a:r>
            <a:r>
              <a:rPr lang="ko-KR" altLang="en-US" dirty="0"/>
              <a:t>이 아닐 때만</a:t>
            </a:r>
            <a:r>
              <a:rPr lang="en-US" altLang="ko-KR" dirty="0"/>
              <a:t>)</a:t>
            </a:r>
            <a:r>
              <a:rPr lang="ko-KR" altLang="en-US" dirty="0"/>
              <a:t> 루프는 계속 반복함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E85948F-35D3-EB49-8F93-ACEA4A1110BE}" type="slidenum">
              <a:rPr lang="en-US" altLang="x-none" sz="1200">
                <a:latin typeface="Arial" charset="0"/>
              </a:rPr>
              <a:pPr/>
              <a:t>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27186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 Idioms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흔한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</a:t>
            </a:r>
            <a:r>
              <a:rPr lang="ko-KR" altLang="en-US" dirty="0"/>
              <a:t>문자에서의 실수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ko-KR" altLang="en-US" dirty="0" err="1">
                <a:latin typeface="Courier New" pitchFamily="49" charset="0"/>
                <a:ea typeface="+mn-ea"/>
                <a:cs typeface="Courier New" pitchFamily="49" charset="0"/>
              </a:rPr>
              <a:t>제어식에</a:t>
            </a:r>
            <a:r>
              <a:rPr lang="ko-KR" alt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ko-KR" altLang="en-US" dirty="0">
                <a:ea typeface="+mn-ea"/>
                <a:cs typeface="+mn-cs"/>
              </a:rPr>
              <a:t>을 쓰는 대신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>
                <a:ea typeface="+mn-ea"/>
                <a:cs typeface="+mn-cs"/>
              </a:rPr>
              <a:t> (</a:t>
            </a:r>
            <a:r>
              <a:rPr lang="ko-KR" altLang="en-US" dirty="0">
                <a:ea typeface="+mn-ea"/>
                <a:cs typeface="+mn-cs"/>
              </a:rPr>
              <a:t>또는 반대로 </a:t>
            </a:r>
            <a:r>
              <a:rPr lang="en-US" dirty="0">
                <a:ea typeface="+mn-ea"/>
                <a:cs typeface="+mn-cs"/>
              </a:rPr>
              <a:t>) </a:t>
            </a:r>
            <a:r>
              <a:rPr lang="ko-KR" altLang="en-US" dirty="0">
                <a:ea typeface="+mn-ea"/>
                <a:cs typeface="+mn-cs"/>
              </a:rPr>
              <a:t>쓰는 경우</a:t>
            </a:r>
            <a:r>
              <a:rPr lang="en-US" altLang="ko-KR" dirty="0">
                <a:ea typeface="+mn-ea"/>
                <a:cs typeface="+mn-cs"/>
              </a:rPr>
              <a:t>.</a:t>
            </a:r>
            <a:r>
              <a:rPr lang="en-US" altLang="ko-KR" dirty="0"/>
              <a:t> </a:t>
            </a:r>
            <a:r>
              <a:rPr lang="en-US" dirty="0">
                <a:ea typeface="+mn-ea"/>
                <a:cs typeface="+mn-cs"/>
              </a:rPr>
              <a:t>“</a:t>
            </a:r>
            <a:r>
              <a:rPr lang="ko-KR" altLang="en-US" dirty="0">
                <a:ea typeface="+mn-ea"/>
                <a:cs typeface="+mn-cs"/>
              </a:rPr>
              <a:t>더하기</a:t>
            </a:r>
            <a:r>
              <a:rPr lang="en-US" dirty="0">
                <a:ea typeface="+mn-ea"/>
                <a:cs typeface="+mn-cs"/>
              </a:rPr>
              <a:t>” </a:t>
            </a:r>
            <a:r>
              <a:rPr lang="ko-KR" altLang="en-US" dirty="0"/>
              <a:t>는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또는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&lt;=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연산자를</a:t>
            </a:r>
            <a:r>
              <a:rPr lang="en-US" altLang="ko-KR" dirty="0">
                <a:ea typeface="+mn-ea"/>
                <a:cs typeface="+mn-cs"/>
              </a:rPr>
              <a:t>, </a:t>
            </a:r>
            <a:r>
              <a:rPr lang="en-US" dirty="0">
                <a:ea typeface="+mn-ea"/>
                <a:cs typeface="+mn-cs"/>
              </a:rPr>
              <a:t>“</a:t>
            </a:r>
            <a:r>
              <a:rPr lang="ko-KR" altLang="en-US" dirty="0">
                <a:ea typeface="+mn-ea"/>
                <a:cs typeface="+mn-cs"/>
              </a:rPr>
              <a:t>빼기</a:t>
            </a:r>
            <a:r>
              <a:rPr lang="en-US" dirty="0">
                <a:ea typeface="+mn-ea"/>
                <a:cs typeface="+mn-cs"/>
              </a:rPr>
              <a:t>”</a:t>
            </a:r>
            <a:r>
              <a:rPr lang="ko-KR" altLang="en-US" dirty="0">
                <a:ea typeface="+mn-ea"/>
                <a:cs typeface="+mn-cs"/>
              </a:rPr>
              <a:t>는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또는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&gt;=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ko-KR" altLang="en-US" dirty="0">
                <a:latin typeface="Courier New" pitchFamily="49" charset="0"/>
              </a:rPr>
              <a:t>을 써야 함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ko-KR" altLang="en-US" dirty="0" err="1">
                <a:latin typeface="Courier New" pitchFamily="49" charset="0"/>
                <a:ea typeface="+mn-ea"/>
                <a:cs typeface="Courier New" pitchFamily="49" charset="0"/>
              </a:rPr>
              <a:t>제어식에</a:t>
            </a:r>
            <a:r>
              <a:rPr lang="ko-KR" alt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==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을 쓰는 대신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&lt;=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>
                <a:ea typeface="+mn-ea"/>
                <a:cs typeface="+mn-cs"/>
              </a:rPr>
              <a:t>, 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&gt;= </a:t>
            </a:r>
            <a:r>
              <a:rPr lang="ko-KR" altLang="en-US" dirty="0">
                <a:latin typeface="Courier New" pitchFamily="49" charset="0"/>
                <a:ea typeface="+mn-ea"/>
                <a:cs typeface="Courier New" pitchFamily="49" charset="0"/>
              </a:rPr>
              <a:t>을 쓰는 경우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“</a:t>
            </a:r>
            <a:r>
              <a:rPr lang="en-US" sz="4000" dirty="0">
                <a:ea typeface="+mn-ea"/>
                <a:cs typeface="+mn-cs"/>
              </a:rPr>
              <a:t>Off-by-one</a:t>
            </a:r>
            <a:r>
              <a:rPr lang="en-US" dirty="0">
                <a:ea typeface="+mn-ea"/>
                <a:cs typeface="+mn-cs"/>
              </a:rPr>
              <a:t>” </a:t>
            </a:r>
            <a:r>
              <a:rPr lang="ko-KR" altLang="en-US" dirty="0" err="1">
                <a:ea typeface="+mn-ea"/>
                <a:cs typeface="+mn-cs"/>
              </a:rPr>
              <a:t>하나차이</a:t>
            </a:r>
            <a:r>
              <a:rPr lang="ko-KR" altLang="en-US" dirty="0">
                <a:ea typeface="+mn-ea"/>
                <a:cs typeface="+mn-cs"/>
              </a:rPr>
              <a:t> 오류 </a:t>
            </a:r>
            <a:br>
              <a:rPr lang="en-US" altLang="ko-KR" dirty="0">
                <a:ea typeface="+mn-ea"/>
                <a:cs typeface="+mn-cs"/>
              </a:rPr>
            </a:b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dirty="0"/>
              <a:t>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sz="3600" dirty="0"/>
              <a:t>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3600" dirty="0"/>
              <a:t> </a:t>
            </a:r>
            <a:r>
              <a:rPr lang="ko-KR" altLang="en-US" sz="3600" dirty="0"/>
              <a:t>대신</a:t>
            </a:r>
            <a:r>
              <a:rPr lang="en-US" sz="3600" dirty="0"/>
              <a:t>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dirty="0"/>
              <a:t>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600" dirty="0"/>
              <a:t>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n </a:t>
            </a:r>
            <a:r>
              <a:rPr lang="ko-KR" altLang="en-US" sz="3600" dirty="0">
                <a:latin typeface="Courier New" pitchFamily="49" charset="0"/>
                <a:cs typeface="Courier New" pitchFamily="49" charset="0"/>
              </a:rPr>
              <a:t>쓴 경우</a:t>
            </a:r>
            <a:r>
              <a:rPr lang="en-US" sz="3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6299886-BEA2-F64F-8724-BBBA9772A09C}" type="slidenum">
              <a:rPr lang="en-US" altLang="x-none" sz="1200">
                <a:latin typeface="Arial" charset="0"/>
              </a:rPr>
              <a:pPr/>
              <a:t>20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1881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문에서 표현식 안쓰기</a:t>
            </a:r>
            <a:endParaRPr lang="en-US" altLang="x-none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/>
              <a:t>C </a:t>
            </a:r>
            <a:r>
              <a:rPr lang="ko-KR" altLang="en-US" sz="2600" dirty="0"/>
              <a:t>에서는 표현식을 모두 또는 일부를 안쓰는 것을 허용</a:t>
            </a:r>
            <a:endParaRPr lang="en-US" altLang="ko-KR" sz="2600" dirty="0"/>
          </a:p>
          <a:p>
            <a:endParaRPr lang="en-US" altLang="ko-KR" sz="2600" dirty="0"/>
          </a:p>
          <a:p>
            <a:r>
              <a:rPr lang="ko-KR" altLang="en-US" sz="2600" dirty="0"/>
              <a:t>첫 표현식이 없으면 초기화가 없는 것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3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= 10; 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36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0</a:t>
            </a:r>
            <a:r>
              <a:rPr lang="en-US" altLang="x-none" sz="36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--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B040AFF-EBD1-954D-9743-C92152F6AB56}" type="slidenum">
              <a:rPr lang="en-US" altLang="x-none" sz="1200">
                <a:latin typeface="Arial" charset="0"/>
              </a:rPr>
              <a:pPr/>
              <a:t>21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10947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Omitting Expressions in a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600" dirty="0"/>
              <a:t>세 번째 표현식이 없으면 </a:t>
            </a:r>
            <a:r>
              <a:rPr lang="ko-KR" altLang="en-US" sz="2600" dirty="0" err="1"/>
              <a:t>증감조건이</a:t>
            </a:r>
            <a:r>
              <a:rPr lang="ko-KR" altLang="en-US" sz="2600" dirty="0"/>
              <a:t> 없음</a:t>
            </a:r>
            <a:r>
              <a:rPr lang="en-US" altLang="ko-KR" sz="2600" dirty="0"/>
              <a:t>. </a:t>
            </a:r>
            <a:r>
              <a:rPr lang="ko-KR" altLang="en-US" sz="2600" dirty="0"/>
              <a:t>루프 바디에서 증감을 하여 종료 조건을 만족시켜야 함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= 10</a:t>
            </a:r>
            <a:r>
              <a:rPr lang="en-US" altLang="x-none" sz="36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0</a:t>
            </a:r>
            <a:r>
              <a:rPr lang="en-US" altLang="x-none" sz="36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ko-KR" altLang="en-US" sz="3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3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3600" dirty="0">
                <a:latin typeface="Courier New" charset="0"/>
                <a:ea typeface="Courier New" charset="0"/>
                <a:cs typeface="Courier New" charset="0"/>
              </a:rPr>
              <a:t>--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B040AFF-EBD1-954D-9743-C92152F6AB56}" type="slidenum">
              <a:rPr lang="en-US" altLang="x-none" sz="1200">
                <a:latin typeface="Arial" charset="0"/>
              </a:rPr>
              <a:pPr/>
              <a:t>22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05282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Omitting Expressions in a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첫 번째와 마지막 표현식이 없는 경우는 </a:t>
            </a:r>
            <a:r>
              <a:rPr lang="en-US" altLang="x-none" dirty="0"/>
              <a:t>while</a:t>
            </a:r>
            <a:r>
              <a:rPr lang="ko-KR" altLang="en-US" dirty="0"/>
              <a:t>문과 같음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for (;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0;)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--);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는 아래와 같음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--);</a:t>
            </a:r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</a:t>
            </a:r>
            <a:r>
              <a:rPr lang="ko-KR" altLang="en-US" dirty="0"/>
              <a:t>의 경우가 더 읽기 좋음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8638F0-DECC-5342-A0F9-4022EDF83CC1}" type="slidenum">
              <a:rPr lang="en-US" altLang="x-none" sz="1200">
                <a:latin typeface="Arial" charset="0"/>
              </a:rPr>
              <a:pPr/>
              <a:t>23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93677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Omitting Expressions in a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두 번째 표현식이 없으면 항상 참으로 판단하여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 종료하지 않음</a:t>
            </a:r>
            <a:r>
              <a:rPr lang="en-US" altLang="ko-KR" dirty="0"/>
              <a:t>. </a:t>
            </a:r>
          </a:p>
          <a:p>
            <a:pPr lvl="1"/>
            <a:r>
              <a:rPr lang="ko-KR" altLang="en-US" dirty="0"/>
              <a:t>루프 바디에서 종료 처리를 하지 않으면 무한 반복</a:t>
            </a:r>
            <a:endParaRPr lang="en-US" altLang="x-none" dirty="0"/>
          </a:p>
          <a:p>
            <a:endParaRPr lang="en-US" altLang="ko-KR" dirty="0"/>
          </a:p>
          <a:p>
            <a:r>
              <a:rPr lang="ko-KR" altLang="en-US" dirty="0"/>
              <a:t>무한 루프의 표현 방법 중 하나</a:t>
            </a:r>
            <a:endParaRPr lang="en-US" altLang="x-none" sz="32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(;;)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D793B06-5F2E-B040-929C-64017A0B87CE}" type="slidenum">
              <a:rPr lang="en-US" altLang="x-none" sz="1200">
                <a:latin typeface="Arial" charset="0"/>
              </a:rPr>
              <a:pPr/>
              <a:t>24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10699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C99 </a:t>
            </a:r>
            <a:r>
              <a:rPr lang="ko-KR" altLang="en-US" dirty="0"/>
              <a:t>표준에서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ko-KR" altLang="en-US" dirty="0"/>
              <a:t>문</a:t>
            </a:r>
            <a:endParaRPr lang="en-US" altLang="x-none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C99 </a:t>
            </a:r>
            <a:r>
              <a:rPr lang="ko-KR" altLang="en-US" dirty="0"/>
              <a:t>문에서는 첫 번째 수식에 선언문을 쓸 수 있음</a:t>
            </a:r>
            <a:endParaRPr lang="en-US" altLang="x-none" dirty="0"/>
          </a:p>
          <a:p>
            <a:r>
              <a:rPr lang="ko-KR" altLang="en-US" dirty="0"/>
              <a:t>루프 내에서만 사용할 변수를 선언할 수 있도록 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36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3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36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3600" dirty="0">
                <a:latin typeface="Courier New" charset="0"/>
                <a:ea typeface="Courier New" charset="0"/>
                <a:cs typeface="Courier New" charset="0"/>
              </a:rPr>
              <a:t> = 0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r>
              <a:rPr lang="ko-KR" altLang="en-US" dirty="0"/>
              <a:t>변수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는 그 이전에 선언 된 적이 없어도 이렇게 쓸 수 있음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2F30391-AA76-1A44-847E-E5404F790EAB}" type="slidenum">
              <a:rPr lang="en-US" altLang="x-none" sz="1200">
                <a:latin typeface="Arial" charset="0"/>
              </a:rPr>
              <a:pPr/>
              <a:t>25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33909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Statements in C99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문에서 선언된 변수는 루프 바디 밖에서 보이지 않음</a:t>
            </a:r>
            <a:br>
              <a:rPr lang="en-US" altLang="x-none" dirty="0"/>
            </a:b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  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 /* legal;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is visible inside loop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   /*** WRONG ***/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EF52709-C260-3144-AFDF-B04DC20F740C}" type="slidenum">
              <a:rPr lang="en-US" altLang="x-none" sz="1200">
                <a:latin typeface="Arial" charset="0"/>
              </a:rPr>
              <a:pPr/>
              <a:t>26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51534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Statements in C99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문에서만 쓰일 제어 용 변수를 쓰면 코드를 이해하는데 도움을 줌</a:t>
            </a:r>
            <a:endParaRPr lang="en-US" altLang="x-none" dirty="0"/>
          </a:p>
          <a:p>
            <a:r>
              <a:rPr lang="ko-KR" altLang="en-US" dirty="0"/>
              <a:t>만약 루프 종료 후에도 변수를 써야 하면 밖에서 선언해야 함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문에서 여러 변수를 동시에 선언할 수 있음</a:t>
            </a:r>
            <a:r>
              <a:rPr lang="en-US" altLang="ko-KR" dirty="0"/>
              <a:t>. </a:t>
            </a:r>
            <a:r>
              <a:rPr lang="ko-KR" altLang="en-US" dirty="0"/>
              <a:t>단 같은 형만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0, j = 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764E695-7EF5-344A-A542-7523F96E93C5}" type="slidenum">
              <a:rPr lang="en-US" altLang="x-none" sz="1200">
                <a:latin typeface="Arial" charset="0"/>
              </a:rPr>
              <a:pPr/>
              <a:t>27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87759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Comma Operator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경우에 따라 하나 이상의 변수를 초기화하고 증감해야 할 수 있음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첫 번째와 마지막 수식에 </a:t>
            </a:r>
            <a:r>
              <a:rPr lang="en-US" altLang="x-none" b="1" i="1" dirty="0"/>
              <a:t>comma expression </a:t>
            </a:r>
            <a:r>
              <a:rPr lang="ko-KR" altLang="en-US" b="1" i="1" dirty="0"/>
              <a:t>쉼표 연산자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써서 변수 추가 가능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다음의 형식을 따름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3200" i="1" dirty="0"/>
              <a:t>expr1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, </a:t>
            </a:r>
            <a:r>
              <a:rPr lang="en-US" altLang="x-none" sz="3200" i="1" dirty="0"/>
              <a:t>expr2</a:t>
            </a:r>
            <a:endParaRPr lang="en-US" altLang="x-none" sz="2400" i="1" dirty="0"/>
          </a:p>
          <a:p>
            <a:pPr>
              <a:buFontTx/>
              <a:buNone/>
            </a:pPr>
            <a:r>
              <a:rPr lang="en-US" altLang="x-none" dirty="0"/>
              <a:t>	 </a:t>
            </a:r>
            <a:r>
              <a:rPr lang="en-US" altLang="x-none" i="1" dirty="0"/>
              <a:t>expr1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i="1" dirty="0"/>
              <a:t>expr2</a:t>
            </a:r>
            <a:r>
              <a:rPr lang="en-US" altLang="x-none" dirty="0"/>
              <a:t> </a:t>
            </a:r>
            <a:r>
              <a:rPr lang="ko-KR" altLang="en-US" dirty="0"/>
              <a:t>는 두 개의 표현식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8E3338F-780E-734E-99E8-00CFC25E3C50}" type="slidenum">
              <a:rPr lang="en-US" altLang="x-none" sz="1200">
                <a:latin typeface="Arial" charset="0"/>
              </a:rPr>
              <a:pPr/>
              <a:t>28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52599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Comma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i="1" dirty="0"/>
              <a:t>expr1</a:t>
            </a:r>
            <a:r>
              <a:rPr lang="en-US" sz="2600" dirty="0"/>
              <a:t> </a:t>
            </a:r>
            <a:r>
              <a:rPr lang="ko-KR" altLang="en-US" sz="2600" dirty="0"/>
              <a:t>에는</a:t>
            </a:r>
            <a:r>
              <a:rPr lang="en-US" sz="2600" dirty="0"/>
              <a:t> side effect</a:t>
            </a:r>
            <a:r>
              <a:rPr lang="ko-KR" altLang="en-US" sz="2600" dirty="0"/>
              <a:t>가 있어야  </a:t>
            </a:r>
            <a:r>
              <a:rPr lang="ko-KR" altLang="en-US" sz="2600" dirty="0" err="1"/>
              <a:t>의미있음</a:t>
            </a:r>
            <a:endParaRPr lang="en-US" sz="2600" dirty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r>
              <a:rPr lang="ko-KR" altLang="en-US" sz="2600" dirty="0"/>
              <a:t>쉼표 연산자로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600" dirty="0"/>
              <a:t>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ko-KR" altLang="en-US" sz="2600" dirty="0">
                <a:latin typeface="Courier New" pitchFamily="49" charset="0"/>
                <a:cs typeface="Courier New" pitchFamily="49" charset="0"/>
              </a:rPr>
              <a:t>가 계산되면</a:t>
            </a:r>
            <a:r>
              <a:rPr lang="en-US" sz="2600" dirty="0"/>
              <a:t>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/>
              <a:t> </a:t>
            </a:r>
            <a:r>
              <a:rPr lang="ko-KR" altLang="en-US" sz="2600" dirty="0"/>
              <a:t>가 먼저 증가되고</a:t>
            </a:r>
            <a:r>
              <a:rPr lang="en-US" sz="2600" dirty="0"/>
              <a:t>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600" dirty="0"/>
              <a:t> </a:t>
            </a:r>
            <a:r>
              <a:rPr lang="ko-KR" altLang="en-US" sz="2600" dirty="0"/>
              <a:t>가 계산됨</a:t>
            </a:r>
            <a:r>
              <a:rPr lang="en-US" sz="2600" dirty="0"/>
              <a:t>. </a:t>
            </a:r>
            <a:r>
              <a:rPr lang="en-US" altLang="ko-KR" sz="2000" dirty="0" err="1"/>
              <a:t>i+j</a:t>
            </a:r>
            <a:r>
              <a:rPr lang="en-US" altLang="ko-KR" sz="2000" dirty="0"/>
              <a:t> </a:t>
            </a:r>
            <a:r>
              <a:rPr lang="ko-KR" altLang="en-US" sz="2000" dirty="0"/>
              <a:t>계산시 증가한 </a:t>
            </a:r>
            <a:r>
              <a:rPr lang="en-US" altLang="ko-KR" sz="2000" dirty="0" err="1"/>
              <a:t>i</a:t>
            </a:r>
            <a:r>
              <a:rPr lang="ko-KR" altLang="en-US" sz="2000" dirty="0"/>
              <a:t>를 활용</a:t>
            </a:r>
            <a:endParaRPr lang="en-US" sz="2600" dirty="0"/>
          </a:p>
          <a:p>
            <a:pPr lvl="1">
              <a:defRPr/>
            </a:pPr>
            <a:r>
              <a:rPr lang="en-US" sz="22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ko-KR" altLang="en-US" sz="2200" dirty="0">
                <a:ea typeface="+mn-ea"/>
                <a:cs typeface="+mn-cs"/>
              </a:rPr>
              <a:t>와 </a:t>
            </a:r>
            <a:r>
              <a:rPr lang="en-US" sz="2200" dirty="0">
                <a:latin typeface="Courier New" pitchFamily="49" charset="0"/>
                <a:ea typeface="+mn-ea"/>
                <a:cs typeface="Courier New" pitchFamily="49" charset="0"/>
              </a:rPr>
              <a:t>j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ko-KR" altLang="en-US" sz="2200" dirty="0">
                <a:ea typeface="+mn-ea"/>
                <a:cs typeface="+mn-cs"/>
              </a:rPr>
              <a:t>가 최초</a:t>
            </a:r>
            <a:r>
              <a:rPr lang="en-US" sz="2200" dirty="0">
                <a:ea typeface="+mn-ea"/>
                <a:cs typeface="+mn-cs"/>
              </a:rPr>
              <a:t> 1 </a:t>
            </a:r>
            <a:r>
              <a:rPr lang="ko-KR" altLang="en-US" sz="2200" dirty="0">
                <a:ea typeface="+mn-ea"/>
                <a:cs typeface="+mn-cs"/>
              </a:rPr>
              <a:t>과</a:t>
            </a:r>
            <a:r>
              <a:rPr lang="en-US" sz="2200" dirty="0">
                <a:ea typeface="+mn-ea"/>
                <a:cs typeface="+mn-cs"/>
              </a:rPr>
              <a:t> 5 </a:t>
            </a:r>
            <a:r>
              <a:rPr lang="ko-KR" altLang="en-US" sz="2200" dirty="0">
                <a:ea typeface="+mn-ea"/>
                <a:cs typeface="+mn-cs"/>
              </a:rPr>
              <a:t>였다면 식의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ko-KR" altLang="en-US" sz="2200" dirty="0">
                <a:ea typeface="+mn-ea"/>
                <a:cs typeface="+mn-cs"/>
              </a:rPr>
              <a:t>결과는</a:t>
            </a:r>
            <a:r>
              <a:rPr lang="en-US" sz="2200" dirty="0">
                <a:ea typeface="+mn-ea"/>
                <a:cs typeface="+mn-cs"/>
              </a:rPr>
              <a:t>7</a:t>
            </a:r>
            <a:r>
              <a:rPr lang="en-US" altLang="ko-KR" sz="2200" dirty="0">
                <a:ea typeface="+mn-ea"/>
                <a:cs typeface="+mn-cs"/>
              </a:rPr>
              <a:t>. </a:t>
            </a:r>
            <a:r>
              <a:rPr lang="ko-KR" altLang="en-US" sz="2200" dirty="0">
                <a:ea typeface="+mn-ea"/>
                <a:cs typeface="+mn-cs"/>
              </a:rPr>
              <a:t>그리고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ko-KR" altLang="en-US" sz="2200" dirty="0">
                <a:ea typeface="+mn-ea"/>
                <a:cs typeface="+mn-cs"/>
              </a:rPr>
              <a:t>는 </a:t>
            </a:r>
            <a:r>
              <a:rPr lang="en-US" sz="2200" dirty="0">
                <a:ea typeface="+mn-ea"/>
                <a:cs typeface="+mn-cs"/>
              </a:rPr>
              <a:t>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7D12C42-A7FD-BD4B-9F25-054B0AF9F75F}" type="slidenum">
              <a:rPr lang="en-US" altLang="x-none" sz="1200">
                <a:latin typeface="Arial" charset="0"/>
              </a:rPr>
              <a:pPr/>
              <a:t>29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4568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Iteration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 </a:t>
            </a:r>
            <a:r>
              <a:rPr lang="ko-KR" altLang="en-US" dirty="0"/>
              <a:t>에는 </a:t>
            </a:r>
            <a:r>
              <a:rPr lang="en-US" altLang="ko-KR" dirty="0"/>
              <a:t>3</a:t>
            </a:r>
            <a:r>
              <a:rPr lang="ko-KR" altLang="en-US" dirty="0"/>
              <a:t> 종류의 </a:t>
            </a:r>
            <a:r>
              <a:rPr lang="ko-KR" altLang="en-US" dirty="0" err="1"/>
              <a:t>반복문이</a:t>
            </a:r>
            <a:r>
              <a:rPr lang="ko-KR" altLang="en-US" dirty="0"/>
              <a:t> 있음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sz="4000" dirty="0"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4000" dirty="0">
                <a:ea typeface="+mn-ea"/>
              </a:rPr>
              <a:t> </a:t>
            </a:r>
            <a:r>
              <a:rPr lang="ko-KR" altLang="en-US" dirty="0">
                <a:ea typeface="+mn-ea"/>
                <a:cs typeface="+mn-cs"/>
              </a:rPr>
              <a:t>문은 루프 바디 보다 </a:t>
            </a:r>
            <a:r>
              <a:rPr lang="ko-KR" altLang="en-US" dirty="0" err="1">
                <a:ea typeface="+mn-ea"/>
                <a:cs typeface="+mn-cs"/>
              </a:rPr>
              <a:t>제어식이</a:t>
            </a:r>
            <a:r>
              <a:rPr lang="ko-KR" altLang="en-US" dirty="0">
                <a:ea typeface="+mn-ea"/>
                <a:cs typeface="+mn-cs"/>
              </a:rPr>
              <a:t> 먼저 </a:t>
            </a:r>
            <a:r>
              <a:rPr lang="ko-KR" altLang="en-US" dirty="0" err="1">
                <a:ea typeface="+mn-ea"/>
                <a:cs typeface="+mn-cs"/>
              </a:rPr>
              <a:t>평가되야</a:t>
            </a:r>
            <a:r>
              <a:rPr lang="ko-KR" altLang="en-US" dirty="0">
                <a:ea typeface="+mn-ea"/>
                <a:cs typeface="+mn-cs"/>
              </a:rPr>
              <a:t> 할 때 사용</a:t>
            </a:r>
            <a:br>
              <a:rPr lang="en-US" altLang="ko-KR" dirty="0">
                <a:ea typeface="+mn-ea"/>
                <a:cs typeface="+mn-cs"/>
              </a:rPr>
            </a:br>
            <a:r>
              <a:rPr lang="ko-KR" altLang="en-US" sz="1800" dirty="0" err="1">
                <a:ea typeface="+mn-ea"/>
                <a:cs typeface="+mn-cs"/>
              </a:rPr>
              <a:t>제어구문</a:t>
            </a:r>
            <a:r>
              <a:rPr lang="ko-KR" altLang="en-US" sz="1800" dirty="0">
                <a:ea typeface="+mn-ea"/>
                <a:cs typeface="+mn-cs"/>
              </a:rPr>
              <a:t> 평가 후 참이면 루프바디 실행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sz="4000" dirty="0">
                <a:latin typeface="Courier New" pitchFamily="49" charset="0"/>
                <a:ea typeface="+mn-ea"/>
                <a:cs typeface="Courier New" pitchFamily="49" charset="0"/>
              </a:rPr>
              <a:t>do</a:t>
            </a:r>
            <a:r>
              <a:rPr lang="en-US" sz="4000" dirty="0">
                <a:ea typeface="+mn-ea"/>
              </a:rPr>
              <a:t> </a:t>
            </a:r>
            <a:r>
              <a:rPr lang="ko-KR" altLang="en-US" dirty="0">
                <a:ea typeface="+mn-ea"/>
                <a:cs typeface="+mn-cs"/>
              </a:rPr>
              <a:t>문은 루프 바디가 </a:t>
            </a:r>
            <a:r>
              <a:rPr lang="ko-KR" altLang="en-US" dirty="0" err="1">
                <a:ea typeface="+mn-ea"/>
                <a:cs typeface="+mn-cs"/>
              </a:rPr>
              <a:t>제어식</a:t>
            </a:r>
            <a:r>
              <a:rPr lang="ko-KR" altLang="en-US" dirty="0"/>
              <a:t> 보다 먼저 </a:t>
            </a:r>
            <a:r>
              <a:rPr lang="ko-KR" altLang="en-US" dirty="0" err="1"/>
              <a:t>실행되야</a:t>
            </a:r>
            <a:r>
              <a:rPr lang="ko-KR" altLang="en-US" dirty="0"/>
              <a:t> 할 때 사용</a:t>
            </a:r>
            <a:r>
              <a:rPr lang="en-US" dirty="0">
                <a:ea typeface="+mn-ea"/>
                <a:cs typeface="+mn-cs"/>
              </a:rPr>
              <a:t>. </a:t>
            </a:r>
            <a:br>
              <a:rPr lang="en-US" dirty="0">
                <a:ea typeface="+mn-ea"/>
                <a:cs typeface="+mn-cs"/>
              </a:rPr>
            </a:br>
            <a:r>
              <a:rPr lang="ko-KR" altLang="en-US" sz="1800" dirty="0"/>
              <a:t>루프바디 </a:t>
            </a:r>
            <a:r>
              <a:rPr lang="en-US" altLang="ko-KR" sz="1800" dirty="0"/>
              <a:t>1</a:t>
            </a:r>
            <a:r>
              <a:rPr lang="ko-KR" altLang="en-US" sz="1800" dirty="0"/>
              <a:t>회 실행후 제어구문 평가</a:t>
            </a:r>
            <a:r>
              <a:rPr lang="en-US" altLang="ko-KR" sz="1800" dirty="0"/>
              <a:t>,</a:t>
            </a:r>
            <a:r>
              <a:rPr lang="ko-KR" altLang="en-US" sz="1800" dirty="0"/>
              <a:t> 참이면 다시 실행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sz="4000" dirty="0"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en-US" sz="4000" dirty="0">
                <a:ea typeface="+mn-ea"/>
              </a:rPr>
              <a:t> </a:t>
            </a:r>
            <a:r>
              <a:rPr lang="ko-KR" altLang="en-US" dirty="0">
                <a:ea typeface="+mn-ea"/>
                <a:cs typeface="+mn-cs"/>
              </a:rPr>
              <a:t>문은 카운트 용 변수를 증가 감소 하는 경우 사용</a:t>
            </a:r>
            <a:br>
              <a:rPr lang="en-US" dirty="0"/>
            </a:br>
            <a:r>
              <a:rPr lang="ko-KR" altLang="en-US" sz="1800" dirty="0"/>
              <a:t>변수의 증감이 쉬운 반복문</a:t>
            </a:r>
            <a:endParaRPr lang="en-US" dirty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76E1C4-C509-1943-B06F-03BF4CF44EF6}" type="slidenum">
              <a:rPr lang="en-US" altLang="x-none" sz="1200">
                <a:latin typeface="Arial" charset="0"/>
              </a:rPr>
              <a:pPr/>
              <a:t>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82332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Comma Operator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쉼표 연산자는 왼쪽 결합이므로 컴파일러는 다음을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1, j = 2, k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+ j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아래와 같이 평가함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((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1), (j = 2)), (k =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+ j))</a:t>
            </a:r>
            <a:b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</a:br>
            <a:b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왼쪽에서 오른쪽으로 식이 결합됨</a:t>
            </a:r>
            <a:endParaRPr lang="en-US" altLang="ko-KR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1ABDEDF-933C-7743-8516-E70BFAC4E388}" type="slidenum">
              <a:rPr lang="en-US" altLang="x-none" sz="1200">
                <a:latin typeface="Arial" charset="0"/>
              </a:rPr>
              <a:pPr/>
              <a:t>30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74170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Comma Operator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600" dirty="0"/>
              <a:t>쉼표 연산자는 </a:t>
            </a:r>
            <a:r>
              <a:rPr lang="en-US" altLang="x-none" sz="2600" dirty="0"/>
              <a:t> </a:t>
            </a:r>
            <a:r>
              <a:rPr lang="ko-KR" altLang="en-US" sz="2600" dirty="0"/>
              <a:t>두개의 식을 하나의 수식처럼 연결함</a:t>
            </a:r>
            <a:endParaRPr lang="en-US" altLang="x-none" sz="2600" dirty="0"/>
          </a:p>
          <a:p>
            <a:r>
              <a:rPr lang="en-US" altLang="x-none" sz="2600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sum = 0, </a:t>
            </a:r>
            <a:r>
              <a:rPr lang="en-US" altLang="x-none" sz="3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= 1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&lt;= N;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sum +=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sz="2000" dirty="0"/>
              <a:t>쉼표로 둘 이상의 변수 선언 가능</a:t>
            </a:r>
            <a:endParaRPr lang="en-US" altLang="x-none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8A780A3-C601-F84E-8E5E-F382E00C5B89}" type="slidenum">
              <a:rPr lang="en-US" altLang="x-none" sz="1200">
                <a:latin typeface="Arial" charset="0"/>
              </a:rPr>
              <a:pPr/>
              <a:t>31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61348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루프 밖으로 나가기</a:t>
            </a:r>
            <a:endParaRPr lang="en-US" altLang="x-none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</a:t>
            </a:r>
            <a:r>
              <a:rPr lang="ko-KR" altLang="en-US" dirty="0"/>
              <a:t>또는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 </a:t>
            </a:r>
            <a:r>
              <a:rPr lang="ko-KR" altLang="en-US" dirty="0"/>
              <a:t>문장의 일반적인 종료 시점은 </a:t>
            </a:r>
            <a:r>
              <a:rPr lang="ko-KR" altLang="en-US" dirty="0" err="1"/>
              <a:t>제어식이</a:t>
            </a:r>
            <a:r>
              <a:rPr lang="ko-KR" altLang="en-US" dirty="0"/>
              <a:t> 있는 시작 부분이고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dirty="0"/>
              <a:t> </a:t>
            </a:r>
            <a:r>
              <a:rPr lang="ko-KR" altLang="en-US" dirty="0"/>
              <a:t>문장의 경우 마지막 부분임</a:t>
            </a:r>
            <a:endParaRPr lang="en-US" altLang="ko-KR" sz="1800" dirty="0"/>
          </a:p>
          <a:p>
            <a:endParaRPr lang="en-US" altLang="x-none" dirty="0"/>
          </a:p>
          <a:p>
            <a:r>
              <a:rPr lang="en-US" altLang="x-none" dirty="0"/>
              <a:t>break</a:t>
            </a:r>
            <a:r>
              <a:rPr lang="ko-KR" altLang="en-US" dirty="0"/>
              <a:t>를 사용하여 루프바디 중간 또는 임의의 지점에서 종료할 수 있음</a:t>
            </a:r>
            <a:endParaRPr lang="en-US" altLang="x-none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236FB81-4FCB-624E-8167-D1EFF2E80845}" type="slidenum">
              <a:rPr lang="en-US" altLang="x-none" sz="1200">
                <a:latin typeface="Arial" charset="0"/>
              </a:rPr>
              <a:pPr/>
              <a:t>32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431672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dirty="0"/>
              <a:t> Statement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dirty="0"/>
              <a:t> </a:t>
            </a:r>
            <a:r>
              <a:rPr lang="ko-KR" altLang="en-US" dirty="0"/>
              <a:t>문은 </a:t>
            </a:r>
            <a:r>
              <a:rPr lang="en-US" altLang="ko-KR" dirty="0"/>
              <a:t>switch</a:t>
            </a:r>
            <a:r>
              <a:rPr lang="ko-KR" altLang="en-US" dirty="0"/>
              <a:t>문외에 </a:t>
            </a:r>
            <a:r>
              <a:rPr lang="en-US" altLang="ko-KR" dirty="0"/>
              <a:t>while, do, for</a:t>
            </a:r>
            <a:r>
              <a:rPr lang="ko-KR" altLang="en-US" dirty="0"/>
              <a:t> 문에서도 </a:t>
            </a:r>
            <a:r>
              <a:rPr lang="en-US" altLang="ko-KR" dirty="0"/>
              <a:t>break </a:t>
            </a:r>
            <a:r>
              <a:rPr lang="ko-KR" altLang="en-US" dirty="0"/>
              <a:t>사용 가능하며 루프를 종료 할 때 쓰임</a:t>
            </a:r>
            <a:endParaRPr lang="en-US" altLang="x-none" sz="3200" dirty="0"/>
          </a:p>
          <a:p>
            <a:endParaRPr lang="en-US" altLang="x-none" dirty="0"/>
          </a:p>
          <a:p>
            <a:r>
              <a:rPr lang="ko-KR" altLang="en-US" dirty="0"/>
              <a:t>예</a:t>
            </a:r>
            <a:r>
              <a:rPr lang="en-US" altLang="ko-KR" dirty="0"/>
              <a:t>: </a:t>
            </a:r>
            <a:r>
              <a:rPr lang="en-US" altLang="x-none" dirty="0"/>
              <a:t>n</a:t>
            </a:r>
            <a:r>
              <a:rPr lang="ko-KR" altLang="en-US" dirty="0"/>
              <a:t>이 소수인지 판단하는 루프에서</a:t>
            </a:r>
            <a:r>
              <a:rPr lang="en-US" altLang="ko-KR" dirty="0"/>
              <a:t>, </a:t>
            </a:r>
            <a:r>
              <a:rPr lang="ko-KR" altLang="en-US" dirty="0"/>
              <a:t>소수를 찾으면 </a:t>
            </a:r>
            <a:r>
              <a:rPr lang="en-US" altLang="ko-KR" dirty="0"/>
              <a:t>break</a:t>
            </a:r>
            <a:r>
              <a:rPr lang="ko-KR" altLang="en-US" dirty="0"/>
              <a:t>로 즉시 종료시킬 수 있음</a:t>
            </a:r>
            <a:endParaRPr lang="en-US" altLang="x-none" sz="32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(d = 2; d &lt; n; d++)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(n % d ==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break;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972F8A4-1F45-1541-840D-C9EF5EC94E5D}" type="slidenum">
              <a:rPr lang="en-US" altLang="x-none" sz="1200">
                <a:latin typeface="Arial" charset="0"/>
              </a:rPr>
              <a:pPr/>
              <a:t>33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10960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dirty="0"/>
              <a:t> Statement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break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문으로 </a:t>
            </a:r>
            <a:r>
              <a:rPr lang="ko-KR" altLang="en-US" dirty="0"/>
              <a:t>루프가 종료된 이후 결과를 확인해서 너무 일찍 종료되지 않았는지 검증해야 함</a:t>
            </a:r>
            <a:endParaRPr lang="en-US" altLang="ko-KR" sz="1800" dirty="0"/>
          </a:p>
          <a:p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if (d &lt;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("%d is divisible by %d\n", n, d);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("%d is prime\n", n);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3272310-9A1C-A44B-AF0C-640E396DB0BF}" type="slidenum">
              <a:rPr lang="en-US" altLang="x-none" sz="1200">
                <a:latin typeface="Arial" charset="0"/>
              </a:rPr>
              <a:pPr/>
              <a:t>34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00249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dirty="0"/>
              <a:t> Statement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sz="2500" dirty="0"/>
              <a:t> </a:t>
            </a:r>
            <a:r>
              <a:rPr lang="ko-KR" altLang="en-US" sz="2500" dirty="0"/>
              <a:t>문은 루프 바디 실행 중간에 종료해야 하는 시점이 있는 경우 유용함</a:t>
            </a:r>
            <a:endParaRPr lang="en-US" altLang="ko-KR" sz="2500" dirty="0"/>
          </a:p>
          <a:p>
            <a:endParaRPr lang="en-US" altLang="x-none" sz="2500" dirty="0"/>
          </a:p>
          <a:p>
            <a:r>
              <a:rPr lang="ko-KR" altLang="en-US" sz="2500" dirty="0"/>
              <a:t>사용자 입력을 읽어서 특정 조건의 값이 입력되었는지 검사하는 예</a:t>
            </a:r>
            <a:endParaRPr lang="en-US" altLang="ko-KR" sz="25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for (;;)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("Enter a number (enter 0 to stop): 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("%d", &amp;n);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if (n ==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break;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("%d cubed is %d\n", n, n * n * n);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3204999-04F9-2D46-B36F-E705DC96C0F2}" type="slidenum">
              <a:rPr lang="en-US" altLang="x-none" sz="1200">
                <a:latin typeface="Arial" charset="0"/>
              </a:rPr>
              <a:pPr/>
              <a:t>35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03468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dirty="0"/>
              <a:t> Statement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sz="2400" dirty="0"/>
              <a:t> </a:t>
            </a:r>
            <a:r>
              <a:rPr lang="ko-KR" altLang="en-US" sz="2400" dirty="0"/>
              <a:t>문은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while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</a:t>
            </a:r>
            <a:r>
              <a:rPr lang="ko-KR" altLang="en-US" sz="2400" dirty="0"/>
              <a:t> 중괄호 묶음 하나 밖으로 나가는 역할만 함</a:t>
            </a:r>
            <a:endParaRPr lang="en-US" altLang="ko-KR" sz="2400" dirty="0"/>
          </a:p>
          <a:p>
            <a:r>
              <a:rPr lang="ko-KR" altLang="en-US" dirty="0"/>
              <a:t>중첩 된 경우 하나의 묶음만 종료됨</a:t>
            </a:r>
            <a:endParaRPr lang="en-US" altLang="x-none" sz="2400" dirty="0"/>
          </a:p>
          <a:p>
            <a:r>
              <a:rPr lang="en-US" altLang="x-none" sz="2400" dirty="0"/>
              <a:t>Example: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while (…) {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switch (…)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…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sz="2400" dirty="0"/>
              <a:t> </a:t>
            </a:r>
            <a:r>
              <a:rPr lang="ko-KR" altLang="en-US" sz="2400" dirty="0"/>
              <a:t>문은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sz="2400" dirty="0"/>
              <a:t> </a:t>
            </a:r>
            <a:r>
              <a:rPr lang="ko-KR" altLang="en-US" sz="2400" dirty="0"/>
              <a:t>문만 탈출하고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sz="2400" dirty="0"/>
              <a:t> </a:t>
            </a:r>
            <a:r>
              <a:rPr lang="ko-KR" altLang="en-US" sz="2400" dirty="0"/>
              <a:t>루프는 계속 실행됨</a:t>
            </a:r>
            <a:endParaRPr lang="en-US" altLang="x-non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CBF92E7-EB04-9B4E-8C8E-129D88B146FF}" type="slidenum">
              <a:rPr lang="en-US" altLang="x-none" sz="1200">
                <a:latin typeface="Arial" charset="0"/>
              </a:rPr>
              <a:pPr/>
              <a:t>36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174936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continue</a:t>
            </a:r>
            <a:r>
              <a:rPr lang="en-US" altLang="x-none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dirty="0"/>
              <a:t> </a:t>
            </a:r>
            <a:r>
              <a:rPr lang="ko-KR" altLang="en-US" dirty="0"/>
              <a:t>는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ko-KR" altLang="en-US" dirty="0"/>
              <a:t>와 유사함</a:t>
            </a:r>
            <a:endParaRPr lang="en-US" dirty="0"/>
          </a:p>
          <a:p>
            <a:pPr lvl="1"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는 </a:t>
            </a:r>
            <a:r>
              <a:rPr lang="ko-KR" altLang="en-US" dirty="0" err="1">
                <a:ea typeface="+mn-ea"/>
                <a:cs typeface="+mn-cs"/>
              </a:rPr>
              <a:t>제어권을</a:t>
            </a:r>
            <a:r>
              <a:rPr lang="ko-KR" altLang="en-US" dirty="0">
                <a:ea typeface="+mn-ea"/>
                <a:cs typeface="+mn-cs"/>
              </a:rPr>
              <a:t> 루프 밖으로 이동 시킴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continue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는 </a:t>
            </a:r>
            <a:r>
              <a:rPr lang="ko-KR" altLang="en-US" dirty="0" err="1">
                <a:ea typeface="+mn-ea"/>
                <a:cs typeface="+mn-cs"/>
              </a:rPr>
              <a:t>제어권을</a:t>
            </a:r>
            <a:r>
              <a:rPr lang="ko-KR" altLang="en-US" dirty="0">
                <a:ea typeface="+mn-ea"/>
                <a:cs typeface="+mn-cs"/>
              </a:rPr>
              <a:t> 루프 내에서 마지막 줄 끝으로 이동</a:t>
            </a:r>
            <a:endParaRPr lang="en-US" dirty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ko-KR" altLang="en-US" dirty="0"/>
              <a:t>는 루프 밖의 문장이 </a:t>
            </a:r>
            <a:r>
              <a:rPr lang="ko-KR" altLang="en-US" dirty="0" err="1"/>
              <a:t>제어권</a:t>
            </a:r>
            <a:r>
              <a:rPr lang="ko-KR" altLang="en-US" dirty="0"/>
              <a:t> 획득</a:t>
            </a:r>
            <a:r>
              <a:rPr lang="en-US" dirty="0"/>
              <a:t>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ko-KR" altLang="en-US" dirty="0"/>
              <a:t>는 </a:t>
            </a:r>
            <a:r>
              <a:rPr lang="ko-KR" altLang="en-US" dirty="0" err="1"/>
              <a:t>제어권이</a:t>
            </a:r>
            <a:r>
              <a:rPr lang="ko-KR" altLang="en-US" dirty="0"/>
              <a:t> </a:t>
            </a:r>
            <a:r>
              <a:rPr lang="ko-KR" altLang="en-US" dirty="0" err="1"/>
              <a:t>루프내에</a:t>
            </a:r>
            <a:r>
              <a:rPr lang="ko-KR" altLang="en-US" dirty="0"/>
              <a:t> 유지</a:t>
            </a:r>
            <a:endParaRPr lang="en-US" dirty="0"/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</a:t>
            </a:r>
            <a:r>
              <a:rPr lang="ko-KR" altLang="en-US" dirty="0"/>
              <a:t>와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ko-KR" altLang="en-US" dirty="0">
                <a:latin typeface="Courier New" pitchFamily="49" charset="0"/>
                <a:cs typeface="Courier New" pitchFamily="49" charset="0"/>
              </a:rPr>
              <a:t>의 또 다른 차이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</a:t>
            </a:r>
            <a:r>
              <a:rPr lang="ko-KR" altLang="en-US" dirty="0"/>
              <a:t>는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/>
              <a:t> </a:t>
            </a:r>
            <a:r>
              <a:rPr lang="ko-KR" altLang="en-US" dirty="0"/>
              <a:t>문과 </a:t>
            </a:r>
            <a:r>
              <a:rPr lang="ko-KR" altLang="en-US" dirty="0" err="1"/>
              <a:t>반복문에</a:t>
            </a:r>
            <a:r>
              <a:rPr lang="en-US" dirty="0"/>
              <a:t>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) </a:t>
            </a:r>
            <a:r>
              <a:rPr lang="ko-KR" altLang="en-US" dirty="0"/>
              <a:t>쓸 수 있지만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ko-KR" altLang="en-US" dirty="0">
                <a:latin typeface="Courier New" pitchFamily="49" charset="0"/>
                <a:cs typeface="Courier New" pitchFamily="49" charset="0"/>
              </a:rPr>
              <a:t>는 루프에만 쓰임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082B3E0-AF4B-BB47-AC88-A6E9ACD4AF00}" type="slidenum">
              <a:rPr lang="en-US" altLang="x-none" sz="1200">
                <a:latin typeface="Arial" charset="0"/>
              </a:rPr>
              <a:pPr/>
              <a:t>37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95013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continue</a:t>
            </a:r>
            <a:r>
              <a:rPr lang="en-US" altLang="x-none" dirty="0"/>
              <a:t> Statement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continue</a:t>
            </a:r>
            <a:r>
              <a:rPr lang="en-US" altLang="x-none" dirty="0"/>
              <a:t> </a:t>
            </a:r>
            <a:r>
              <a:rPr lang="ko-KR" altLang="en-US" dirty="0"/>
              <a:t>문을 쓰는 루프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n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sum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while (n &lt; 10)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continue;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sum +=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n++;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/* continue jumps to here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3B2D198-ED09-6F4B-A2B6-EDB8FBD16FD7}" type="slidenum">
              <a:rPr lang="en-US" altLang="x-none" sz="1200">
                <a:latin typeface="Arial" charset="0"/>
              </a:rPr>
              <a:pPr/>
              <a:t>38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504916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continue</a:t>
            </a:r>
            <a:r>
              <a:rPr lang="en-US" altLang="x-none" dirty="0"/>
              <a:t> Statement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continue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없는 앞의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n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sum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while (n &lt; 10)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("%d", &amp;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!= 0)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sum +=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n++;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}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DB5CD3A-46AB-4B41-98A7-91956F12E094}" type="slidenum">
              <a:rPr lang="en-US" altLang="x-none" sz="1200">
                <a:latin typeface="Arial" charset="0"/>
              </a:rPr>
              <a:pPr/>
              <a:t>39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72467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Statement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</a:t>
            </a:r>
            <a:r>
              <a:rPr lang="ko-KR" altLang="en-US" dirty="0"/>
              <a:t>문은 가장 쉽게 만들 수 있는 반복문</a:t>
            </a:r>
            <a:r>
              <a:rPr lang="en-US" altLang="x-none" sz="1800" dirty="0"/>
              <a:t> </a:t>
            </a:r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</a:t>
            </a:r>
            <a:r>
              <a:rPr lang="ko-KR" altLang="en-US" dirty="0"/>
              <a:t>문의 형식</a:t>
            </a:r>
            <a:endParaRPr lang="en-US" altLang="ko-KR" dirty="0"/>
          </a:p>
          <a:p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while ( </a:t>
            </a:r>
            <a:r>
              <a:rPr lang="en-US" altLang="x-none" sz="3200" i="1" dirty="0"/>
              <a:t>expression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) </a:t>
            </a:r>
            <a:r>
              <a:rPr lang="en-US" altLang="x-none" sz="3200" i="1" dirty="0"/>
              <a:t>statement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i="1" dirty="0"/>
          </a:p>
          <a:p>
            <a:r>
              <a:rPr lang="ko-KR" altLang="en-US" dirty="0"/>
              <a:t>표현식이 </a:t>
            </a:r>
            <a:r>
              <a:rPr lang="ko-KR" altLang="en-US" dirty="0" err="1"/>
              <a:t>제어식이고</a:t>
            </a:r>
            <a:r>
              <a:rPr lang="ko-KR" altLang="en-US" dirty="0"/>
              <a:t> 루프 바디에는 문장이 있음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D637477-D3E1-0643-BE03-FEEA982765EA}" type="slidenum">
              <a:rPr lang="en-US" altLang="x-none" sz="1200">
                <a:latin typeface="Arial" charset="0"/>
              </a:rPr>
              <a:pPr/>
              <a:t>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110933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dirty="0"/>
              <a:t> Statement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2400" dirty="0"/>
              <a:t> </a:t>
            </a:r>
            <a:r>
              <a:rPr lang="ko-KR" altLang="en-US" sz="2400" dirty="0"/>
              <a:t>문은 </a:t>
            </a:r>
            <a:r>
              <a:rPr lang="en-US" altLang="x-none" sz="2400" b="1" i="1" dirty="0"/>
              <a:t>label</a:t>
            </a:r>
            <a:r>
              <a:rPr lang="ko-KR" altLang="en-US" sz="2400" dirty="0"/>
              <a:t>이 있는 어디로든 이동 가능</a:t>
            </a:r>
            <a:endParaRPr lang="en-US" altLang="ko-KR" sz="2400" dirty="0"/>
          </a:p>
          <a:p>
            <a:endParaRPr lang="en-US" altLang="x-none" sz="2400" dirty="0"/>
          </a:p>
          <a:p>
            <a:r>
              <a:rPr lang="ko-KR" altLang="en-US" sz="2400" dirty="0"/>
              <a:t>라벨은 실행될 문장 앞에 있는 </a:t>
            </a:r>
            <a:r>
              <a:rPr lang="ko-KR" altLang="en-US" sz="2400" dirty="0" err="1"/>
              <a:t>식별자임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endParaRPr lang="en-US" altLang="x-none" sz="1100" dirty="0"/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3200" dirty="0"/>
              <a:t>	</a:t>
            </a:r>
            <a:r>
              <a:rPr lang="en-US" altLang="x-none" sz="3200" i="1" dirty="0"/>
              <a:t>identifier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x-none" sz="3200" i="1" dirty="0"/>
              <a:t>statement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endParaRPr lang="en-US" altLang="x-none" sz="1000" i="1" dirty="0"/>
          </a:p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ko-KR" altLang="en-US" sz="2400" dirty="0"/>
              <a:t>문은 다음과 같은 형식을 갖음</a:t>
            </a:r>
            <a:endParaRPr lang="en-US" altLang="x-none" sz="2400" dirty="0"/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endParaRPr lang="en-US" altLang="x-none" sz="11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32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3200" i="1" dirty="0"/>
              <a:t>identifier</a:t>
            </a:r>
            <a:r>
              <a:rPr lang="en-US" altLang="x-none" sz="3200" dirty="0">
                <a:latin typeface="Courier New" charset="0"/>
                <a:ea typeface="Courier New" charset="0"/>
                <a:cs typeface="Courier New" charset="0"/>
              </a:rPr>
              <a:t> ;</a:t>
            </a:r>
            <a:r>
              <a:rPr lang="ko-KR" altLang="en-US" sz="3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altLang="x-none" sz="3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2400" dirty="0"/>
              <a:t> </a:t>
            </a:r>
            <a:r>
              <a:rPr lang="en-US" altLang="x-none" sz="2400" i="1" dirty="0">
                <a:ea typeface="Courier New" charset="0"/>
                <a:cs typeface="Courier New" charset="0"/>
              </a:rPr>
              <a:t>L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altLang="x-none" sz="2400" dirty="0"/>
              <a:t> </a:t>
            </a:r>
            <a:r>
              <a:rPr lang="ko-KR" altLang="en-US" sz="2400" dirty="0"/>
              <a:t>을 실행하면 라벨</a:t>
            </a:r>
            <a:r>
              <a:rPr lang="en-US" altLang="x-none" sz="2400" i="1" dirty="0">
                <a:ea typeface="Courier New" charset="0"/>
                <a:cs typeface="Courier New" charset="0"/>
              </a:rPr>
              <a:t>L</a:t>
            </a:r>
            <a:r>
              <a:rPr lang="ko-KR" altLang="en-US" sz="2400" dirty="0"/>
              <a:t>이 있는 곳으로 실행 흐름을 바꿈</a:t>
            </a:r>
            <a:r>
              <a:rPr lang="en-US" altLang="ko-KR" sz="2400" dirty="0"/>
              <a:t>. </a:t>
            </a:r>
            <a:r>
              <a:rPr lang="ko-KR" altLang="en-US" sz="2400" dirty="0"/>
              <a:t>단</a:t>
            </a:r>
            <a:r>
              <a:rPr lang="en-US" altLang="ko-KR" sz="2400" dirty="0"/>
              <a:t>, </a:t>
            </a:r>
            <a:r>
              <a:rPr lang="ko-KR" altLang="en-US" dirty="0"/>
              <a:t>라벨은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ko-KR" altLang="en-US" dirty="0"/>
              <a:t> 와 같은 함수 내에 있어야 함</a:t>
            </a:r>
            <a:endParaRPr lang="en-US" altLang="x-none" sz="24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7F65A81-A8E8-D84C-BB65-D88BC2958045}" type="slidenum">
              <a:rPr lang="en-US" altLang="x-none" sz="1200">
                <a:latin typeface="Arial" charset="0"/>
              </a:rPr>
              <a:pPr/>
              <a:t>40</a:t>
            </a:fld>
            <a:endParaRPr lang="en-US" altLang="x-none" sz="1800"/>
          </a:p>
        </p:txBody>
      </p:sp>
      <p:sp>
        <p:nvSpPr>
          <p:cNvPr id="2" name="TextBox 1"/>
          <p:cNvSpPr txBox="1"/>
          <p:nvPr/>
        </p:nvSpPr>
        <p:spPr>
          <a:xfrm>
            <a:off x="583096" y="233238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라벨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05784" y="2344378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실행될 문장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08922" y="38630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라벨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46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dirty="0"/>
              <a:t> Statement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</a:t>
            </a:r>
            <a:r>
              <a:rPr lang="ko-KR" altLang="en-US" dirty="0"/>
              <a:t>에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dirty="0"/>
              <a:t> </a:t>
            </a:r>
            <a:r>
              <a:rPr lang="ko-KR" altLang="en-US" dirty="0"/>
              <a:t>문이 없었다면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ko-KR" altLang="en-US" dirty="0"/>
              <a:t>문을 이용해 루프 밖으로 나올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for (d = 2; d &lt; n; d++)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if (n % d ==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done;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done: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if (d &lt; n)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("%d is divisible by %d\n", n, d);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("%d is prime\n", n);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FD92A83-6344-3840-B47B-DD23843BF3C3}" type="slidenum">
              <a:rPr lang="en-US" altLang="x-none" sz="1200">
                <a:latin typeface="Arial" charset="0"/>
              </a:rPr>
              <a:pPr/>
              <a:t>41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30720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dirty="0"/>
              <a:t> Statement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x-none" dirty="0" err="1"/>
              <a:t>goto</a:t>
            </a:r>
            <a:r>
              <a:rPr lang="ko-KR" altLang="en-US" dirty="0"/>
              <a:t>는 </a:t>
            </a:r>
            <a:r>
              <a:rPr lang="en-US" altLang="ko-KR" dirty="0"/>
              <a:t>break, continue, return,</a:t>
            </a:r>
            <a:r>
              <a:rPr lang="ko-KR" altLang="en-US" dirty="0"/>
              <a:t> </a:t>
            </a:r>
            <a:r>
              <a:rPr lang="en-US" altLang="ko-KR" dirty="0"/>
              <a:t>exit</a:t>
            </a:r>
            <a:r>
              <a:rPr lang="ko-KR" altLang="en-US" dirty="0"/>
              <a:t>등으로 대부분 대체될 수 있기에 거의 안쓰임</a:t>
            </a:r>
            <a:endParaRPr lang="en-US" altLang="x-none" dirty="0"/>
          </a:p>
          <a:p>
            <a:r>
              <a:rPr lang="ko-KR" altLang="en-US" sz="2300" dirty="0">
                <a:latin typeface="Courier New" charset="0"/>
                <a:ea typeface="Courier New" charset="0"/>
                <a:cs typeface="Courier New" charset="0"/>
              </a:rPr>
              <a:t>중첩된 </a:t>
            </a:r>
            <a:r>
              <a:rPr lang="ko-KR" altLang="en-US" sz="2300" dirty="0" err="1">
                <a:latin typeface="Courier New" charset="0"/>
                <a:ea typeface="Courier New" charset="0"/>
                <a:cs typeface="Courier New" charset="0"/>
              </a:rPr>
              <a:t>반복문</a:t>
            </a:r>
            <a:r>
              <a:rPr lang="ko-KR" altLang="en-US" sz="2300" dirty="0">
                <a:latin typeface="Courier New" charset="0"/>
                <a:ea typeface="Courier New" charset="0"/>
                <a:cs typeface="Courier New" charset="0"/>
              </a:rPr>
              <a:t> 내에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ko-KR" altLang="en-US" sz="2300" dirty="0"/>
              <a:t>가 있는 경우 루프에서 빠져 나올 경우에 활용됨</a:t>
            </a:r>
            <a:endParaRPr lang="en-US" altLang="x-none" sz="2300" dirty="0"/>
          </a:p>
          <a:p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sz="2300" dirty="0"/>
              <a:t> </a:t>
            </a:r>
            <a:r>
              <a:rPr lang="ko-KR" altLang="en-US" sz="2300" dirty="0"/>
              <a:t>로는 원하는 효과를 얻을 수 없음</a:t>
            </a:r>
            <a:r>
              <a:rPr lang="en-US" altLang="ko-KR" sz="2300" dirty="0"/>
              <a:t>.</a:t>
            </a:r>
            <a:r>
              <a:rPr lang="en-US" altLang="x-none" sz="2300" dirty="0"/>
              <a:t> 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ko-KR" altLang="en-US" sz="2300" dirty="0"/>
              <a:t>에서는 나오겠지만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sz="2300" dirty="0"/>
              <a:t> </a:t>
            </a:r>
            <a:r>
              <a:rPr lang="ko-KR" altLang="en-US" sz="2300" dirty="0"/>
              <a:t>문 밖으로는 </a:t>
            </a:r>
            <a:r>
              <a:rPr lang="ko-KR" altLang="en-US" sz="2300" dirty="0" err="1"/>
              <a:t>못나감</a:t>
            </a:r>
            <a:endParaRPr lang="en-US" altLang="x-none" sz="2300" dirty="0"/>
          </a:p>
          <a:p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2300" dirty="0"/>
              <a:t> </a:t>
            </a:r>
            <a:r>
              <a:rPr lang="ko-KR" altLang="en-US" sz="2300" dirty="0"/>
              <a:t>문을 쓰면 해결됨</a:t>
            </a:r>
            <a:r>
              <a:rPr lang="en-US" altLang="x-none" sz="2300" dirty="0"/>
              <a:t>: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while (…) 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switch (…)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  …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 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loop_done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;   /* break won't work here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  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 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loop_done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: …</a:t>
            </a:r>
          </a:p>
          <a:p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2300" dirty="0"/>
              <a:t> </a:t>
            </a:r>
            <a:r>
              <a:rPr lang="ko-KR" altLang="en-US" sz="2000" dirty="0"/>
              <a:t>문은 중첩 루프 밖으로 나오는 데 유용함</a:t>
            </a:r>
            <a:endParaRPr lang="en-US" altLang="x-none" sz="23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99F8795-62FC-764E-9995-515E6D7D2500}" type="slidenum">
              <a:rPr lang="en-US" altLang="x-none" sz="1200">
                <a:latin typeface="Arial" charset="0"/>
              </a:rPr>
              <a:pPr/>
              <a:t>42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3551030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Null Statement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루프바디의</a:t>
            </a:r>
            <a:r>
              <a:rPr lang="ko-KR" altLang="en-US" dirty="0"/>
              <a:t> 실행될 문장이 </a:t>
            </a:r>
            <a:r>
              <a:rPr lang="en-US" altLang="ko-KR" dirty="0"/>
              <a:t>null</a:t>
            </a:r>
            <a:r>
              <a:rPr lang="ko-KR" altLang="en-US" dirty="0"/>
              <a:t>일 수 있음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null</a:t>
            </a:r>
            <a:r>
              <a:rPr lang="ko-KR" altLang="en-US" dirty="0"/>
              <a:t>은 비어 있다는 뜻</a:t>
            </a:r>
            <a:endParaRPr lang="en-US" altLang="x-none" sz="3200" dirty="0"/>
          </a:p>
          <a:p>
            <a:r>
              <a:rPr lang="ko-KR" altLang="en-US" dirty="0"/>
              <a:t>다음은 세 개의 문장으로 구성됨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 ; j = 1;</a:t>
            </a:r>
            <a:b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</a:br>
            <a:b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ko-KR" altLang="en-US" sz="1800" dirty="0">
                <a:latin typeface="Calibri" charset="0"/>
                <a:ea typeface="Calibri" charset="0"/>
                <a:cs typeface="Calibri" charset="0"/>
              </a:rPr>
              <a:t>세미콜론 수로 문장이 </a:t>
            </a:r>
            <a:r>
              <a:rPr lang="en-US" altLang="ko-KR" sz="1800" dirty="0"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ko-KR" altLang="en-US" sz="1800" dirty="0">
                <a:latin typeface="Calibri" charset="0"/>
                <a:ea typeface="Calibri" charset="0"/>
                <a:cs typeface="Calibri" charset="0"/>
              </a:rPr>
              <a:t>개 있는 것을 알 수 있음</a:t>
            </a:r>
            <a:r>
              <a:rPr lang="en-US" altLang="ko-KR" sz="1800" dirty="0"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ko-KR" altLang="en-US" sz="1800" dirty="0">
                <a:latin typeface="Calibri" charset="0"/>
                <a:ea typeface="Calibri" charset="0"/>
                <a:cs typeface="Calibri" charset="0"/>
              </a:rPr>
              <a:t> 단</a:t>
            </a:r>
            <a:r>
              <a:rPr lang="en-US" altLang="ko-KR" sz="18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ko-KR" alt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sz="18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ko-KR" altLang="en-US" sz="1800" dirty="0">
                <a:latin typeface="Calibri" charset="0"/>
                <a:ea typeface="Calibri" charset="0"/>
                <a:cs typeface="Calibri" charset="0"/>
              </a:rPr>
              <a:t>번 문장은 어떤 일도 안함</a:t>
            </a:r>
            <a:endParaRPr lang="en-US" altLang="x-none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altLang="x-none" dirty="0"/>
          </a:p>
          <a:p>
            <a:r>
              <a:rPr lang="en-US" altLang="x-none" dirty="0"/>
              <a:t>null</a:t>
            </a:r>
            <a:r>
              <a:rPr lang="ko-KR" altLang="en-US" dirty="0"/>
              <a:t>문장을 쓰는 이유는 루프 내에서 할 일이 없을 때를 표현하기 위함</a:t>
            </a:r>
            <a:endParaRPr lang="en-US" altLang="x-none" sz="32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5D00C33-A85E-314E-A55E-DA7FB3622E71}" type="slidenum">
              <a:rPr lang="en-US" altLang="x-none" sz="1200">
                <a:latin typeface="Arial" charset="0"/>
              </a:rPr>
              <a:pPr/>
              <a:t>43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835320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Null Statement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다음의 예는 소수 찾는 루프임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(d = 2; d &lt; n; d++)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(n % d == 0)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break;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x-none" dirty="0"/>
              <a:t> </a:t>
            </a:r>
            <a:r>
              <a:rPr lang="ko-KR" altLang="en-US" dirty="0"/>
              <a:t>을 </a:t>
            </a:r>
            <a:r>
              <a:rPr lang="ko-KR" altLang="en-US" dirty="0" err="1"/>
              <a:t>제어식으로</a:t>
            </a:r>
            <a:r>
              <a:rPr lang="ko-KR" altLang="en-US" dirty="0"/>
              <a:t> 이동하면 루프 내에서 할 일이 없음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for (d = 2; d &lt; n &amp;&amp; n % d != 0; d++)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/* empty loop body */ </a:t>
            </a:r>
            <a:r>
              <a:rPr lang="en-US" altLang="x-none" sz="54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 err="1"/>
              <a:t>반복문을</a:t>
            </a:r>
            <a:r>
              <a:rPr lang="ko-KR" altLang="en-US" dirty="0"/>
              <a:t> 독립 문장으로 쓸 때 혼란을 줄이기 위해 널 문장을 한 줄에 독립적으로 기록함</a:t>
            </a:r>
            <a:r>
              <a:rPr lang="en-US" altLang="ko-KR" dirty="0"/>
              <a:t>.</a:t>
            </a:r>
            <a:endParaRPr lang="en-US" altLang="x-none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EB1951F-2649-CA4D-8ABD-C7FC0E1B3170}" type="slidenum">
              <a:rPr lang="en-US" altLang="x-none" sz="1200">
                <a:latin typeface="Arial" charset="0"/>
              </a:rPr>
              <a:pPr/>
              <a:t>44</a:t>
            </a:fld>
            <a:endParaRPr lang="en-US" altLang="x-none" sz="1800"/>
          </a:p>
        </p:txBody>
      </p:sp>
      <p:sp>
        <p:nvSpPr>
          <p:cNvPr id="2" name="TextBox 1"/>
          <p:cNvSpPr txBox="1"/>
          <p:nvPr/>
        </p:nvSpPr>
        <p:spPr>
          <a:xfrm>
            <a:off x="3959509" y="1696278"/>
            <a:ext cx="4996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/>
              <a:t>앞에서 본 소수를 찾는 문장에 </a:t>
            </a:r>
            <a:r>
              <a:rPr lang="en-US" altLang="ko-KR" sz="1600" dirty="0"/>
              <a:t>if </a:t>
            </a:r>
            <a:r>
              <a:rPr lang="ko-KR" altLang="en-US" sz="1600" dirty="0"/>
              <a:t>절의 수식</a:t>
            </a:r>
            <a:r>
              <a:rPr lang="en-US" altLang="ko-KR" sz="1600" dirty="0"/>
              <a:t>(</a:t>
            </a:r>
            <a:r>
              <a:rPr lang="en-US" altLang="ko-KR" sz="1600" dirty="0" err="1"/>
              <a:t>n%d</a:t>
            </a:r>
            <a:r>
              <a:rPr lang="en-US" altLang="ko-KR" sz="1600" dirty="0"/>
              <a:t> == 0)</a:t>
            </a:r>
            <a:r>
              <a:rPr lang="ko-KR" altLang="en-US" sz="1600" dirty="0"/>
              <a:t>을</a:t>
            </a:r>
            <a:endParaRPr lang="en-US" altLang="ko-KR" sz="1600" dirty="0"/>
          </a:p>
          <a:p>
            <a:r>
              <a:rPr lang="en-US" sz="1600" dirty="0"/>
              <a:t>for </a:t>
            </a:r>
            <a:r>
              <a:rPr lang="ko-KR" altLang="en-US" sz="1600" dirty="0"/>
              <a:t>의 종료 조건에 넣으면 루프 내에서 할 일이 없음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98798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Null Statement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200" dirty="0"/>
              <a:t>주의</a:t>
            </a:r>
            <a:r>
              <a:rPr lang="en-US" altLang="ko-KR" sz="2200" dirty="0"/>
              <a:t>: </a:t>
            </a:r>
            <a:r>
              <a:rPr lang="ko-KR" altLang="en-US" sz="2200" dirty="0"/>
              <a:t>세미콜론을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200" dirty="0"/>
              <a:t>,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sz="2200" dirty="0"/>
              <a:t>,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 sz="2200" dirty="0"/>
              <a:t> </a:t>
            </a:r>
            <a:r>
              <a:rPr lang="ko-KR" altLang="en-US" sz="2200" dirty="0"/>
              <a:t>뒤에 붙이면 널 문장을 삽입한 것</a:t>
            </a:r>
            <a:endParaRPr lang="en-US" altLang="x-none" sz="2200" dirty="0"/>
          </a:p>
          <a:p>
            <a:r>
              <a:rPr lang="en-US" altLang="x-none" sz="2200" dirty="0"/>
              <a:t>Example 1: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if (d == 0);                          /*** WRONG ***/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("Error: Division by zero\n");</a:t>
            </a: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//if</a:t>
            </a:r>
            <a:r>
              <a:rPr lang="ko-KR" altLang="en-US" sz="1600" dirty="0">
                <a:latin typeface="Courier New" charset="0"/>
                <a:ea typeface="Courier New" charset="0"/>
                <a:cs typeface="Courier New" charset="0"/>
              </a:rPr>
              <a:t>와 상관없이 출력</a:t>
            </a: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x-none" sz="2200" dirty="0"/>
              <a:t>	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/>
              <a:t> </a:t>
            </a:r>
            <a:r>
              <a:rPr lang="ko-KR" altLang="en-US" sz="2200" dirty="0"/>
              <a:t>의 호출은</a:t>
            </a:r>
            <a:r>
              <a:rPr lang="en-US" altLang="x-none" sz="2200" dirty="0"/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200" dirty="0"/>
              <a:t> </a:t>
            </a:r>
            <a:r>
              <a:rPr lang="ko-KR" altLang="en-US" sz="2200" dirty="0"/>
              <a:t>문 내에 있는 것이 아니기 때문에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sz="2200" dirty="0"/>
              <a:t> </a:t>
            </a:r>
            <a:r>
              <a:rPr lang="ko-KR" altLang="en-US" sz="2200" dirty="0"/>
              <a:t>와 상관없이 실행됨</a:t>
            </a:r>
            <a:endParaRPr lang="en-US" altLang="x-none" sz="2200" dirty="0"/>
          </a:p>
          <a:p>
            <a:r>
              <a:rPr lang="en-US" altLang="x-none" sz="2200" dirty="0"/>
              <a:t>Example 2: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&gt; 0);                        /*** WRONG ***/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//while</a:t>
            </a:r>
            <a:r>
              <a:rPr lang="ko-KR" altLang="en-US" sz="1600" spc="-300" dirty="0">
                <a:latin typeface="Courier New" charset="0"/>
                <a:ea typeface="Courier New" charset="0"/>
                <a:cs typeface="Courier New" charset="0"/>
              </a:rPr>
              <a:t>과 상관없이 출력</a:t>
            </a:r>
            <a:endParaRPr lang="en-US" altLang="x-none" sz="1800" spc="-3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--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;                                 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 //while</a:t>
            </a:r>
            <a:r>
              <a:rPr lang="ko-KR" altLang="en-US" sz="1600" dirty="0">
                <a:latin typeface="Courier New" charset="0"/>
                <a:ea typeface="Courier New" charset="0"/>
                <a:cs typeface="Courier New" charset="0"/>
              </a:rPr>
              <a:t>과 상관없이 출력</a:t>
            </a: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buFontTx/>
              <a:buNone/>
            </a:pPr>
            <a:r>
              <a:rPr lang="ko-KR" altLang="en-US" sz="1800" dirty="0"/>
              <a:t>   이 경우 무한 루프가 됨</a:t>
            </a:r>
            <a:endParaRPr lang="en-US" altLang="x-none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3B64221-C887-8A4F-9DB4-BC6D93DB76C8}" type="slidenum">
              <a:rPr lang="en-US" altLang="x-none" sz="1200">
                <a:latin typeface="Arial" charset="0"/>
              </a:rPr>
              <a:pPr/>
              <a:t>45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0162977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Null Statement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dirty="0"/>
              <a:t>Example 3: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11;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while (--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&gt; 0);                /*** WRONG ***/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Tx/>
              <a:buNone/>
            </a:pPr>
            <a:r>
              <a:rPr lang="en-US" altLang="x-none" sz="2400" dirty="0"/>
              <a:t>	</a:t>
            </a:r>
            <a:r>
              <a:rPr lang="ko-KR" altLang="en-US" sz="2400" dirty="0"/>
              <a:t>루프 바디는 </a:t>
            </a:r>
            <a:r>
              <a:rPr lang="en-US" altLang="ko-KR" sz="2400" dirty="0"/>
              <a:t> Null</a:t>
            </a:r>
            <a:r>
              <a:rPr lang="ko-KR" altLang="en-US" sz="2400" dirty="0"/>
              <a:t>이기 때문에 결과는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T minus 0 and counting</a:t>
            </a:r>
          </a:p>
          <a:p>
            <a:r>
              <a:rPr lang="en-US" altLang="x-none" sz="2400" dirty="0"/>
              <a:t>Example 4: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for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= 10;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&gt; 0;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--);       /*** WRONG ***/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Tx/>
              <a:buNone/>
            </a:pPr>
            <a:r>
              <a:rPr lang="en-US" altLang="x-none" sz="2400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8F0E7A2-BB3C-B149-A626-328442E6F040}" type="slidenum">
              <a:rPr lang="en-US" altLang="x-none" sz="1200">
                <a:latin typeface="Arial" charset="0"/>
              </a:rPr>
              <a:pPr/>
              <a:t>46</a:t>
            </a:fld>
            <a:endParaRPr lang="en-US" altLang="x-none" sz="1800"/>
          </a:p>
        </p:txBody>
      </p:sp>
      <p:sp>
        <p:nvSpPr>
          <p:cNvPr id="2" name="TextBox 1"/>
          <p:cNvSpPr txBox="1"/>
          <p:nvPr/>
        </p:nvSpPr>
        <p:spPr>
          <a:xfrm>
            <a:off x="2988032" y="826408"/>
            <a:ext cx="5862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</a:t>
            </a:r>
            <a:r>
              <a:rPr lang="ko-KR" altLang="en-US" dirty="0"/>
              <a:t>은 루프바디 없이 </a:t>
            </a:r>
            <a:r>
              <a:rPr lang="en-US" altLang="ko-KR" dirty="0"/>
              <a:t>1</a:t>
            </a:r>
            <a:r>
              <a:rPr lang="ko-KR" altLang="en-US" dirty="0"/>
              <a:t>회 실행하고 </a:t>
            </a:r>
            <a:r>
              <a:rPr lang="en-US" altLang="ko-KR" dirty="0" err="1"/>
              <a:t>printf</a:t>
            </a:r>
            <a:r>
              <a:rPr lang="ko-KR" altLang="en-US" dirty="0"/>
              <a:t>문장이 실행됨</a:t>
            </a:r>
            <a:r>
              <a:rPr lang="en-US" altLang="ko-KR" dirty="0"/>
              <a:t>,</a:t>
            </a:r>
            <a:br>
              <a:rPr lang="en-US" altLang="ko-KR" dirty="0"/>
            </a:br>
            <a:r>
              <a:rPr lang="ko-KR" altLang="en-US" dirty="0"/>
              <a:t>들여 쓰기에 속으면 안됨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8032" y="3279357"/>
            <a:ext cx="479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for </a:t>
            </a:r>
            <a:r>
              <a:rPr lang="ko-KR" altLang="en-US" dirty="0"/>
              <a:t>문으로 작성 된 것 외에는 위의 예제와 동일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1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Statement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&lt; n)  /* </a:t>
            </a:r>
            <a:r>
              <a:rPr lang="ko-KR" altLang="en-US" sz="2200" dirty="0" err="1">
                <a:latin typeface="Courier New" charset="0"/>
                <a:ea typeface="Courier New" charset="0"/>
                <a:cs typeface="Courier New" charset="0"/>
              </a:rPr>
              <a:t>제어식</a:t>
            </a:r>
            <a:r>
              <a:rPr lang="ko-KR" alt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 2;   /* loop body */</a:t>
            </a: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</a:t>
            </a:r>
            <a:r>
              <a:rPr lang="ko-KR" altLang="en-US" dirty="0"/>
              <a:t>문이 실행되면</a:t>
            </a:r>
            <a:r>
              <a:rPr lang="en-US" altLang="ko-KR" dirty="0"/>
              <a:t>,</a:t>
            </a:r>
            <a:r>
              <a:rPr lang="ko-KR" altLang="en-US" dirty="0"/>
              <a:t> 제일 먼저 </a:t>
            </a:r>
            <a:r>
              <a:rPr lang="ko-KR" altLang="en-US" dirty="0" err="1"/>
              <a:t>제어식을</a:t>
            </a:r>
            <a:r>
              <a:rPr lang="ko-KR" altLang="en-US" dirty="0"/>
              <a:t> 평가함</a:t>
            </a:r>
            <a:endParaRPr lang="en-US" altLang="x-none" dirty="0"/>
          </a:p>
          <a:p>
            <a:r>
              <a:rPr lang="en-US" altLang="ko-KR" dirty="0"/>
              <a:t>0</a:t>
            </a:r>
            <a:r>
              <a:rPr lang="ko-KR" altLang="en-US" dirty="0"/>
              <a:t>이 아니면</a:t>
            </a:r>
            <a:r>
              <a:rPr lang="en-US" altLang="x-none" dirty="0"/>
              <a:t> </a:t>
            </a:r>
            <a:r>
              <a:rPr lang="en-US" altLang="ko-KR" dirty="0"/>
              <a:t>/</a:t>
            </a:r>
            <a:r>
              <a:rPr lang="en-US" altLang="x-none" dirty="0"/>
              <a:t>true</a:t>
            </a:r>
            <a:r>
              <a:rPr lang="ko-KR" altLang="en-US" dirty="0"/>
              <a:t> 이면 </a:t>
            </a:r>
            <a:r>
              <a:rPr lang="ko-KR" altLang="en-US" dirty="0" err="1"/>
              <a:t>루프바디가</a:t>
            </a:r>
            <a:r>
              <a:rPr lang="ko-KR" altLang="en-US" dirty="0"/>
              <a:t> 실행되고</a:t>
            </a:r>
            <a:r>
              <a:rPr lang="en-US" altLang="ko-KR" dirty="0"/>
              <a:t>,</a:t>
            </a:r>
            <a:r>
              <a:rPr lang="ko-KR" altLang="en-US" dirty="0"/>
              <a:t> 다시 제어 구문을 평가함</a:t>
            </a:r>
            <a:endParaRPr lang="en-US" altLang="ko-KR" dirty="0"/>
          </a:p>
          <a:p>
            <a:r>
              <a:rPr lang="ko-KR" altLang="en-US" dirty="0" err="1"/>
              <a:t>제어식의</a:t>
            </a:r>
            <a:r>
              <a:rPr lang="ko-KR" altLang="en-US" dirty="0"/>
              <a:t> 값이 </a:t>
            </a:r>
            <a:r>
              <a:rPr lang="en-US" altLang="ko-KR" dirty="0"/>
              <a:t>0</a:t>
            </a:r>
            <a:r>
              <a:rPr lang="ko-KR" altLang="en-US" dirty="0"/>
              <a:t>이 되거나 </a:t>
            </a:r>
            <a:r>
              <a:rPr lang="en-US" altLang="ko-KR" dirty="0"/>
              <a:t>false </a:t>
            </a:r>
            <a:r>
              <a:rPr lang="ko-KR" altLang="en-US" dirty="0"/>
              <a:t>가 될 때까지 반복함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8FC4C68-8D2B-7A4E-A055-CCAD4A3725FE}" type="slidenum">
              <a:rPr lang="en-US" altLang="x-none" sz="1200">
                <a:latin typeface="Arial" charset="0"/>
              </a:rPr>
              <a:pPr/>
              <a:t>5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37968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Statement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sz="2500" dirty="0"/>
              <a:t> </a:t>
            </a:r>
            <a:r>
              <a:rPr lang="ko-KR" altLang="en-US" sz="2500" dirty="0"/>
              <a:t>문으로 </a:t>
            </a:r>
            <a:r>
              <a:rPr lang="en-US" altLang="ko-KR" sz="2500" dirty="0"/>
              <a:t>n</a:t>
            </a:r>
            <a:r>
              <a:rPr lang="ko-KR" altLang="en-US" sz="2500" dirty="0"/>
              <a:t>보다 크거나 같은 가장 작은 </a:t>
            </a:r>
            <a:r>
              <a:rPr lang="en-US" altLang="ko-KR" sz="2500" dirty="0"/>
              <a:t>2</a:t>
            </a:r>
            <a:r>
              <a:rPr lang="ko-KR" altLang="en-US" sz="2500" dirty="0"/>
              <a:t>의 배수를 찾는 문장</a:t>
            </a:r>
            <a:r>
              <a:rPr lang="en-US" altLang="ko-KR" sz="2500" dirty="0"/>
              <a:t>:</a:t>
            </a:r>
            <a:endParaRPr lang="en-US" altLang="x-none" sz="2500" dirty="0"/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1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&lt; n)</a:t>
            </a:r>
          </a:p>
          <a:p>
            <a:pPr>
              <a:lnSpc>
                <a:spcPct val="80000"/>
              </a:lnSpc>
              <a:spcBef>
                <a:spcPts val="1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* 2;</a:t>
            </a:r>
          </a:p>
          <a:p>
            <a:pPr>
              <a:spcBef>
                <a:spcPts val="500"/>
              </a:spcBef>
            </a:pPr>
            <a:endParaRPr lang="en-US" altLang="x-none" sz="2500" dirty="0"/>
          </a:p>
          <a:p>
            <a:pPr>
              <a:spcBef>
                <a:spcPts val="500"/>
              </a:spcBef>
            </a:pPr>
            <a:r>
              <a:rPr lang="ko-KR" altLang="en-US" sz="2500" dirty="0"/>
              <a:t>루프의 실행 조건 </a:t>
            </a:r>
            <a:r>
              <a:rPr lang="ko-KR" altLang="en-US" sz="2500" dirty="0" err="1"/>
              <a:t>트레이스</a:t>
            </a:r>
            <a:r>
              <a:rPr lang="en-US" altLang="x-none" sz="2500" dirty="0"/>
              <a:t> </a:t>
            </a:r>
            <a:r>
              <a:rPr lang="en-US" altLang="x-none" sz="25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25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2500" dirty="0"/>
              <a:t>=</a:t>
            </a:r>
            <a:r>
              <a:rPr lang="en-US" altLang="x-none" sz="2500" dirty="0"/>
              <a:t> 10: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1;</a:t>
            </a:r>
            <a:r>
              <a:rPr lang="en-US" altLang="x-none" sz="1900" dirty="0"/>
              <a:t>	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ko-KR" altLang="en-US" sz="1900" dirty="0"/>
              <a:t>는</a:t>
            </a:r>
            <a:r>
              <a:rPr lang="en-US" altLang="x-none" sz="1900" dirty="0"/>
              <a:t> 1.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/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 참인가</a:t>
            </a:r>
            <a:r>
              <a:rPr lang="en-US" altLang="x-none" sz="1900" dirty="0"/>
              <a:t>?		</a:t>
            </a:r>
            <a:r>
              <a:rPr lang="ko-KR" altLang="en-US" sz="1900" dirty="0"/>
              <a:t>참</a:t>
            </a:r>
            <a:r>
              <a:rPr lang="en-US" altLang="x-none" sz="1900" dirty="0"/>
              <a:t>; </a:t>
            </a:r>
            <a:r>
              <a:rPr lang="ko-KR" altLang="en-US" sz="1900" dirty="0"/>
              <a:t>계속</a:t>
            </a:r>
            <a:r>
              <a:rPr lang="en-US" altLang="x-none" sz="1900" dirty="0"/>
              <a:t>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* 2;	</a:t>
            </a:r>
            <a:r>
              <a:rPr lang="en-US" altLang="x-none" sz="1900" dirty="0"/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ko-KR" altLang="en-US" sz="1900" dirty="0"/>
              <a:t>는</a:t>
            </a:r>
            <a:r>
              <a:rPr lang="en-US" altLang="x-none" sz="1900" dirty="0"/>
              <a:t> 2.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/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 참인가</a:t>
            </a:r>
            <a:r>
              <a:rPr lang="en-US" altLang="x-none" sz="1900" dirty="0"/>
              <a:t>?		</a:t>
            </a:r>
            <a:r>
              <a:rPr lang="ko-KR" altLang="en-US" sz="1900" dirty="0"/>
              <a:t>참</a:t>
            </a:r>
            <a:r>
              <a:rPr lang="en-US" altLang="x-none" sz="1900" dirty="0"/>
              <a:t>; </a:t>
            </a:r>
            <a:r>
              <a:rPr lang="ko-KR" altLang="en-US" sz="1900" dirty="0"/>
              <a:t>계속</a:t>
            </a:r>
            <a:r>
              <a:rPr lang="en-US" altLang="x-none" sz="1900" dirty="0"/>
              <a:t>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* 2;</a:t>
            </a:r>
            <a:r>
              <a:rPr lang="en-US" altLang="x-none" sz="1900" dirty="0"/>
              <a:t>	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ko-KR" altLang="en-US" sz="1900" dirty="0"/>
              <a:t>는</a:t>
            </a:r>
            <a:r>
              <a:rPr lang="en-US" altLang="x-none" sz="1900" dirty="0"/>
              <a:t> 4.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/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 참인가</a:t>
            </a:r>
            <a:r>
              <a:rPr lang="en-US" altLang="x-none" sz="1900" dirty="0"/>
              <a:t>?		</a:t>
            </a:r>
            <a:r>
              <a:rPr lang="ko-KR" altLang="en-US" sz="1900" dirty="0"/>
              <a:t>참</a:t>
            </a:r>
            <a:r>
              <a:rPr lang="en-US" altLang="x-none" sz="1900" dirty="0"/>
              <a:t>; </a:t>
            </a:r>
            <a:r>
              <a:rPr lang="ko-KR" altLang="en-US" sz="1900" dirty="0"/>
              <a:t>계속</a:t>
            </a:r>
            <a:r>
              <a:rPr lang="en-US" altLang="x-none" sz="1900" dirty="0"/>
              <a:t>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* 2;	</a:t>
            </a:r>
            <a:r>
              <a:rPr lang="en-US" altLang="x-none" sz="1900" dirty="0"/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ko-KR" altLang="en-US" sz="1900" dirty="0"/>
              <a:t>는</a:t>
            </a:r>
            <a:r>
              <a:rPr lang="en-US" altLang="x-none" sz="1900" dirty="0"/>
              <a:t> 8.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/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 참인가</a:t>
            </a:r>
            <a:r>
              <a:rPr lang="en-US" altLang="x-none" sz="1900" dirty="0"/>
              <a:t>?		</a:t>
            </a:r>
            <a:r>
              <a:rPr lang="ko-KR" altLang="en-US" sz="1900" dirty="0"/>
              <a:t>참</a:t>
            </a:r>
            <a:r>
              <a:rPr lang="en-US" altLang="x-none" sz="1900" dirty="0"/>
              <a:t>; </a:t>
            </a:r>
            <a:r>
              <a:rPr lang="ko-KR" altLang="en-US" sz="1900" dirty="0"/>
              <a:t>계속</a:t>
            </a:r>
            <a:r>
              <a:rPr lang="en-US" altLang="x-none" sz="1900" dirty="0"/>
              <a:t>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 * 2;</a:t>
            </a:r>
            <a:r>
              <a:rPr lang="en-US" altLang="x-none" sz="1900" dirty="0"/>
              <a:t>	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ko-KR" altLang="en-US" sz="1900" dirty="0"/>
              <a:t>는</a:t>
            </a:r>
            <a:r>
              <a:rPr lang="en-US" altLang="x-none" sz="1900" dirty="0"/>
              <a:t> 16.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1900" dirty="0"/>
              <a:t>	</a:t>
            </a:r>
            <a:r>
              <a:rPr lang="en-US" altLang="x-none" sz="19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1900" dirty="0"/>
              <a:t> </a:t>
            </a:r>
            <a:r>
              <a:rPr lang="en-US" altLang="x-none" sz="1900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sz="1900" dirty="0">
                <a:latin typeface="Courier New" charset="0"/>
                <a:ea typeface="Courier New" charset="0"/>
                <a:cs typeface="Courier New" charset="0"/>
              </a:rPr>
              <a:t> 참인가</a:t>
            </a:r>
            <a:r>
              <a:rPr lang="en-US" altLang="x-none" sz="1900" dirty="0"/>
              <a:t>?		</a:t>
            </a:r>
            <a:r>
              <a:rPr lang="ko-KR" altLang="en-US" sz="1900" dirty="0"/>
              <a:t>거짓</a:t>
            </a:r>
            <a:r>
              <a:rPr lang="en-US" altLang="x-none" sz="1900" dirty="0"/>
              <a:t>; </a:t>
            </a:r>
            <a:r>
              <a:rPr lang="ko-KR" altLang="en-US" sz="1900" dirty="0"/>
              <a:t>루프 종료</a:t>
            </a:r>
            <a:r>
              <a:rPr lang="en-US" altLang="x-none" sz="1900" dirty="0"/>
              <a:t>.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87CD29-7C0E-7C42-BCE4-E28E1E7E7D15}" type="slidenum">
              <a:rPr lang="en-US" altLang="x-none" sz="1200">
                <a:latin typeface="Arial" charset="0"/>
              </a:rPr>
              <a:pPr/>
              <a:t>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203741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Statement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600" dirty="0"/>
              <a:t>여러 문장이 실행되어야 하면 괄호를 사용함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0) 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--;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2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sz="2600" dirty="0"/>
              <a:t>엄격하게 필요하지 않더라도 항상 괄호를 쓰기도 함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&lt; n) 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* 2;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FEFA331-F572-CE47-B8DC-24D7572B78FE}" type="slidenum">
              <a:rPr lang="en-US" altLang="x-none" sz="1200">
                <a:latin typeface="Arial" charset="0"/>
              </a:rPr>
              <a:pPr/>
              <a:t>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8748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dirty="0"/>
              <a:t> Statement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아래의 문장들은 카운트 다운 메시지를 출력함</a:t>
            </a:r>
            <a:r>
              <a:rPr lang="en-US" altLang="x-none" dirty="0"/>
              <a:t>:</a:t>
            </a:r>
          </a:p>
          <a:p>
            <a:pPr lvl="1"/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= 10;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while (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 &gt; 0)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("T minus %d and counting\n",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--;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3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x-none" sz="23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최종적으로 출력되는 메시지는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minus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counting</a:t>
            </a:r>
            <a:r>
              <a:rPr lang="en-US" altLang="x-none" dirty="0"/>
              <a:t>.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7F9921D-8A2A-7649-A053-C9A40C1DDE2D}" type="slidenum">
              <a:rPr lang="en-US" altLang="x-none" sz="1200">
                <a:latin typeface="Arial" charset="0"/>
              </a:rPr>
              <a:pPr/>
              <a:t>8</a:t>
            </a:fld>
            <a:endParaRPr lang="en-US" altLang="x-none" sz="1800"/>
          </a:p>
        </p:txBody>
      </p:sp>
      <p:sp>
        <p:nvSpPr>
          <p:cNvPr id="6" name="TextBox 5"/>
          <p:cNvSpPr txBox="1"/>
          <p:nvPr/>
        </p:nvSpPr>
        <p:spPr>
          <a:xfrm>
            <a:off x="3514414" y="1774964"/>
            <a:ext cx="3640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//</a:t>
            </a:r>
            <a:r>
              <a:rPr lang="ko-KR" altLang="en-US" dirty="0"/>
              <a:t> </a:t>
            </a:r>
            <a:r>
              <a:rPr lang="en-US" altLang="ko-KR" dirty="0" err="1"/>
              <a:t>i</a:t>
            </a:r>
            <a:r>
              <a:rPr lang="en-US" altLang="ko-KR" dirty="0"/>
              <a:t> </a:t>
            </a:r>
            <a:r>
              <a:rPr lang="ko-KR" altLang="en-US" dirty="0"/>
              <a:t>가 </a:t>
            </a:r>
            <a:r>
              <a:rPr lang="en-US" altLang="ko-KR" dirty="0"/>
              <a:t>0</a:t>
            </a:r>
            <a:r>
              <a:rPr lang="ko-KR" altLang="en-US" dirty="0"/>
              <a:t> 이하일 때만 </a:t>
            </a:r>
            <a:r>
              <a:rPr lang="en-US" dirty="0" err="1"/>
              <a:t>i</a:t>
            </a:r>
            <a:r>
              <a:rPr lang="en-US" dirty="0"/>
              <a:t>&gt;0</a:t>
            </a:r>
            <a:r>
              <a:rPr lang="ko-KR" altLang="en-US" dirty="0"/>
              <a:t>이 거짓</a:t>
            </a:r>
            <a:endParaRPr lang="en-US" altLang="ko-KR" dirty="0"/>
          </a:p>
          <a:p>
            <a:r>
              <a:rPr lang="en-US" altLang="ko-KR" dirty="0"/>
              <a:t>//</a:t>
            </a:r>
            <a:r>
              <a:rPr lang="ko-KR" altLang="en-US" dirty="0"/>
              <a:t> </a:t>
            </a:r>
            <a:r>
              <a:rPr lang="en-US" altLang="ko-KR" dirty="0"/>
              <a:t>0</a:t>
            </a:r>
            <a:r>
              <a:rPr lang="ko-KR" altLang="en-US" dirty="0"/>
              <a:t>이하이면 루프바디가 실행안됨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14414" y="2904097"/>
            <a:ext cx="5615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ko-KR" altLang="en-US" sz="1600" dirty="0">
                <a:latin typeface="Courier New" pitchFamily="49" charset="0"/>
                <a:cs typeface="Courier New" pitchFamily="49" charset="0"/>
              </a:rPr>
              <a:t>다음처럼 한 줄로 표현 가능</a:t>
            </a:r>
            <a:endParaRPr lang="en-US" altLang="ko-KR" sz="16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altLang="ko-KR" sz="1600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ko-KR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("T minus %d and counting\n",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--);</a:t>
            </a:r>
          </a:p>
        </p:txBody>
      </p:sp>
    </p:spTree>
    <p:extLst>
      <p:ext uri="{BB962C8B-B14F-4D97-AF65-F5344CB8AC3E}">
        <p14:creationId xmlns:p14="http://schemas.microsoft.com/office/powerpoint/2010/main" val="1568730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Infinite Loops</a:t>
            </a:r>
            <a:r>
              <a:rPr lang="ko-KR" altLang="en-US" dirty="0"/>
              <a:t> 무한 루프</a:t>
            </a:r>
            <a:endParaRPr lang="en-US" altLang="x-none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ko-KR" altLang="en-US" sz="2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dirty="0"/>
              <a:t>평가 결과가가 </a:t>
            </a:r>
            <a:r>
              <a:rPr lang="en-US" altLang="ko-KR" dirty="0"/>
              <a:t>0</a:t>
            </a:r>
            <a:r>
              <a:rPr lang="ko-KR" altLang="en-US" dirty="0"/>
              <a:t>이외의 값이면 종료 안함</a:t>
            </a:r>
            <a:endParaRPr lang="en-US" altLang="x-none" sz="2800" dirty="0"/>
          </a:p>
          <a:p>
            <a:r>
              <a:rPr lang="en-US" altLang="ko-KR" sz="2600" dirty="0"/>
              <a:t>0</a:t>
            </a:r>
            <a:r>
              <a:rPr lang="ko-KR" altLang="en-US" sz="2600" dirty="0"/>
              <a:t>이 아닌 상수를 써서 일부러 무한 루프를 만들기도 함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while (1) …</a:t>
            </a:r>
          </a:p>
          <a:p>
            <a:endParaRPr lang="en-US" altLang="x-none" sz="2600" dirty="0"/>
          </a:p>
          <a:p>
            <a:r>
              <a:rPr lang="ko-KR" altLang="en-US" sz="2600" dirty="0">
                <a:latin typeface="Courier New" charset="0"/>
                <a:ea typeface="Courier New" charset="0"/>
                <a:cs typeface="Courier New" charset="0"/>
              </a:rPr>
              <a:t>이런 종류의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 sz="2600" dirty="0"/>
              <a:t> </a:t>
            </a:r>
            <a:r>
              <a:rPr lang="ko-KR" altLang="en-US" sz="2600" dirty="0"/>
              <a:t>문은 루프 바디 내에 루프 밖으로 나갈 수 있는 문장</a:t>
            </a:r>
            <a:r>
              <a:rPr lang="en-US" altLang="x-none" dirty="0"/>
              <a:t> (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altLang="x-none" sz="2800" dirty="0"/>
              <a:t>, 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r>
              <a:rPr lang="en-US" altLang="x-none" sz="2800" dirty="0"/>
              <a:t>, 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)</a:t>
            </a:r>
            <a:r>
              <a:rPr lang="ko-KR" altLang="en-US" sz="2600" dirty="0"/>
              <a:t>이나 함수를 사용해야 함</a:t>
            </a:r>
            <a:endParaRPr lang="en-US" altLang="x-none" sz="26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233661A-2232-C045-9EE0-BDBA29D8206B}" type="slidenum">
              <a:rPr lang="en-US" altLang="x-none" sz="1200">
                <a:latin typeface="Arial" charset="0"/>
              </a:rPr>
              <a:pPr/>
              <a:t>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95884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13570</TotalTime>
  <Words>2062</Words>
  <Application>Microsoft Macintosh PowerPoint</Application>
  <PresentationFormat>On-screen Show (4:3)</PresentationFormat>
  <Paragraphs>535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맑은 고딕</vt:lpstr>
      <vt:lpstr>Arial</vt:lpstr>
      <vt:lpstr>Calibri</vt:lpstr>
      <vt:lpstr>Calibri Light</vt:lpstr>
      <vt:lpstr>Courier New</vt:lpstr>
      <vt:lpstr>Times New Roman</vt:lpstr>
      <vt:lpstr>Office Theme</vt:lpstr>
      <vt:lpstr>Control Flow</vt:lpstr>
      <vt:lpstr>Iteration Statements (반복 문장)</vt:lpstr>
      <vt:lpstr>Iteration Statements</vt:lpstr>
      <vt:lpstr>The while Statement</vt:lpstr>
      <vt:lpstr>The while Statement</vt:lpstr>
      <vt:lpstr>The while Statement</vt:lpstr>
      <vt:lpstr>The while Statement</vt:lpstr>
      <vt:lpstr>The while Statement</vt:lpstr>
      <vt:lpstr>Infinite Loops 무한 루프</vt:lpstr>
      <vt:lpstr>The do Statement</vt:lpstr>
      <vt:lpstr>The do Statement</vt:lpstr>
      <vt:lpstr>The for Statement</vt:lpstr>
      <vt:lpstr>The for Statement</vt:lpstr>
      <vt:lpstr>The for Statement</vt:lpstr>
      <vt:lpstr>변환</vt:lpstr>
      <vt:lpstr>The for Statement</vt:lpstr>
      <vt:lpstr>for-to-while.c</vt:lpstr>
      <vt:lpstr>The for Statement</vt:lpstr>
      <vt:lpstr>for 문장의 숙어적 용법</vt:lpstr>
      <vt:lpstr>for Statement Idioms</vt:lpstr>
      <vt:lpstr>for 문에서 표현식 안쓰기</vt:lpstr>
      <vt:lpstr>Omitting Expressions in a for Statement</vt:lpstr>
      <vt:lpstr>Omitting Expressions in a for Statement</vt:lpstr>
      <vt:lpstr>Omitting Expressions in a for Statement</vt:lpstr>
      <vt:lpstr>C99 표준에서 for문</vt:lpstr>
      <vt:lpstr>for Statements in C99</vt:lpstr>
      <vt:lpstr>for Statements in C99</vt:lpstr>
      <vt:lpstr>The Comma Operator</vt:lpstr>
      <vt:lpstr>The Comma Operator</vt:lpstr>
      <vt:lpstr>The Comma Operator</vt:lpstr>
      <vt:lpstr>The Comma Operator</vt:lpstr>
      <vt:lpstr>루프 밖으로 나가기</vt:lpstr>
      <vt:lpstr>The break Statement</vt:lpstr>
      <vt:lpstr>The break Statement</vt:lpstr>
      <vt:lpstr>The break Statement</vt:lpstr>
      <vt:lpstr>The break Statement</vt:lpstr>
      <vt:lpstr>The continue Statement</vt:lpstr>
      <vt:lpstr>The continue Statement</vt:lpstr>
      <vt:lpstr>The continue Statement</vt:lpstr>
      <vt:lpstr>The goto Statement</vt:lpstr>
      <vt:lpstr>The goto Statement</vt:lpstr>
      <vt:lpstr>The goto Statement</vt:lpstr>
      <vt:lpstr>The Null Statement</vt:lpstr>
      <vt:lpstr>The Null Statement</vt:lpstr>
      <vt:lpstr>The Null Statement</vt:lpstr>
      <vt:lpstr>The Null Statement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142</cp:revision>
  <cp:lastPrinted>2017-10-16T05:43:59Z</cp:lastPrinted>
  <dcterms:created xsi:type="dcterms:W3CDTF">2017-10-04T12:07:55Z</dcterms:created>
  <dcterms:modified xsi:type="dcterms:W3CDTF">2018-08-22T04:02:23Z</dcterms:modified>
</cp:coreProperties>
</file>