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9" r:id="rId3"/>
    <p:sldId id="260" r:id="rId4"/>
    <p:sldId id="301" r:id="rId5"/>
    <p:sldId id="30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1" r:id="rId16"/>
    <p:sldId id="275" r:id="rId17"/>
    <p:sldId id="276" r:id="rId18"/>
    <p:sldId id="277" r:id="rId19"/>
    <p:sldId id="279" r:id="rId20"/>
    <p:sldId id="280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3"/>
    <p:restoredTop sz="94645"/>
  </p:normalViewPr>
  <p:slideViewPr>
    <p:cSldViewPr snapToGrid="0" snapToObjects="1">
      <p:cViewPr varScale="1">
        <p:scale>
          <a:sx n="115" d="100"/>
          <a:sy n="115" d="100"/>
        </p:scale>
        <p:origin x="80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8/21/18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4489-F6F4-FD47-B42D-AE25C079D9AE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FCA79-8DC7-6B4E-A445-8EDD5C46D169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F7F00-0BE8-3A49-8E25-43B8CDA25BBC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286-1023-BB4F-A6CD-FA9DE682CEA8}" type="datetime1">
              <a:rPr lang="en-US" smtClean="0"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4A7E-2567-9D40-B75C-F0C3BD7359B0}" type="datetime1">
              <a:rPr lang="en-US" smtClean="0"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EC14F-23A4-AD49-9ABA-2F68FD96E211}" type="datetime1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 Fundamentals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Assignment: </a:t>
            </a:r>
            <a:r>
              <a:rPr lang="ko-KR" altLang="en-US" dirty="0"/>
              <a:t>형</a:t>
            </a:r>
            <a:r>
              <a:rPr lang="en-US" altLang="ko-KR" dirty="0"/>
              <a:t>/</a:t>
            </a:r>
            <a:r>
              <a:rPr lang="ko-KR" altLang="en-US" dirty="0"/>
              <a:t>타입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모든 변수는</a:t>
            </a:r>
            <a:r>
              <a:rPr lang="en-US" dirty="0"/>
              <a:t> </a:t>
            </a:r>
            <a:r>
              <a:rPr lang="en-US" b="1" i="1" dirty="0"/>
              <a:t>type</a:t>
            </a:r>
            <a:r>
              <a:rPr lang="ko-KR" altLang="en-US" dirty="0"/>
              <a:t>이 있어야 함</a:t>
            </a:r>
            <a:endParaRPr lang="en-US" dirty="0"/>
          </a:p>
          <a:p>
            <a:pPr lvl="1">
              <a:defRPr/>
            </a:pPr>
            <a:r>
              <a:rPr lang="en-US" dirty="0"/>
              <a:t>C </a:t>
            </a:r>
            <a:r>
              <a:rPr lang="ko-KR" altLang="en-US" dirty="0"/>
              <a:t>에는 여러 형이 있음 그 중</a:t>
            </a:r>
            <a:r>
              <a:rPr lang="en-US" dirty="0"/>
              <a:t> </a:t>
            </a:r>
            <a:r>
              <a:rPr lang="ko-KR" altLang="en-US" dirty="0"/>
              <a:t>몇 가지는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ko-KR" altLang="en-US" dirty="0"/>
              <a:t>와</a:t>
            </a:r>
            <a:r>
              <a:rPr lang="en-US" dirty="0"/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(</a:t>
            </a:r>
            <a:r>
              <a:rPr lang="en-US" i="1" dirty="0"/>
              <a:t>integer</a:t>
            </a:r>
            <a:r>
              <a:rPr lang="ko-KR" altLang="en-US" i="1" dirty="0"/>
              <a:t> 의 약어</a:t>
            </a:r>
            <a:r>
              <a:rPr lang="en-US" dirty="0"/>
              <a:t>)</a:t>
            </a:r>
            <a:r>
              <a:rPr lang="ko-KR" altLang="en-US" dirty="0"/>
              <a:t> 형은 정수를 저장함 예</a:t>
            </a:r>
            <a:r>
              <a:rPr lang="en-US" altLang="ko-KR" dirty="0"/>
              <a:t>:</a:t>
            </a:r>
            <a:r>
              <a:rPr lang="en-US" dirty="0"/>
              <a:t> 0, 1, 392, or –2553.</a:t>
            </a:r>
          </a:p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 (short for </a:t>
            </a:r>
            <a:r>
              <a:rPr lang="en-US" i="1" dirty="0"/>
              <a:t>floating-point</a:t>
            </a:r>
            <a:r>
              <a:rPr lang="ko-KR" altLang="en-US" i="1" dirty="0"/>
              <a:t>의 약어</a:t>
            </a:r>
            <a:r>
              <a:rPr lang="en-US" dirty="0"/>
              <a:t>)</a:t>
            </a:r>
            <a:r>
              <a:rPr lang="ko-KR" altLang="en-US" dirty="0"/>
              <a:t> 형은</a:t>
            </a:r>
            <a:r>
              <a:rPr lang="en-US" dirty="0"/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ko-KR" altLang="en-US" dirty="0"/>
              <a:t>형 보다 더 큰 수를 표현</a:t>
            </a:r>
            <a:endParaRPr lang="en-US" dirty="0"/>
          </a:p>
          <a:p>
            <a:pPr lvl="1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 </a:t>
            </a:r>
            <a:r>
              <a:rPr lang="ko-KR" altLang="en-US" dirty="0"/>
              <a:t>형 변수는 소수점도 저장할 수 있음 예</a:t>
            </a:r>
            <a:r>
              <a:rPr lang="en-US" altLang="ko-KR" dirty="0"/>
              <a:t>:</a:t>
            </a:r>
            <a:r>
              <a:rPr lang="en-US" dirty="0"/>
              <a:t> 379.125.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/>
              <a:t> </a:t>
            </a:r>
            <a:r>
              <a:rPr lang="ko-KR" altLang="en-US" dirty="0"/>
              <a:t>변수의 단점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/>
              <a:t>연산이 늦음</a:t>
            </a:r>
            <a:endParaRPr lang="en-US" dirty="0"/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정밀하지 않음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Assignment: Declarations</a:t>
            </a:r>
            <a:r>
              <a:rPr lang="ko-KR" altLang="en-US" dirty="0"/>
              <a:t> 선언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변수는 먼저 </a:t>
            </a:r>
            <a:r>
              <a:rPr lang="en-US" altLang="x-none" b="1" i="1" dirty="0"/>
              <a:t>declared</a:t>
            </a:r>
            <a:r>
              <a:rPr lang="en-US" altLang="x-none" dirty="0"/>
              <a:t> </a:t>
            </a:r>
            <a:r>
              <a:rPr lang="ko-KR" altLang="en-US" dirty="0"/>
              <a:t>선언된 후 사용</a:t>
            </a:r>
            <a:endParaRPr lang="en-US" altLang="ko-KR" dirty="0"/>
          </a:p>
          <a:p>
            <a:endParaRPr lang="en-US" dirty="0"/>
          </a:p>
          <a:p>
            <a:r>
              <a:rPr lang="ko-KR" altLang="en-US" dirty="0"/>
              <a:t>다음과 같이 사용하는 것이 가능하다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에 선언문들이 포함되어 있다면 이를 활용하는 문장들보다 앞에 있어야 함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6690" y="2019177"/>
            <a:ext cx="2349062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height;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 profit;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0607" y="2019176"/>
            <a:ext cx="5733393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height, length, width, volume;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 profit, loss;</a:t>
            </a:r>
          </a:p>
        </p:txBody>
      </p:sp>
      <p:sp>
        <p:nvSpPr>
          <p:cNvPr id="6" name="Rectangle 5"/>
          <p:cNvSpPr/>
          <p:nvPr/>
        </p:nvSpPr>
        <p:spPr>
          <a:xfrm>
            <a:off x="509752" y="4013004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i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i="1" dirty="0">
                <a:solidFill>
                  <a:srgbClr val="000000"/>
                </a:solidFill>
              </a:rPr>
              <a:t>declarations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i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i="1" dirty="0">
                <a:solidFill>
                  <a:srgbClr val="000000"/>
                </a:solidFill>
              </a:rPr>
              <a:t>statements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4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Assignment: </a:t>
            </a:r>
            <a:r>
              <a:rPr lang="ko-KR" altLang="en-US" dirty="0"/>
              <a:t>할당</a:t>
            </a:r>
            <a:r>
              <a:rPr lang="en-US" altLang="x-none" dirty="0"/>
              <a:t>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변수는 할당</a:t>
            </a:r>
            <a:r>
              <a:rPr lang="en-US" altLang="ko-KR" dirty="0"/>
              <a:t>(</a:t>
            </a:r>
            <a:r>
              <a:rPr lang="en-US" altLang="x-none" b="1" i="1" dirty="0"/>
              <a:t>assignment </a:t>
            </a:r>
            <a:r>
              <a:rPr lang="en-US" altLang="x-none" dirty="0"/>
              <a:t>)</a:t>
            </a:r>
            <a:r>
              <a:rPr lang="ko-KR" altLang="en-US" dirty="0"/>
              <a:t>을 통해 값을 갖게 됨</a:t>
            </a:r>
            <a:r>
              <a:rPr lang="en-US" altLang="x-none" b="1" i="1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height = 8;   // 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숫자 </a:t>
            </a:r>
            <a:r>
              <a:rPr lang="en-US" altLang="ko-KR" sz="1800" dirty="0">
                <a:latin typeface="Courier New" charset="0"/>
                <a:ea typeface="Courier New" charset="0"/>
                <a:cs typeface="Courier New" charset="0"/>
              </a:rPr>
              <a:t>8</a:t>
            </a:r>
            <a:r>
              <a:rPr lang="ko-KR" altLang="en-US" sz="1800" dirty="0">
                <a:latin typeface="Courier New" charset="0"/>
                <a:ea typeface="Courier New" charset="0"/>
                <a:cs typeface="Courier New" charset="0"/>
              </a:rPr>
              <a:t>은 상수</a:t>
            </a:r>
            <a:endParaRPr lang="en-US" altLang="ko-KR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dirty="0"/>
          </a:p>
          <a:p>
            <a:r>
              <a:rPr lang="ko-KR" altLang="en-US" dirty="0"/>
              <a:t>변수에 값을 할당하거나 사용하기 전에는 먼저 선언되어야 함</a:t>
            </a:r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형 변수는  소수점 단위까지 저장함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profit = 2150.48;</a:t>
            </a:r>
          </a:p>
          <a:p>
            <a:endParaRPr lang="en-US" altLang="x-none" dirty="0"/>
          </a:p>
          <a:p>
            <a:r>
              <a:rPr lang="ko-KR" altLang="en-US" dirty="0"/>
              <a:t>소수점 단위의 상수 뒤에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붙여서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변수에 저장하는 것이 좋음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profit = 2150.48f;</a:t>
            </a:r>
          </a:p>
          <a:p>
            <a:pPr>
              <a:buFontTx/>
              <a:buNone/>
            </a:pPr>
            <a:r>
              <a:rPr lang="en-US" altLang="x-none" dirty="0"/>
              <a:t>	     </a:t>
            </a:r>
            <a:r>
              <a:rPr lang="ko-KR" altLang="en-US" dirty="0"/>
              <a:t>어떤 컴파일러는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altLang="x-none" dirty="0"/>
              <a:t> </a:t>
            </a:r>
            <a:r>
              <a:rPr lang="ko-KR" altLang="en-US" dirty="0"/>
              <a:t>가 없으면 경고 메시지를 출력함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20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Assignment: </a:t>
            </a:r>
            <a:r>
              <a:rPr lang="ko-KR" altLang="en-US" dirty="0"/>
              <a:t>할당</a:t>
            </a:r>
            <a:r>
              <a:rPr lang="en-US" dirty="0"/>
              <a:t>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형 변수는 정수를 저장하고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형 변수는 실수를 저장함</a:t>
            </a:r>
            <a:endParaRPr lang="en-US" altLang="x-none" dirty="0"/>
          </a:p>
          <a:p>
            <a:pPr lvl="1"/>
            <a:r>
              <a:rPr lang="ko-KR" altLang="en-US" dirty="0"/>
              <a:t>형을 섞어서 쓰는 것은 가능하지만</a:t>
            </a:r>
            <a:r>
              <a:rPr lang="en-US" altLang="ko-KR" dirty="0"/>
              <a:t>,</a:t>
            </a:r>
            <a:r>
              <a:rPr lang="ko-KR" altLang="en-US" dirty="0"/>
              <a:t> 안전하지 않음</a:t>
            </a:r>
            <a:r>
              <a:rPr lang="en-US" altLang="x-none" dirty="0"/>
              <a:t> (</a:t>
            </a:r>
            <a:r>
              <a:rPr lang="ko-KR" altLang="en-US" dirty="0"/>
              <a:t>예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/>
              <a:t> </a:t>
            </a:r>
            <a:r>
              <a:rPr lang="ko-KR" altLang="en-US" dirty="0"/>
              <a:t>값을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float</a:t>
            </a:r>
            <a:r>
              <a:rPr lang="en-US" altLang="x-none" dirty="0"/>
              <a:t> </a:t>
            </a:r>
            <a:r>
              <a:rPr lang="ko-KR" altLang="en-US" dirty="0"/>
              <a:t>변수에 할당하기</a:t>
            </a:r>
            <a:r>
              <a:rPr lang="en-US" altLang="x-none" dirty="0"/>
              <a:t>)</a:t>
            </a:r>
          </a:p>
          <a:p>
            <a:endParaRPr lang="en-US" altLang="x-none" dirty="0"/>
          </a:p>
          <a:p>
            <a:r>
              <a:rPr lang="ko-KR" altLang="en-US" dirty="0"/>
              <a:t>변수에 값이 할당되면 </a:t>
            </a:r>
            <a:r>
              <a:rPr lang="ko-KR" altLang="en-US" dirty="0" err="1"/>
              <a:t>연산식에</a:t>
            </a:r>
            <a:r>
              <a:rPr lang="ko-KR" altLang="en-US" dirty="0"/>
              <a:t> 사용될 수 있음</a:t>
            </a:r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 err="1"/>
              <a:t>할당자</a:t>
            </a:r>
            <a:r>
              <a:rPr lang="ko-KR" altLang="en-US" dirty="0"/>
              <a:t> 우변은 식이 올 수 있음</a:t>
            </a:r>
            <a:r>
              <a:rPr lang="en-US" altLang="ko-KR" dirty="0"/>
              <a:t>.</a:t>
            </a:r>
            <a:r>
              <a:rPr lang="ko-KR" altLang="en-US" dirty="0"/>
              <a:t> 표현식에는 상수</a:t>
            </a:r>
            <a:r>
              <a:rPr lang="en-US" altLang="ko-KR" dirty="0"/>
              <a:t>,</a:t>
            </a:r>
            <a:r>
              <a:rPr lang="ko-KR" altLang="en-US" dirty="0"/>
              <a:t> 변수</a:t>
            </a:r>
            <a:r>
              <a:rPr lang="en-US" altLang="ko-KR" dirty="0"/>
              <a:t>,</a:t>
            </a:r>
            <a:r>
              <a:rPr lang="ko-KR" altLang="en-US" dirty="0"/>
              <a:t> 연산자들로 구성됨</a:t>
            </a:r>
            <a:endParaRPr lang="en-US" altLang="ko-KR" dirty="0"/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4498" y="3205093"/>
            <a:ext cx="7809185" cy="120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height = 8;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length = 12;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width = 10;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volume = height * length * width;  // volume is now 960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6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Assignment: Initialization</a:t>
            </a:r>
            <a:r>
              <a:rPr lang="ko-KR" altLang="en-US" dirty="0"/>
              <a:t> </a:t>
            </a:r>
            <a:r>
              <a:rPr lang="ko-KR" altLang="en-US" sz="2400" dirty="0"/>
              <a:t>초기화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어떤 변수들은 자동으로 </a:t>
            </a:r>
            <a:r>
              <a:rPr lang="en-US" altLang="ko-KR" dirty="0"/>
              <a:t>0</a:t>
            </a:r>
            <a:r>
              <a:rPr lang="ko-KR" altLang="en-US" dirty="0" err="1"/>
              <a:t>으로</a:t>
            </a:r>
            <a:r>
              <a:rPr lang="ko-KR" altLang="en-US" dirty="0"/>
              <a:t> 초기화 되지만</a:t>
            </a:r>
            <a:r>
              <a:rPr lang="en-US" altLang="ko-KR" dirty="0"/>
              <a:t>,</a:t>
            </a:r>
            <a:r>
              <a:rPr lang="ko-KR" altLang="en-US" dirty="0"/>
              <a:t> 대부분 그렇지 않다</a:t>
            </a:r>
            <a:endParaRPr lang="en-US" altLang="x-none" dirty="0"/>
          </a:p>
          <a:p>
            <a:pPr lvl="1"/>
            <a:r>
              <a:rPr lang="ko-KR" altLang="en-US" dirty="0"/>
              <a:t>기본 값이 없는 변수인 경우 그리고 할당되지 않은 변수를 </a:t>
            </a:r>
            <a:r>
              <a:rPr lang="en-US" altLang="x-none" b="1" i="1" dirty="0"/>
              <a:t>uninitialized.</a:t>
            </a:r>
            <a:r>
              <a:rPr lang="ko-KR" altLang="en-US" b="1" i="1" dirty="0"/>
              <a:t> </a:t>
            </a:r>
            <a:r>
              <a:rPr lang="ko-KR" altLang="en-US" dirty="0"/>
              <a:t>초기화 </a:t>
            </a:r>
            <a:r>
              <a:rPr lang="ko-KR" altLang="en-US" dirty="0" err="1"/>
              <a:t>안됨이라고</a:t>
            </a:r>
            <a:r>
              <a:rPr lang="ko-KR" altLang="en-US" dirty="0"/>
              <a:t> 표현함</a:t>
            </a:r>
            <a:endParaRPr lang="en-US" altLang="x-none" b="1" i="1" dirty="0"/>
          </a:p>
          <a:p>
            <a:endParaRPr lang="en-US" altLang="x-none" dirty="0"/>
          </a:p>
          <a:p>
            <a:r>
              <a:rPr lang="ko-KR" altLang="en-US" dirty="0"/>
              <a:t>초기화 안된 변수를 쓰면 예상치 못하는 결과를 얻게 됨</a:t>
            </a:r>
            <a:endParaRPr lang="en-US" altLang="x-none" dirty="0"/>
          </a:p>
          <a:p>
            <a:pPr lvl="1"/>
            <a:r>
              <a:rPr lang="ko-KR" altLang="en-US" dirty="0"/>
              <a:t>어떤 컴파일러들에서는 프로그램이 멈추는 경우도 생김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초기화과정을 선언에 포함시킬 수 있음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height = 8;     // 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The value 8 is said to be an </a:t>
            </a:r>
            <a:r>
              <a:rPr lang="en-US" altLang="x-none" sz="1600" b="1" i="1" dirty="0">
                <a:latin typeface="Courier New" charset="0"/>
                <a:ea typeface="Courier New" charset="0"/>
                <a:cs typeface="Courier New" charset="0"/>
              </a:rPr>
              <a:t>initializer.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height = 8, length = 12, width = 10;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height, length, width = 10; // initializes only 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5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</p:spPr>
        <p:txBody>
          <a:bodyPr/>
          <a:lstStyle/>
          <a:p>
            <a:r>
              <a:rPr lang="ko-KR" altLang="en-US" dirty="0"/>
              <a:t>변수의 값 출력하기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사용하여 변수의 현재 값을 출력할 수 있음</a:t>
            </a:r>
            <a:endParaRPr lang="en-US" altLang="x-none" dirty="0"/>
          </a:p>
          <a:p>
            <a:r>
              <a:rPr lang="ko-KR" altLang="en-US" dirty="0"/>
              <a:t>아래와 같이 출력하기 위해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호출하려면</a:t>
            </a:r>
            <a:r>
              <a:rPr lang="en-US" altLang="x-none" dirty="0"/>
              <a:t>:</a:t>
            </a:r>
          </a:p>
          <a:p>
            <a:pPr>
              <a:buFontTx/>
              <a:buNone/>
            </a:pPr>
            <a:r>
              <a:rPr lang="en-US" altLang="x-none" dirty="0"/>
              <a:t>		</a:t>
            </a:r>
          </a:p>
          <a:p>
            <a:pPr lvl="1"/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%d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height</a:t>
            </a:r>
            <a:r>
              <a:rPr lang="en-US" altLang="x-none" dirty="0"/>
              <a:t> </a:t>
            </a:r>
            <a:r>
              <a:rPr lang="ko-KR" altLang="en-US" dirty="0"/>
              <a:t>의 값이 표현될 위치를 표시하는 </a:t>
            </a:r>
            <a:r>
              <a:rPr lang="ko-KR" altLang="en-US" dirty="0" err="1"/>
              <a:t>형식지정자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하나의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문장에 표현될 수 있는 변수의 개수에 제한 없음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6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("Height: %d  Length: %d\n",</a:t>
            </a:r>
            <a:r>
              <a:rPr lang="en-US" altLang="x-none" sz="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height,</a:t>
            </a:r>
            <a:r>
              <a:rPr lang="en-US" altLang="x-none" sz="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600" dirty="0">
                <a:latin typeface="Courier New" charset="0"/>
                <a:ea typeface="Courier New" charset="0"/>
                <a:cs typeface="Courier New" charset="0"/>
              </a:rPr>
              <a:t>length);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9357" y="6016487"/>
            <a:ext cx="3889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Details of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on following section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19973" y="1615513"/>
            <a:ext cx="15472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Height: </a:t>
            </a:r>
            <a:r>
              <a:rPr lang="en-US" altLang="x-none" sz="2000" i="1" dirty="0">
                <a:ea typeface="Courier New" charset="0"/>
                <a:cs typeface="Courier New" charset="0"/>
              </a:rPr>
              <a:t>h</a:t>
            </a:r>
          </a:p>
        </p:txBody>
      </p:sp>
      <p:sp>
        <p:nvSpPr>
          <p:cNvPr id="8" name="Rectangle 7"/>
          <p:cNvSpPr/>
          <p:nvPr/>
        </p:nvSpPr>
        <p:spPr>
          <a:xfrm>
            <a:off x="519973" y="2089199"/>
            <a:ext cx="54700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("Height: %d\n", height);</a:t>
            </a:r>
          </a:p>
        </p:txBody>
      </p:sp>
    </p:spTree>
    <p:extLst>
      <p:ext uri="{BB962C8B-B14F-4D97-AF65-F5344CB8AC3E}">
        <p14:creationId xmlns:p14="http://schemas.microsoft.com/office/powerpoint/2010/main" val="1509098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입력값</a:t>
            </a:r>
            <a:r>
              <a:rPr lang="ko-KR" altLang="en-US" dirty="0"/>
              <a:t> 읽기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의 형제와 같은 입출력 라이브러리 함수이다</a:t>
            </a:r>
            <a:r>
              <a:rPr lang="en-US" altLang="x-none" dirty="0"/>
              <a:t>.</a:t>
            </a: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는 어떤 형의 값을 저장할 수 있는지 나타내는 형식지정자가 필요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dirty="0"/>
              <a:t> </a:t>
            </a:r>
            <a:r>
              <a:rPr lang="ko-KR" altLang="en-US" dirty="0"/>
              <a:t>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형 값을 읽는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("%d", &amp;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);      /* reads an integer; stores into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심볼은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를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쓰는데 쓰임</a:t>
            </a:r>
            <a:r>
              <a:rPr lang="en-US" altLang="x-none" dirty="0"/>
              <a:t>.</a:t>
            </a:r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9357" y="6016487"/>
            <a:ext cx="3751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Details of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dirty="0"/>
              <a:t> on following section</a:t>
            </a:r>
          </a:p>
        </p:txBody>
      </p:sp>
    </p:spTree>
    <p:extLst>
      <p:ext uri="{BB962C8B-B14F-4D97-AF65-F5344CB8AC3E}">
        <p14:creationId xmlns:p14="http://schemas.microsoft.com/office/powerpoint/2010/main" val="1068170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상수에 이름 부여하기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매크로 정의 기능을 사용하여 상수에 이름을 부여 가능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#define INCHES_PER_POUND 166</a:t>
            </a:r>
            <a:endParaRPr lang="en-US" altLang="x-none" dirty="0"/>
          </a:p>
          <a:p>
            <a:pPr lvl="1"/>
            <a:endParaRPr lang="en-US" altLang="x-none" dirty="0"/>
          </a:p>
          <a:p>
            <a:r>
              <a:rPr lang="ko-KR" altLang="en-US" dirty="0"/>
              <a:t>프로그램이 컴파일 되면 </a:t>
            </a:r>
            <a:r>
              <a:rPr lang="ko-KR" altLang="en-US" dirty="0" err="1"/>
              <a:t>전처리기가</a:t>
            </a:r>
            <a:r>
              <a:rPr lang="ko-KR" altLang="en-US" dirty="0"/>
              <a:t> 매크로가 사용된 곳을 숫자로 치환함</a:t>
            </a:r>
            <a:endParaRPr lang="en-US" altLang="x-none" dirty="0"/>
          </a:p>
          <a:p>
            <a:r>
              <a:rPr lang="ko-KR" altLang="en-US" dirty="0" err="1"/>
              <a:t>전치리</a:t>
            </a:r>
            <a:r>
              <a:rPr lang="ko-KR" altLang="en-US" dirty="0"/>
              <a:t> 과정에서 다음과 같은 문장은</a:t>
            </a:r>
            <a:endParaRPr lang="en-US" altLang="ko-KR" dirty="0"/>
          </a:p>
          <a:p>
            <a:pPr lvl="1"/>
            <a:endParaRPr lang="en-US" altLang="x-none" dirty="0"/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ko-KR" altLang="en-US" dirty="0"/>
              <a:t>다음과 같이 바뀜</a:t>
            </a:r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매크로의 값이 수식일 수도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#define RECIPROCAL_OF_PI (1.0f / 3.14159f)</a:t>
            </a:r>
          </a:p>
          <a:p>
            <a:r>
              <a:rPr lang="ko-KR" altLang="en-US" dirty="0"/>
              <a:t>단</a:t>
            </a:r>
            <a:r>
              <a:rPr lang="en-US" altLang="ko-KR" dirty="0"/>
              <a:t>,</a:t>
            </a:r>
            <a:r>
              <a:rPr lang="ko-KR" altLang="en-US" dirty="0"/>
              <a:t> 연산자가 있는 경우 괄호로 묶어야 함</a:t>
            </a:r>
            <a:endParaRPr lang="en-US" dirty="0"/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3096" y="3050435"/>
            <a:ext cx="826699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spc="-140" dirty="0">
                <a:latin typeface="Courier New" charset="0"/>
                <a:ea typeface="Courier New" charset="0"/>
                <a:cs typeface="Courier New" charset="0"/>
              </a:rPr>
              <a:t>weight = (volume + INCHES_PER_POUND - 1) / INCHES_PER_POUND;</a:t>
            </a:r>
          </a:p>
        </p:txBody>
      </p:sp>
      <p:sp>
        <p:nvSpPr>
          <p:cNvPr id="6" name="Rectangle 5"/>
          <p:cNvSpPr/>
          <p:nvPr/>
        </p:nvSpPr>
        <p:spPr>
          <a:xfrm>
            <a:off x="583096" y="3810591"/>
            <a:ext cx="506233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weight = (volume + 166 - 1) / 166;</a:t>
            </a:r>
            <a:endParaRPr lang="en-US" altLang="x-none" dirty="0"/>
          </a:p>
        </p:txBody>
      </p:sp>
      <p:sp>
        <p:nvSpPr>
          <p:cNvPr id="7" name="Rectangle 6"/>
          <p:cNvSpPr/>
          <p:nvPr/>
        </p:nvSpPr>
        <p:spPr>
          <a:xfrm>
            <a:off x="4572000" y="1168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/>
              <a:t>매크로 이름은 대문자로 쓰는 것이 관용적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04931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Identifiers </a:t>
            </a:r>
            <a:r>
              <a:rPr lang="ko-KR" altLang="en-US" dirty="0" err="1"/>
              <a:t>식별자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x-none" b="1" i="1" dirty="0"/>
              <a:t>Identifiers </a:t>
            </a:r>
            <a:r>
              <a:rPr lang="ko-KR" altLang="en-US" b="1" i="1" dirty="0" err="1"/>
              <a:t>식별자</a:t>
            </a:r>
            <a:r>
              <a:rPr lang="en-US" altLang="x-none" b="1" i="1" dirty="0"/>
              <a:t>:</a:t>
            </a:r>
            <a:r>
              <a:rPr lang="en-US" altLang="x-none" dirty="0"/>
              <a:t> </a:t>
            </a:r>
            <a:r>
              <a:rPr lang="ko-KR" altLang="en-US" dirty="0"/>
              <a:t>변수</a:t>
            </a:r>
            <a:r>
              <a:rPr lang="en-US" altLang="ko-KR" dirty="0"/>
              <a:t>,</a:t>
            </a:r>
            <a:r>
              <a:rPr lang="ko-KR" altLang="en-US" dirty="0"/>
              <a:t> 함수</a:t>
            </a:r>
            <a:r>
              <a:rPr lang="en-US" altLang="ko-KR" dirty="0"/>
              <a:t>,</a:t>
            </a:r>
            <a:r>
              <a:rPr lang="ko-KR" altLang="en-US" dirty="0"/>
              <a:t> 매크로와 다른 여러 것들의 이름</a:t>
            </a:r>
            <a:endParaRPr lang="en-US" altLang="x-none" b="1" i="1" dirty="0"/>
          </a:p>
          <a:p>
            <a:pPr lvl="1"/>
            <a:r>
              <a:rPr lang="ko-KR" altLang="en-US" dirty="0"/>
              <a:t>문자</a:t>
            </a:r>
            <a:r>
              <a:rPr lang="en-US" altLang="ko-KR" dirty="0"/>
              <a:t>,</a:t>
            </a:r>
            <a:r>
              <a:rPr lang="ko-KR" altLang="en-US" dirty="0"/>
              <a:t> 숫자</a:t>
            </a:r>
            <a:r>
              <a:rPr lang="en-US" altLang="ko-KR" dirty="0"/>
              <a:t>,</a:t>
            </a:r>
            <a:r>
              <a:rPr lang="ko-KR" altLang="en-US" dirty="0"/>
              <a:t> 밑줄이 허용되지만</a:t>
            </a:r>
            <a:r>
              <a:rPr lang="en-US" altLang="ko-KR" dirty="0"/>
              <a:t>,</a:t>
            </a:r>
            <a:r>
              <a:rPr lang="ko-KR" altLang="en-US" dirty="0"/>
              <a:t> 숫자 또는 밑줄만 </a:t>
            </a:r>
            <a:r>
              <a:rPr lang="ko-KR" altLang="en-US" dirty="0" err="1"/>
              <a:t>첫글자로</a:t>
            </a:r>
            <a:r>
              <a:rPr lang="ko-KR" altLang="en-US" dirty="0"/>
              <a:t> 쓸 수 있음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/>
              <a:t>C </a:t>
            </a:r>
            <a:r>
              <a:rPr lang="ko-KR" altLang="en-US" dirty="0"/>
              <a:t>식별자의 글자수는 제한 없음</a:t>
            </a:r>
            <a:endParaRPr lang="en-US" altLang="x-none" dirty="0"/>
          </a:p>
          <a:p>
            <a:endParaRPr lang="en-US" altLang="x-none" dirty="0"/>
          </a:p>
          <a:p>
            <a:r>
              <a:rPr lang="ko-KR" altLang="en-US" dirty="0"/>
              <a:t>쓰면 안되는 식별자의 예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10times  get-next-char</a:t>
            </a:r>
          </a:p>
          <a:p>
            <a:endParaRPr lang="en-US" altLang="x-none" dirty="0"/>
          </a:p>
          <a:p>
            <a:r>
              <a:rPr lang="en-US" altLang="x-none" dirty="0"/>
              <a:t>C </a:t>
            </a:r>
            <a:r>
              <a:rPr lang="ko-KR" altLang="en-US" dirty="0"/>
              <a:t>대소문자 구분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65044" y="4972659"/>
            <a:ext cx="1675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x-none" dirty="0"/>
              <a:t>all are different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670312" y="4658727"/>
            <a:ext cx="573156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job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joB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jOb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jOB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Job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JoB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JOb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JOB</a:t>
            </a:r>
            <a:endParaRPr lang="en-US" altLang="x-none" dirty="0"/>
          </a:p>
        </p:txBody>
      </p:sp>
      <p:sp>
        <p:nvSpPr>
          <p:cNvPr id="7" name="Rectangle 6"/>
          <p:cNvSpPr/>
          <p:nvPr/>
        </p:nvSpPr>
        <p:spPr>
          <a:xfrm>
            <a:off x="630965" y="1637765"/>
            <a:ext cx="7770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times10  _done    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symbol_table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current_page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</a:p>
          <a:p>
            <a:pPr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                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symbolTable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2000" dirty="0" err="1">
                <a:latin typeface="Courier New" charset="0"/>
                <a:ea typeface="Courier New" charset="0"/>
                <a:cs typeface="Courier New" charset="0"/>
              </a:rPr>
              <a:t>currentPage</a:t>
            </a:r>
            <a:endParaRPr lang="en-US" altLang="x-none" sz="2000" dirty="0"/>
          </a:p>
        </p:txBody>
      </p:sp>
    </p:spTree>
    <p:extLst>
      <p:ext uri="{BB962C8B-B14F-4D97-AF65-F5344CB8AC3E}">
        <p14:creationId xmlns:p14="http://schemas.microsoft.com/office/powerpoint/2010/main" val="210195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000000"/>
                </a:solidFill>
              </a:rPr>
              <a:t>아래의 </a:t>
            </a:r>
            <a:r>
              <a:rPr lang="en-US" altLang="x-none" b="1" i="1" dirty="0">
                <a:solidFill>
                  <a:srgbClr val="000000"/>
                </a:solidFill>
              </a:rPr>
              <a:t>keywords</a:t>
            </a:r>
            <a:r>
              <a:rPr lang="en-US" altLang="x-none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는 </a:t>
            </a:r>
            <a:r>
              <a:rPr lang="ko-KR" altLang="en-US" dirty="0" err="1">
                <a:solidFill>
                  <a:srgbClr val="000000"/>
                </a:solidFill>
              </a:rPr>
              <a:t>식별자로</a:t>
            </a:r>
            <a:r>
              <a:rPr lang="ko-KR" altLang="en-US" dirty="0">
                <a:solidFill>
                  <a:srgbClr val="000000"/>
                </a:solidFill>
              </a:rPr>
              <a:t> 쓸 수 없음</a:t>
            </a:r>
            <a:r>
              <a:rPr lang="en-US" altLang="x-none" dirty="0">
                <a:solidFill>
                  <a:srgbClr val="000000"/>
                </a:solidFill>
              </a:rPr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ko-KR" altLang="en-US" dirty="0"/>
              <a:t>키워드는</a:t>
            </a:r>
            <a:r>
              <a:rPr lang="en-US" altLang="x-none" dirty="0"/>
              <a:t> (</a:t>
            </a:r>
            <a:r>
              <a:rPr lang="ko-KR" altLang="en-US" dirty="0"/>
              <a:t>예외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_Bool</a:t>
            </a:r>
            <a:r>
              <a:rPr lang="en-US" altLang="x-none" dirty="0"/>
              <a:t>,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_Complex</a:t>
            </a:r>
            <a:r>
              <a:rPr lang="en-US" altLang="x-none" dirty="0"/>
              <a:t>, 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_Imaginary</a:t>
            </a:r>
            <a:r>
              <a:rPr lang="en-US" altLang="x-none" dirty="0"/>
              <a:t>) </a:t>
            </a:r>
            <a:r>
              <a:rPr lang="ko-KR" altLang="en-US" dirty="0"/>
              <a:t>모두 소문자로만 쓸 수 있음</a:t>
            </a:r>
            <a:r>
              <a:rPr lang="en-US" altLang="x-none" dirty="0"/>
              <a:t>.</a:t>
            </a:r>
          </a:p>
          <a:p>
            <a:r>
              <a:rPr lang="ko-KR" altLang="en-US" dirty="0"/>
              <a:t>라이브러리 함수의 이름 </a:t>
            </a:r>
            <a:r>
              <a:rPr lang="en-US" altLang="x-none" dirty="0"/>
              <a:t> (e.g.,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) </a:t>
            </a:r>
            <a:r>
              <a:rPr lang="ko-KR" altLang="en-US" dirty="0"/>
              <a:t>역시 소문자임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0452" y="1226710"/>
            <a:ext cx="13641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auto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break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case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char</a:t>
            </a:r>
          </a:p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continue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default</a:t>
            </a:r>
          </a:p>
        </p:txBody>
      </p:sp>
      <p:sp>
        <p:nvSpPr>
          <p:cNvPr id="9" name="Rectangle 8"/>
          <p:cNvSpPr/>
          <p:nvPr/>
        </p:nvSpPr>
        <p:spPr>
          <a:xfrm>
            <a:off x="1904491" y="1226710"/>
            <a:ext cx="11254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do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double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else</a:t>
            </a:r>
          </a:p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extern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float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for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99813" y="1226710"/>
            <a:ext cx="13812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goto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if</a:t>
            </a:r>
          </a:p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long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register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7943" y="1226710"/>
            <a:ext cx="10298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return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short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signed</a:t>
            </a:r>
          </a:p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static</a:t>
            </a:r>
          </a:p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switch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50667" y="1226710"/>
            <a:ext cx="1364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endParaRPr lang="en-US" sz="2000" spc="-15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union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unsigned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void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volatile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while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84708" y="1226710"/>
            <a:ext cx="17653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inline*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restrict*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_Bool*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_Complex*</a:t>
            </a:r>
          </a:p>
          <a:p>
            <a:r>
              <a:rPr lang="en-US" sz="2000" spc="-150" dirty="0">
                <a:latin typeface="Courier New" charset="0"/>
                <a:ea typeface="Courier New" charset="0"/>
                <a:cs typeface="Courier New" charset="0"/>
              </a:rPr>
              <a:t>_Imaginary*</a:t>
            </a:r>
          </a:p>
          <a:p>
            <a:r>
              <a:rPr lang="en-US" altLang="x-none" sz="2000" dirty="0">
                <a:solidFill>
                  <a:srgbClr val="000000"/>
                </a:solidFill>
                <a:latin typeface="+mj-lt"/>
                <a:ea typeface="Courier New" charset="0"/>
                <a:cs typeface="Courier New" charset="0"/>
              </a:rPr>
              <a:t>*C99 only</a:t>
            </a:r>
          </a:p>
        </p:txBody>
      </p:sp>
    </p:spTree>
    <p:extLst>
      <p:ext uri="{BB962C8B-B14F-4D97-AF65-F5344CB8AC3E}">
        <p14:creationId xmlns:p14="http://schemas.microsoft.com/office/powerpoint/2010/main" val="204226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Program: Printing a Pun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000000"/>
                </a:solidFill>
              </a:rPr>
              <a:t>파일 이름은 자유롭게 짓되 </a:t>
            </a:r>
            <a:r>
              <a:rPr lang="ko-KR" altLang="en-US" dirty="0" err="1">
                <a:solidFill>
                  <a:srgbClr val="000000"/>
                </a:solidFill>
              </a:rPr>
              <a:t>확장자는</a:t>
            </a:r>
            <a:r>
              <a:rPr lang="ko-KR" altLang="en-US" dirty="0">
                <a:solidFill>
                  <a:srgbClr val="000000"/>
                </a:solidFill>
              </a:rPr>
              <a:t> 항상 </a:t>
            </a:r>
            <a:r>
              <a:rPr lang="en-US" altLang="x-none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.c</a:t>
            </a:r>
            <a:r>
              <a:rPr lang="en-US" altLang="x-none" dirty="0">
                <a:solidFill>
                  <a:srgbClr val="000000"/>
                </a:solidFill>
              </a:rPr>
              <a:t> </a:t>
            </a:r>
            <a:r>
              <a:rPr lang="ko-KR" altLang="en-US" dirty="0">
                <a:solidFill>
                  <a:srgbClr val="000000"/>
                </a:solidFill>
              </a:rPr>
              <a:t>로 지정할 것을 권고</a:t>
            </a:r>
            <a:endParaRPr lang="en-US" altLang="x-none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for example: </a:t>
            </a:r>
            <a:r>
              <a:rPr lang="en-US" dirty="0" err="1"/>
              <a:t>pun.c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ko-KR" altLang="en-US" dirty="0"/>
              <a:t>컴파일하기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ko-KR" altLang="en-US" dirty="0"/>
              <a:t>실행하기 </a:t>
            </a:r>
            <a:r>
              <a:rPr lang="en-US" altLang="ko-KR" dirty="0"/>
              <a:t>(</a:t>
            </a:r>
            <a:r>
              <a:rPr lang="en-US" altLang="ko-KR" dirty="0" err="1"/>
              <a:t>linux</a:t>
            </a:r>
            <a:r>
              <a:rPr lang="en-US" altLang="ko-KR" dirty="0"/>
              <a:t> </a:t>
            </a:r>
            <a:r>
              <a:rPr lang="ko-KR" altLang="en-US" dirty="0"/>
              <a:t>라는 조건 하에</a:t>
            </a:r>
            <a:r>
              <a:rPr lang="en-US" altLang="ko-K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22362" y="1754031"/>
            <a:ext cx="7877504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 // directive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지시자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main(void)     // function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함수의 시작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{                  /*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문장 시작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("To C, or not to C: that is the question.\n");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return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                  /* 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문장 끝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함수 끝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*/</a:t>
            </a:r>
          </a:p>
        </p:txBody>
      </p:sp>
      <p:sp>
        <p:nvSpPr>
          <p:cNvPr id="8" name="Rectangle 7"/>
          <p:cNvSpPr/>
          <p:nvPr/>
        </p:nvSpPr>
        <p:spPr>
          <a:xfrm>
            <a:off x="622362" y="4450216"/>
            <a:ext cx="2528256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 cc -o pun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pun.c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6224" y="4457141"/>
            <a:ext cx="2666114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%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gcc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-o pun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pun.c</a:t>
            </a: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0099" y="4429441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2362" y="5653650"/>
            <a:ext cx="1149674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% ./pun</a:t>
            </a:r>
          </a:p>
        </p:txBody>
      </p:sp>
    </p:spTree>
    <p:extLst>
      <p:ext uri="{BB962C8B-B14F-4D97-AF65-F5344CB8AC3E}">
        <p14:creationId xmlns:p14="http://schemas.microsoft.com/office/powerpoint/2010/main" val="2102254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Layout of a C Program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783772"/>
            <a:ext cx="3995057" cy="5410200"/>
          </a:xfrm>
        </p:spPr>
        <p:txBody>
          <a:bodyPr/>
          <a:lstStyle/>
          <a:p>
            <a:r>
              <a:rPr lang="en-US" altLang="x-none" dirty="0"/>
              <a:t>C </a:t>
            </a:r>
            <a:r>
              <a:rPr lang="ko-KR" altLang="en-US" dirty="0"/>
              <a:t>프로그램은 </a:t>
            </a:r>
            <a:r>
              <a:rPr lang="en-US" altLang="x-none" dirty="0"/>
              <a:t> </a:t>
            </a:r>
            <a:r>
              <a:rPr lang="en-US" altLang="x-none" b="1" i="1" dirty="0"/>
              <a:t>tokens</a:t>
            </a:r>
            <a:r>
              <a:rPr lang="ko-KR" altLang="en-US" dirty="0" err="1"/>
              <a:t>으로</a:t>
            </a:r>
            <a:r>
              <a:rPr lang="ko-KR" altLang="en-US" dirty="0"/>
              <a:t> 이루어짐</a:t>
            </a:r>
            <a:r>
              <a:rPr lang="en-US" altLang="x-none" b="1" i="1" dirty="0"/>
              <a:t>.</a:t>
            </a:r>
            <a:endParaRPr lang="en-US" altLang="x-none" dirty="0"/>
          </a:p>
          <a:p>
            <a:r>
              <a:rPr lang="ko-KR" altLang="en-US" dirty="0"/>
              <a:t>토큰은</a:t>
            </a:r>
            <a:r>
              <a:rPr lang="en-US" altLang="x-none" dirty="0"/>
              <a:t>:</a:t>
            </a:r>
          </a:p>
          <a:p>
            <a:pPr lvl="1"/>
            <a:r>
              <a:rPr lang="en-US" altLang="x-none" dirty="0"/>
              <a:t>Identifiers</a:t>
            </a:r>
            <a:r>
              <a:rPr lang="ko-KR" altLang="en-US" dirty="0"/>
              <a:t> </a:t>
            </a:r>
            <a:r>
              <a:rPr lang="ko-KR" altLang="en-US" dirty="0" err="1"/>
              <a:t>식별자</a:t>
            </a:r>
            <a:endParaRPr lang="en-US" altLang="x-none" dirty="0"/>
          </a:p>
          <a:p>
            <a:pPr lvl="1"/>
            <a:r>
              <a:rPr lang="en-US" altLang="x-none" dirty="0"/>
              <a:t>Keywords</a:t>
            </a:r>
            <a:r>
              <a:rPr lang="ko-KR" altLang="en-US" dirty="0"/>
              <a:t> 키워드</a:t>
            </a:r>
            <a:endParaRPr lang="en-US" altLang="x-none" dirty="0"/>
          </a:p>
          <a:p>
            <a:pPr lvl="1"/>
            <a:r>
              <a:rPr lang="en-US" altLang="x-none" dirty="0"/>
              <a:t>Operators</a:t>
            </a:r>
            <a:r>
              <a:rPr lang="ko-KR" altLang="en-US" dirty="0"/>
              <a:t> 연산자</a:t>
            </a:r>
            <a:endParaRPr lang="en-US" altLang="x-none" dirty="0"/>
          </a:p>
          <a:p>
            <a:pPr lvl="1"/>
            <a:r>
              <a:rPr lang="en-US" altLang="x-none" dirty="0"/>
              <a:t>Punctuation</a:t>
            </a:r>
            <a:r>
              <a:rPr lang="ko-KR" altLang="en-US" dirty="0"/>
              <a:t> 구두점</a:t>
            </a:r>
            <a:endParaRPr lang="en-US" altLang="x-none" dirty="0"/>
          </a:p>
          <a:p>
            <a:pPr lvl="1"/>
            <a:r>
              <a:rPr lang="en-US" altLang="x-none" dirty="0"/>
              <a:t>Constants</a:t>
            </a:r>
            <a:r>
              <a:rPr lang="ko-KR" altLang="en-US" dirty="0"/>
              <a:t> 상수</a:t>
            </a:r>
            <a:endParaRPr lang="en-US" altLang="x-none" dirty="0"/>
          </a:p>
          <a:p>
            <a:pPr lvl="1"/>
            <a:r>
              <a:rPr lang="en-US" altLang="x-none" dirty="0"/>
              <a:t>String literals</a:t>
            </a:r>
            <a:r>
              <a:rPr lang="ko-KR" altLang="en-US" dirty="0"/>
              <a:t> 문자</a:t>
            </a:r>
            <a:endParaRPr lang="en-US" altLang="x-none" dirty="0"/>
          </a:p>
          <a:p>
            <a:pPr>
              <a:buFontTx/>
              <a:buNone/>
            </a:pPr>
            <a:endParaRPr lang="en-US" altLang="x-none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91339" y="783772"/>
            <a:ext cx="5258747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847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8825" indent="-227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028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0638" indent="-227013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다음 문장은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("Height: %d\n", height);</a:t>
            </a:r>
          </a:p>
          <a:p>
            <a:pPr>
              <a:buFontTx/>
              <a:buNone/>
            </a:pPr>
            <a:r>
              <a:rPr lang="en-US" altLang="x-none" dirty="0"/>
              <a:t>	</a:t>
            </a:r>
            <a:r>
              <a:rPr lang="en-US" altLang="ko-KR" dirty="0"/>
              <a:t>7</a:t>
            </a:r>
            <a:r>
              <a:rPr lang="ko-KR" altLang="en-US" dirty="0"/>
              <a:t> 개의 토큰으로 이루어짐</a:t>
            </a:r>
            <a:r>
              <a:rPr lang="en-US" altLang="x-none" dirty="0"/>
              <a:t>:</a:t>
            </a:r>
          </a:p>
          <a:p>
            <a:pPr>
              <a:buFontTx/>
              <a:buNone/>
            </a:pPr>
            <a:endParaRPr lang="en-US" altLang="x-none" dirty="0"/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		Identifier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(</a:t>
            </a:r>
            <a:r>
              <a:rPr lang="en-US" altLang="x-none" dirty="0"/>
              <a:t>			Punctuation	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"Height: %d\n"</a:t>
            </a:r>
            <a:r>
              <a:rPr lang="en-US" altLang="x-none" dirty="0"/>
              <a:t>	String literal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,</a:t>
            </a:r>
            <a:r>
              <a:rPr lang="en-US" altLang="x-none" dirty="0"/>
              <a:t>			Punctuation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height</a:t>
            </a:r>
            <a:r>
              <a:rPr lang="en-US" altLang="x-none" dirty="0"/>
              <a:t>		Identifier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)</a:t>
            </a:r>
            <a:r>
              <a:rPr lang="en-US" altLang="x-none" dirty="0"/>
              <a:t> 			Punctuation</a:t>
            </a:r>
          </a:p>
          <a:p>
            <a:pPr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;</a:t>
            </a:r>
            <a:r>
              <a:rPr lang="en-US" altLang="x-none" dirty="0"/>
              <a:t>	 		Punctuation</a:t>
            </a:r>
          </a:p>
          <a:p>
            <a:endParaRPr lang="en-US" altLang="x-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97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Layout of a C Program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i="1" dirty="0"/>
              <a:t>하나의 문장은 </a:t>
            </a:r>
            <a:r>
              <a:rPr lang="ko-KR" altLang="en-US" dirty="0"/>
              <a:t>여러 줄로 나뉠 수 있음</a:t>
            </a:r>
            <a:endParaRPr lang="en-US" altLang="ko-KR" dirty="0"/>
          </a:p>
          <a:p>
            <a:endParaRPr lang="en-US" altLang="x-none" i="1" dirty="0"/>
          </a:p>
          <a:p>
            <a:r>
              <a:rPr lang="ko-KR" altLang="en-US" i="1" dirty="0"/>
              <a:t>토큰  사이의 공백</a:t>
            </a:r>
            <a:r>
              <a:rPr lang="en-US" altLang="x-none" i="1" dirty="0"/>
              <a:t> </a:t>
            </a:r>
            <a:r>
              <a:rPr lang="en-US" altLang="x-none" dirty="0"/>
              <a:t>(</a:t>
            </a:r>
            <a:r>
              <a:rPr lang="ko-KR" altLang="en-US" dirty="0"/>
              <a:t>연산자 앞 뒤의 공백</a:t>
            </a:r>
            <a:r>
              <a:rPr lang="en-US" altLang="x-none" dirty="0"/>
              <a:t>,</a:t>
            </a:r>
            <a:r>
              <a:rPr lang="ko-KR" altLang="en-US" dirty="0"/>
              <a:t> 쉼표 뒤의 공백 등</a:t>
            </a:r>
            <a:r>
              <a:rPr lang="en-US" altLang="x-none" dirty="0"/>
              <a:t>) </a:t>
            </a:r>
            <a:r>
              <a:rPr lang="ko-KR" altLang="en-US" dirty="0"/>
              <a:t>은 사람이 읽기 편하라고 존재</a:t>
            </a:r>
            <a:r>
              <a:rPr lang="en-US" altLang="x-none" dirty="0"/>
              <a:t>.</a:t>
            </a:r>
          </a:p>
          <a:p>
            <a:endParaRPr lang="en-US" altLang="x-none" i="1" dirty="0"/>
          </a:p>
          <a:p>
            <a:r>
              <a:rPr lang="en-US" altLang="x-none" i="1" dirty="0"/>
              <a:t>Indentation</a:t>
            </a:r>
            <a:r>
              <a:rPr lang="en-US" altLang="x-none" dirty="0"/>
              <a:t> </a:t>
            </a:r>
            <a:r>
              <a:rPr lang="ko-KR" altLang="en-US" dirty="0"/>
              <a:t>들여쓰기는 중첩문장들을 읽기 쉽게 해줌</a:t>
            </a:r>
            <a:endParaRPr lang="en-US" altLang="x-none" dirty="0"/>
          </a:p>
          <a:p>
            <a:endParaRPr lang="en-US" altLang="x-none" i="1" dirty="0"/>
          </a:p>
          <a:p>
            <a:r>
              <a:rPr lang="en-US" altLang="x-none" i="1" dirty="0"/>
              <a:t>Blank lines</a:t>
            </a:r>
            <a:r>
              <a:rPr lang="ko-KR" altLang="en-US" i="1" dirty="0"/>
              <a:t> </a:t>
            </a:r>
            <a:r>
              <a:rPr lang="ko-KR" altLang="en-US" dirty="0"/>
              <a:t>빈 줄은 프로그램을 논리적으로 구성하는데 용이함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7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간단한 프로그램의 기본 골격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143" y="817024"/>
            <a:ext cx="377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 </a:t>
            </a:r>
            <a:r>
              <a:rPr lang="ko-KR" altLang="en-US" sz="2400" b="1" dirty="0"/>
              <a:t>언어의 세 가지 핵심 요소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1492607" y="2976098"/>
            <a:ext cx="3289199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ko-KR" altLang="en-US" sz="2400" i="1" dirty="0"/>
              <a:t>문장들</a:t>
            </a:r>
            <a:endParaRPr lang="en-US" altLang="x-none" sz="2400" i="1" dirty="0"/>
          </a:p>
        </p:txBody>
      </p:sp>
      <p:sp>
        <p:nvSpPr>
          <p:cNvPr id="6" name="Rectangle 5"/>
          <p:cNvSpPr/>
          <p:nvPr/>
        </p:nvSpPr>
        <p:spPr>
          <a:xfrm>
            <a:off x="1108804" y="1597979"/>
            <a:ext cx="2919705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altLang="x-none" sz="2400" i="1" dirty="0"/>
              <a:t>Directives</a:t>
            </a:r>
            <a:r>
              <a:rPr lang="ko-KR" altLang="en-US" sz="2400" i="1" dirty="0"/>
              <a:t> 지시자</a:t>
            </a:r>
            <a:endParaRPr lang="en-US" altLang="x-none" sz="2400" i="1" dirty="0"/>
          </a:p>
        </p:txBody>
      </p:sp>
      <p:sp>
        <p:nvSpPr>
          <p:cNvPr id="9" name="Rectangle 8"/>
          <p:cNvSpPr/>
          <p:nvPr/>
        </p:nvSpPr>
        <p:spPr>
          <a:xfrm>
            <a:off x="1108803" y="2170935"/>
            <a:ext cx="3108074" cy="40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555" y="2611848"/>
            <a:ext cx="3079097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i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endParaRPr lang="en-US" altLang="x-none" sz="2400" i="1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2400" dirty="0"/>
          </a:p>
        </p:txBody>
      </p:sp>
      <p:sp>
        <p:nvSpPr>
          <p:cNvPr id="12" name="Rectangle 11"/>
          <p:cNvSpPr/>
          <p:nvPr/>
        </p:nvSpPr>
        <p:spPr>
          <a:xfrm>
            <a:off x="534902" y="1638086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4902" y="2243341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ysClr val="windowText" lastClr="000000"/>
                </a:solidFill>
              </a:rPr>
              <a:t>2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4902" y="3045813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3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492607" y="2764219"/>
            <a:ext cx="3080265" cy="315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781806" y="2595319"/>
            <a:ext cx="699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Courier New" pitchFamily="49" charset="0"/>
                <a:cs typeface="Courier New" pitchFamily="49" charset="0"/>
              </a:rPr>
              <a:t>시작</a:t>
            </a:r>
            <a:r>
              <a:rPr lang="en-US" dirty="0"/>
              <a:t>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492607" y="3520086"/>
            <a:ext cx="3080265" cy="315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781806" y="335118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latin typeface="Courier New" pitchFamily="49" charset="0"/>
                <a:cs typeface="Courier New" pitchFamily="49" charset="0"/>
              </a:rPr>
              <a:t>끝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768600" y="15983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 dirty="0"/>
              <a:t>Example:   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2031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General Form: Directives</a:t>
            </a:r>
            <a:r>
              <a:rPr lang="ko-KR" altLang="en-US" dirty="0"/>
              <a:t> 지시자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altLang="x-none" b="1" dirty="0"/>
              <a:t>C</a:t>
            </a:r>
            <a:r>
              <a:rPr lang="ko-KR" altLang="en-US" b="1" dirty="0"/>
              <a:t> 프로그램이 </a:t>
            </a:r>
            <a:r>
              <a:rPr lang="ko-KR" altLang="en-US" b="1" dirty="0" err="1"/>
              <a:t>컴파일되기</a:t>
            </a:r>
            <a:r>
              <a:rPr lang="ko-KR" altLang="en-US" b="1" dirty="0"/>
              <a:t> 전에 </a:t>
            </a:r>
            <a:r>
              <a:rPr lang="ko-KR" altLang="en-US" b="1" dirty="0" err="1"/>
              <a:t>전처리기를</a:t>
            </a:r>
            <a:r>
              <a:rPr lang="ko-KR" altLang="en-US" b="1" dirty="0"/>
              <a:t> 거침</a:t>
            </a:r>
            <a:endParaRPr lang="en-US" altLang="x-none" b="1" dirty="0"/>
          </a:p>
          <a:p>
            <a:r>
              <a:rPr lang="ko-KR" altLang="en-US" b="1" dirty="0" err="1"/>
              <a:t>지시자에</a:t>
            </a:r>
            <a:r>
              <a:rPr lang="ko-KR" altLang="en-US" b="1" dirty="0"/>
              <a:t> 쓰인 명령들이 전처리기에서 활용됨</a:t>
            </a:r>
            <a:endParaRPr lang="en-US" altLang="x-none" b="1" dirty="0"/>
          </a:p>
          <a:p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r>
              <a:rPr lang="en-US" altLang="x-none" dirty="0"/>
              <a:t> </a:t>
            </a:r>
            <a:r>
              <a:rPr lang="ko-KR" altLang="en-US" dirty="0"/>
              <a:t>는 헤더이고 표준 입출력 라이브러리 함수들의 정의를 포함</a:t>
            </a:r>
            <a:endParaRPr lang="en-US" altLang="x-none" dirty="0"/>
          </a:p>
          <a:p>
            <a:r>
              <a:rPr lang="en-US" altLang="x-none" dirty="0"/>
              <a:t>Directives</a:t>
            </a:r>
            <a:r>
              <a:rPr lang="ko-KR" altLang="en-US" dirty="0"/>
              <a:t> 는 </a:t>
            </a:r>
            <a:r>
              <a:rPr lang="ko-KR" altLang="en-US" u="sng" dirty="0"/>
              <a:t>언제나 </a:t>
            </a:r>
            <a:r>
              <a:rPr lang="en-US" altLang="ko-KR" u="sng" dirty="0"/>
              <a:t>#</a:t>
            </a:r>
            <a:r>
              <a:rPr lang="ko-KR" altLang="en-US" u="sng" dirty="0" err="1"/>
              <a:t>으로</a:t>
            </a:r>
            <a:r>
              <a:rPr lang="ko-KR" altLang="en-US" u="sng" dirty="0"/>
              <a:t> 시작</a:t>
            </a:r>
            <a:endParaRPr lang="en-US" altLang="ko-KR" u="sng" dirty="0"/>
          </a:p>
          <a:p>
            <a:r>
              <a:rPr lang="ko-KR" altLang="en-US" dirty="0"/>
              <a:t>기본적으로 </a:t>
            </a:r>
            <a:r>
              <a:rPr lang="en-US" altLang="x-none" dirty="0"/>
              <a:t>directives</a:t>
            </a:r>
            <a:r>
              <a:rPr lang="ko-KR" altLang="en-US" dirty="0"/>
              <a:t>는 </a:t>
            </a:r>
            <a:r>
              <a:rPr lang="ko-KR" altLang="en-US" b="1" dirty="0"/>
              <a:t>한 줄씩 표현</a:t>
            </a:r>
            <a:r>
              <a:rPr lang="en-US" altLang="x-none" dirty="0"/>
              <a:t>; </a:t>
            </a:r>
          </a:p>
          <a:p>
            <a:pPr lvl="1"/>
            <a:r>
              <a:rPr lang="ko-KR" altLang="en-US" dirty="0"/>
              <a:t>줄의 끝을 알리는 세미콜론이나 특별한 </a:t>
            </a:r>
            <a:r>
              <a:rPr lang="ko-KR" altLang="en-US" dirty="0" err="1"/>
              <a:t>마커가</a:t>
            </a:r>
            <a:r>
              <a:rPr lang="ko-KR" altLang="en-US" dirty="0"/>
              <a:t> 없음</a:t>
            </a:r>
            <a:endParaRPr lang="en-US" altLang="x-none" dirty="0"/>
          </a:p>
          <a:p>
            <a:endParaRPr lang="en-US" altLang="x-non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143" y="817024"/>
            <a:ext cx="377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 </a:t>
            </a:r>
            <a:r>
              <a:rPr lang="ko-KR" altLang="en-US" sz="2400" b="1" dirty="0"/>
              <a:t>언어의 세 가지 핵심 요소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108804" y="1597979"/>
            <a:ext cx="2919705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altLang="x-none" sz="2400" i="1" dirty="0"/>
              <a:t>directives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4902" y="1638086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2843048" y="159838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x-none"/>
              <a:t>Example:   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#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include &lt;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&gt;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865372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General Form:</a:t>
            </a:r>
            <a:r>
              <a:rPr lang="ko-KR" altLang="en-US" dirty="0"/>
              <a:t> 함수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altLang="x-none" b="1" i="1" dirty="0"/>
          </a:p>
          <a:p>
            <a:r>
              <a:rPr lang="en-US" altLang="x-none" b="1" i="1" dirty="0"/>
              <a:t>Library functions </a:t>
            </a:r>
            <a:r>
              <a:rPr lang="ko-KR" altLang="en-US" dirty="0"/>
              <a:t>들은 </a:t>
            </a:r>
            <a:r>
              <a:rPr lang="en-US" altLang="ko-KR" dirty="0"/>
              <a:t>c </a:t>
            </a:r>
            <a:r>
              <a:rPr lang="ko-KR" altLang="en-US" dirty="0"/>
              <a:t>언어에서 기본으로 제공함</a:t>
            </a:r>
            <a:endParaRPr lang="en-US" altLang="x-none" dirty="0"/>
          </a:p>
          <a:p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함수는 필수적임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특별함</a:t>
            </a:r>
            <a:r>
              <a:rPr lang="en-US" altLang="x-none" dirty="0"/>
              <a:t>: </a:t>
            </a:r>
            <a:r>
              <a:rPr lang="ko-KR" altLang="en-US" dirty="0"/>
              <a:t>프로그램이 실행되면 제일 처음 호출되어 실행됨</a:t>
            </a:r>
            <a:endParaRPr lang="en-US" altLang="x-none" dirty="0"/>
          </a:p>
          <a:p>
            <a:pPr lvl="1"/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dirty="0"/>
              <a:t> </a:t>
            </a:r>
            <a:r>
              <a:rPr lang="ko-KR" altLang="en-US" dirty="0"/>
              <a:t>의 실행 결과로 상태 코드를 </a:t>
            </a:r>
            <a:r>
              <a:rPr lang="ko-KR" altLang="en-US" dirty="0" err="1"/>
              <a:t>리턴함</a:t>
            </a:r>
            <a:r>
              <a:rPr lang="en-US" altLang="ko-KR" dirty="0"/>
              <a:t>;</a:t>
            </a:r>
            <a:r>
              <a:rPr lang="ko-KR" altLang="en-US" dirty="0"/>
              <a:t> </a:t>
            </a:r>
            <a:r>
              <a:rPr lang="en-US" altLang="ko-KR" dirty="0"/>
              <a:t>0</a:t>
            </a:r>
            <a:r>
              <a:rPr lang="ko-KR" altLang="en-US" dirty="0"/>
              <a:t>이면 정상 종료를 뜻함</a:t>
            </a:r>
            <a:endParaRPr lang="en-US" altLang="ko-KR" dirty="0"/>
          </a:p>
          <a:p>
            <a:pPr lvl="1"/>
            <a:r>
              <a:rPr lang="ko-KR" altLang="en-US" dirty="0"/>
              <a:t>어떤 컴파일러에서는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문장이 없으면 경고 메시지를 출력함</a:t>
            </a:r>
            <a:endParaRPr lang="en-US" altLang="x-non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2143" y="817024"/>
            <a:ext cx="377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 </a:t>
            </a:r>
            <a:r>
              <a:rPr lang="ko-KR" altLang="en-US" sz="2400" b="1" dirty="0"/>
              <a:t>언어의 세 가지 핵심 요소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108803" y="1592866"/>
            <a:ext cx="3108074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b="1" dirty="0">
                <a:latin typeface="Courier New" charset="0"/>
                <a:ea typeface="Courier New" charset="0"/>
                <a:cs typeface="Courier New" charset="0"/>
              </a:rPr>
              <a:t>main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(void)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1555" y="2033779"/>
            <a:ext cx="4111576" cy="135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i="1" dirty="0">
                <a:latin typeface="Courier New" charset="0"/>
                <a:ea typeface="Courier New" charset="0"/>
                <a:cs typeface="Courier New" charset="0"/>
              </a:rPr>
              <a:t>   # of statements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altLang="x-none" i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b="1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x + 1;</a:t>
            </a:r>
            <a:endParaRPr lang="en-US" altLang="x-none" sz="2400" i="1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x-none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534902" y="1665272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ysClr val="windowText" lastClr="000000"/>
                </a:solidFill>
              </a:rPr>
              <a:t>2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6877" y="1545218"/>
            <a:ext cx="4219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함수 이름 </a:t>
            </a:r>
            <a:r>
              <a:rPr lang="en-US" altLang="ko-KR" dirty="0"/>
              <a:t>main</a:t>
            </a:r>
            <a:r>
              <a:rPr lang="ko-KR" altLang="en-US" dirty="0"/>
              <a:t> 이라는 이름 아래 같이 실행 될 여러 문장이 묶여 있음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82965" y="25550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/>
              <a:t>함수가 계산한 값을 호출한 대상에게 돌려주기 위해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 문장을 씀</a:t>
            </a:r>
            <a:endParaRPr lang="en-US" altLang="x-none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41986" y="2860561"/>
            <a:ext cx="7409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>
            <a:off x="3879521" y="1665272"/>
            <a:ext cx="189186" cy="1725802"/>
          </a:xfrm>
          <a:prstGeom prst="rightBrace">
            <a:avLst>
              <a:gd name="adj1" fmla="val 8333"/>
              <a:gd name="adj2" fmla="val 12286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The General Form: </a:t>
            </a:r>
            <a:r>
              <a:rPr lang="en-US" dirty="0"/>
              <a:t>Statements </a:t>
            </a:r>
            <a:r>
              <a:rPr lang="ko-KR" altLang="en-US" dirty="0"/>
              <a:t>문장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pun.c</a:t>
            </a:r>
            <a:r>
              <a:rPr lang="en-US" altLang="x-none" dirty="0"/>
              <a:t> </a:t>
            </a:r>
            <a:r>
              <a:rPr lang="ko-KR" altLang="en-US" dirty="0"/>
              <a:t>은 두 종류의 문장을 썼음</a:t>
            </a:r>
            <a:r>
              <a:rPr lang="en-US" altLang="x-none" dirty="0"/>
              <a:t>uses only two kinds of statements. </a:t>
            </a:r>
          </a:p>
          <a:p>
            <a:pPr lvl="1"/>
            <a:r>
              <a:rPr lang="ko-KR" altLang="en-US" dirty="0"/>
              <a:t>하나는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en-US" altLang="x-none" dirty="0"/>
              <a:t> </a:t>
            </a:r>
            <a:r>
              <a:rPr lang="ko-KR" altLang="en-US" dirty="0"/>
              <a:t>문장</a:t>
            </a:r>
            <a:r>
              <a:rPr lang="en-US" altLang="x-none" dirty="0"/>
              <a:t>; </a:t>
            </a:r>
            <a:r>
              <a:rPr lang="ko-KR" altLang="en-US" dirty="0"/>
              <a:t>다른 하나는</a:t>
            </a:r>
            <a:r>
              <a:rPr lang="en-US" altLang="x-none" dirty="0"/>
              <a:t> </a:t>
            </a:r>
            <a:r>
              <a:rPr lang="en-US" altLang="x-none" b="1" i="1" dirty="0"/>
              <a:t>function call</a:t>
            </a:r>
            <a:r>
              <a:rPr lang="ko-KR" altLang="en-US" b="1" i="1" dirty="0"/>
              <a:t> </a:t>
            </a:r>
            <a:r>
              <a:rPr lang="en-US" altLang="ko-KR" b="1" i="1" dirty="0"/>
              <a:t>(</a:t>
            </a:r>
            <a:r>
              <a:rPr lang="ko-KR" altLang="en-US" b="1" i="1" dirty="0"/>
              <a:t>함수 호출</a:t>
            </a:r>
            <a:r>
              <a:rPr lang="en-US" altLang="ko-KR" b="1" i="1" dirty="0"/>
              <a:t>)</a:t>
            </a:r>
            <a:r>
              <a:rPr lang="en-US" altLang="x-none" b="1" i="1" dirty="0"/>
              <a:t>.</a:t>
            </a:r>
          </a:p>
          <a:p>
            <a:endParaRPr lang="en-US" altLang="x-none" dirty="0"/>
          </a:p>
          <a:p>
            <a:r>
              <a:rPr lang="ko-KR" altLang="en-US" dirty="0"/>
              <a:t>함수에 명시된 작업을 처리하라고 시키는 것을 함수를 </a:t>
            </a:r>
            <a:r>
              <a:rPr lang="ko-KR" altLang="en-US" dirty="0" err="1"/>
              <a:t>호출한다라고</a:t>
            </a:r>
            <a:r>
              <a:rPr lang="ko-KR" altLang="en-US" dirty="0"/>
              <a:t> 함 </a:t>
            </a:r>
            <a:r>
              <a:rPr lang="en-US" altLang="ko-KR" dirty="0"/>
              <a:t>(</a:t>
            </a:r>
            <a:r>
              <a:rPr lang="en-US" altLang="x-none" b="1" i="1" dirty="0"/>
              <a:t>calling</a:t>
            </a:r>
            <a:r>
              <a:rPr lang="en-US" altLang="x-none" dirty="0"/>
              <a:t> the function</a:t>
            </a:r>
            <a:r>
              <a:rPr lang="en-US" altLang="ko-KR" dirty="0"/>
              <a:t>)</a:t>
            </a:r>
            <a:r>
              <a:rPr lang="en-US" altLang="x-none" dirty="0"/>
              <a:t>.</a:t>
            </a:r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pun.c</a:t>
            </a:r>
            <a:r>
              <a:rPr lang="en-US" altLang="x-none" dirty="0"/>
              <a:t> </a:t>
            </a:r>
            <a:r>
              <a:rPr lang="ko-KR" altLang="en-US" dirty="0"/>
              <a:t>은</a:t>
            </a:r>
            <a:r>
              <a:rPr lang="en-US" altLang="x-none" dirty="0"/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 err="1"/>
              <a:t>를</a:t>
            </a:r>
            <a:r>
              <a:rPr lang="ko-KR" altLang="en-US" dirty="0"/>
              <a:t> 호출하여 문자를 출력함</a:t>
            </a:r>
            <a:r>
              <a:rPr lang="en-US" altLang="x-none" dirty="0"/>
              <a:t>: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("To C, or not to C: that is the question.\n");</a:t>
            </a:r>
            <a:endParaRPr lang="en-US" altLang="x-none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92607" y="1571366"/>
            <a:ext cx="3289199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en-US" altLang="x-none" sz="2400" i="1" dirty="0"/>
              <a:t>statements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534902" y="1641081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143" y="817024"/>
            <a:ext cx="377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 </a:t>
            </a:r>
            <a:r>
              <a:rPr lang="ko-KR" altLang="en-US" sz="2400" b="1" dirty="0"/>
              <a:t>언어의 세 가지 핵심 요소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3266660" y="1571366"/>
            <a:ext cx="51617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프로그램이 동작하면 실행해야 될 </a:t>
            </a:r>
            <a:r>
              <a:rPr lang="ko-KR" altLang="en-US" dirty="0" err="1"/>
              <a:t>명령들로서</a:t>
            </a:r>
            <a:r>
              <a:rPr lang="ko-KR" altLang="en-US" dirty="0"/>
              <a:t> 모든 문장은 세미콜론으로 마침표를 찍어야 함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50334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문자열 출력</a:t>
            </a:r>
            <a:r>
              <a:rPr lang="en-US" altLang="x-none" dirty="0"/>
              <a:t>: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함수가 문자열을 출력하면 </a:t>
            </a:r>
            <a:r>
              <a:rPr lang="ko-KR" altLang="en-US" dirty="0" err="1"/>
              <a:t>쌍따옴표로</a:t>
            </a:r>
            <a:r>
              <a:rPr lang="ko-KR" altLang="en-US" dirty="0"/>
              <a:t> 묶인 모든 글자는 출력하되 </a:t>
            </a:r>
            <a:r>
              <a:rPr lang="ko-KR" altLang="en-US" dirty="0" err="1"/>
              <a:t>쌍따옴표는</a:t>
            </a:r>
            <a:r>
              <a:rPr lang="ko-KR" altLang="en-US" dirty="0"/>
              <a:t> 출력하지 않음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는 문장을 출력 후 줄 바꿈을 하지 않음</a:t>
            </a:r>
            <a:endParaRPr lang="en-US" altLang="x-none" dirty="0"/>
          </a:p>
          <a:p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/>
              <a:t> </a:t>
            </a:r>
            <a:r>
              <a:rPr lang="ko-KR" altLang="en-US" dirty="0"/>
              <a:t>에서 문장을 바꾸기 위해서는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\n</a:t>
            </a:r>
            <a:r>
              <a:rPr lang="en-US" altLang="x-none" dirty="0"/>
              <a:t> (the </a:t>
            </a:r>
            <a:r>
              <a:rPr lang="en-US" altLang="x-none" b="1" i="1" dirty="0"/>
              <a:t>new-line character</a:t>
            </a:r>
            <a:r>
              <a:rPr lang="en-US" altLang="x-none" dirty="0"/>
              <a:t>) </a:t>
            </a:r>
            <a:r>
              <a:rPr lang="ko-KR" altLang="en-US" dirty="0" err="1"/>
              <a:t>를</a:t>
            </a:r>
            <a:r>
              <a:rPr lang="ko-KR" altLang="en-US" dirty="0"/>
              <a:t> </a:t>
            </a:r>
            <a:r>
              <a:rPr lang="ko-KR" altLang="en-US" dirty="0" err="1"/>
              <a:t>쌍따옴표</a:t>
            </a:r>
            <a:r>
              <a:rPr lang="ko-KR" altLang="en-US" dirty="0"/>
              <a:t> 안에 넣어야 함</a:t>
            </a:r>
            <a:endParaRPr lang="en-US" altLang="x-none" dirty="0"/>
          </a:p>
          <a:p>
            <a:pPr>
              <a:buFontTx/>
              <a:buNone/>
            </a:pPr>
            <a:r>
              <a:rPr lang="en-US" altLang="x-none" dirty="0"/>
              <a:t> </a:t>
            </a:r>
          </a:p>
          <a:p>
            <a:endParaRPr lang="en-US" altLang="x-none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81578" y="3075351"/>
            <a:ext cx="7473232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("To C, or not to C: that is the question.\n");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1481577" y="3645619"/>
            <a:ext cx="6259286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("To C, or not to C: ");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("that is the question.\n");</a:t>
            </a:r>
          </a:p>
        </p:txBody>
      </p:sp>
      <p:sp>
        <p:nvSpPr>
          <p:cNvPr id="6" name="Rectangle 5"/>
          <p:cNvSpPr/>
          <p:nvPr/>
        </p:nvSpPr>
        <p:spPr>
          <a:xfrm>
            <a:off x="483099" y="4688248"/>
            <a:ext cx="8156027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("Brevity is the soul of wit.\n  --Shakespeare\n");</a:t>
            </a:r>
          </a:p>
        </p:txBody>
      </p:sp>
      <p:sp>
        <p:nvSpPr>
          <p:cNvPr id="7" name="Left Brace 6"/>
          <p:cNvSpPr/>
          <p:nvPr/>
        </p:nvSpPr>
        <p:spPr>
          <a:xfrm>
            <a:off x="1187669" y="3163614"/>
            <a:ext cx="293908" cy="109448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3985" y="339484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같은</a:t>
            </a:r>
            <a:endParaRPr lang="en-US" altLang="ko-KR" dirty="0"/>
          </a:p>
          <a:p>
            <a:r>
              <a:rPr lang="ko-KR" altLang="en-US" dirty="0"/>
              <a:t>효과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9357" y="6016487"/>
            <a:ext cx="3802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on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dirty="0"/>
              <a:t> on following section</a:t>
            </a:r>
          </a:p>
        </p:txBody>
      </p:sp>
    </p:spTree>
    <p:extLst>
      <p:ext uri="{BB962C8B-B14F-4D97-AF65-F5344CB8AC3E}">
        <p14:creationId xmlns:p14="http://schemas.microsoft.com/office/powerpoint/2010/main" val="156100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주석 </a:t>
            </a:r>
            <a:r>
              <a:rPr lang="en-US" altLang="ko-KR" dirty="0"/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x-none" dirty="0"/>
              <a:t> </a:t>
            </a:r>
            <a:r>
              <a:rPr lang="en-US" altLang="x-none" b="1" i="1" dirty="0"/>
              <a:t>comment</a:t>
            </a:r>
            <a:r>
              <a:rPr lang="en-US" altLang="x-none" dirty="0"/>
              <a:t> </a:t>
            </a:r>
            <a:r>
              <a:rPr lang="ko-KR" altLang="en-US" dirty="0"/>
              <a:t>는 </a:t>
            </a:r>
            <a:r>
              <a:rPr lang="en-US" altLang="x-none" dirty="0"/>
              <a:t>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/*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으로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시작하고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*/</a:t>
            </a:r>
            <a:r>
              <a:rPr lang="ko-KR" altLang="en-US" dirty="0" err="1">
                <a:latin typeface="Courier New" charset="0"/>
                <a:ea typeface="Courier New" charset="0"/>
                <a:cs typeface="Courier New" charset="0"/>
              </a:rPr>
              <a:t>으로</a:t>
            </a:r>
            <a:r>
              <a:rPr lang="ko-KR" altLang="en-US" dirty="0">
                <a:latin typeface="Courier New" charset="0"/>
                <a:ea typeface="Courier New" charset="0"/>
                <a:cs typeface="Courier New" charset="0"/>
              </a:rPr>
              <a:t> 끝남</a:t>
            </a:r>
            <a:r>
              <a:rPr lang="en-US" altLang="x-none" dirty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dirty="0"/>
              <a:t>	</a:t>
            </a: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/* This is a comment */</a:t>
            </a:r>
          </a:p>
          <a:p>
            <a:r>
              <a:rPr lang="ko-KR" altLang="en-US" dirty="0"/>
              <a:t>주석은 프로그램 내에 어디든 나타날 수 있음 여러 줄에 걸쳐서 또는 한 줄에도 나올 수 있음</a:t>
            </a:r>
            <a:endParaRPr lang="en-US" altLang="ko-KR" dirty="0"/>
          </a:p>
          <a:p>
            <a:r>
              <a:rPr lang="ko-KR" altLang="en-US" dirty="0"/>
              <a:t>한 줄 이상 걸치는 주석</a:t>
            </a:r>
            <a:endParaRPr lang="en-US" altLang="x-none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/* Name: </a:t>
            </a:r>
            <a:r>
              <a:rPr lang="en-US" altLang="x-none" sz="1800" dirty="0" err="1">
                <a:latin typeface="Courier New" charset="0"/>
                <a:ea typeface="Courier New" charset="0"/>
                <a:cs typeface="Courier New" charset="0"/>
              </a:rPr>
              <a:t>pun.c</a:t>
            </a:r>
            <a:endParaRPr lang="en-US" altLang="x-none" sz="1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Purpose: Prints a bad pun.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1800" dirty="0">
                <a:latin typeface="Courier New" charset="0"/>
                <a:ea typeface="Courier New" charset="0"/>
                <a:cs typeface="Courier New" charset="0"/>
              </a:rPr>
              <a:t>	   Author: K. N. King */	</a:t>
            </a:r>
            <a:endParaRPr lang="en-US" altLang="x-none" dirty="0"/>
          </a:p>
          <a:p>
            <a:endParaRPr lang="en-US" dirty="0"/>
          </a:p>
          <a:p>
            <a:pPr>
              <a:defRPr/>
            </a:pPr>
            <a:r>
              <a:rPr lang="en-US" dirty="0"/>
              <a:t>C99</a:t>
            </a:r>
            <a:r>
              <a:rPr lang="ko-KR" altLang="en-US" dirty="0"/>
              <a:t> 표준에서는 한 줄짜리 주석을 위해 </a:t>
            </a:r>
            <a:r>
              <a:rPr lang="en-US" altLang="ko-KR" dirty="0"/>
              <a:t>//</a:t>
            </a:r>
            <a:r>
              <a:rPr lang="ko-KR" altLang="en-US" dirty="0"/>
              <a:t> 을 사용함</a:t>
            </a:r>
            <a:endParaRPr lang="en-US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1600" dirty="0"/>
              <a:t>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// A comment, which ends automatically at the end of a line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ko-KR" altLang="en-US" dirty="0"/>
              <a:t> 의 장점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ko-KR" altLang="en-US" dirty="0"/>
              <a:t>안전함</a:t>
            </a:r>
            <a:r>
              <a:rPr lang="en-US" dirty="0"/>
              <a:t>:</a:t>
            </a:r>
            <a:r>
              <a:rPr lang="ko-KR" altLang="en-US" dirty="0"/>
              <a:t> </a:t>
            </a:r>
            <a:r>
              <a:rPr lang="ko-KR" altLang="en-US" dirty="0" err="1"/>
              <a:t>한줄만</a:t>
            </a:r>
            <a:r>
              <a:rPr lang="ko-KR" altLang="en-US" dirty="0"/>
              <a:t> 주석되기 때문에 실수를 </a:t>
            </a:r>
            <a:r>
              <a:rPr lang="ko-KR" altLang="en-US" dirty="0" err="1"/>
              <a:t>줄여줌</a:t>
            </a:r>
            <a:endParaRPr lang="en-US" altLang="ko-KR" dirty="0"/>
          </a:p>
          <a:p>
            <a:pPr lvl="1">
              <a:defRPr/>
            </a:pPr>
            <a:r>
              <a:rPr lang="ko-KR" altLang="en-US" dirty="0"/>
              <a:t>여러 줄을 </a:t>
            </a:r>
            <a:r>
              <a:rPr lang="en-US" altLang="ko-KR" dirty="0"/>
              <a:t>//</a:t>
            </a:r>
            <a:r>
              <a:rPr lang="ko-KR" altLang="en-US" dirty="0"/>
              <a:t> 로 주석 처리할 때 </a:t>
            </a:r>
            <a:r>
              <a:rPr lang="ko-KR" altLang="en-US" dirty="0" err="1"/>
              <a:t>가독성이</a:t>
            </a:r>
            <a:r>
              <a:rPr lang="ko-KR" altLang="en-US" dirty="0"/>
              <a:t> 좋음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Variables and Assignment</a:t>
            </a:r>
            <a:r>
              <a:rPr lang="ko-KR" altLang="en-US" dirty="0"/>
              <a:t> 변수와 할당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프로그램이 데이터를 임시로 저장할 수 있어야 함</a:t>
            </a:r>
            <a:endParaRPr lang="en-US" altLang="x-none" dirty="0"/>
          </a:p>
          <a:p>
            <a:r>
              <a:rPr lang="ko-KR" altLang="en-US" dirty="0"/>
              <a:t>임시로 저장할 수 있는 공간이 변수</a:t>
            </a:r>
            <a:r>
              <a:rPr lang="en-US" altLang="x-none" dirty="0"/>
              <a:t> </a:t>
            </a:r>
            <a:r>
              <a:rPr lang="en-US" altLang="x-none" b="1" i="1" dirty="0"/>
              <a:t>variables.</a:t>
            </a:r>
          </a:p>
          <a:p>
            <a:endParaRPr lang="en-US" dirty="0"/>
          </a:p>
          <a:p>
            <a:r>
              <a:rPr lang="ko-KR" altLang="en-US" dirty="0"/>
              <a:t>변수와 할당을 사용하려면 다음을 알아야 함</a:t>
            </a:r>
            <a:endParaRPr lang="en-US" dirty="0"/>
          </a:p>
          <a:p>
            <a:pPr marL="727075" lvl="1" indent="-457200">
              <a:buFont typeface="+mj-lt"/>
              <a:buAutoNum type="arabicPeriod"/>
            </a:pPr>
            <a:r>
              <a:rPr lang="en-US" dirty="0"/>
              <a:t>Type</a:t>
            </a:r>
            <a:r>
              <a:rPr lang="ko-KR" altLang="en-US" dirty="0"/>
              <a:t> 형</a:t>
            </a:r>
            <a:r>
              <a:rPr lang="en-US" altLang="ko-KR" dirty="0"/>
              <a:t>/</a:t>
            </a:r>
            <a:r>
              <a:rPr lang="ko-KR" altLang="en-US" dirty="0"/>
              <a:t>타입</a:t>
            </a:r>
            <a:endParaRPr lang="en-US" dirty="0"/>
          </a:p>
          <a:p>
            <a:pPr marL="727075" lvl="1" indent="-457200">
              <a:buFont typeface="+mj-lt"/>
              <a:buAutoNum type="arabicPeriod"/>
            </a:pPr>
            <a:r>
              <a:rPr lang="en-US" dirty="0"/>
              <a:t>Declaration</a:t>
            </a:r>
            <a:r>
              <a:rPr lang="ko-KR" altLang="en-US" dirty="0"/>
              <a:t> 선언</a:t>
            </a:r>
            <a:endParaRPr lang="en-US" dirty="0"/>
          </a:p>
          <a:p>
            <a:pPr marL="727075" lvl="1" indent="-457200">
              <a:buFont typeface="+mj-lt"/>
              <a:buAutoNum type="arabicPeriod"/>
            </a:pPr>
            <a:r>
              <a:rPr lang="en-US" dirty="0"/>
              <a:t>Initialization</a:t>
            </a:r>
            <a:r>
              <a:rPr lang="ko-KR" altLang="en-US" dirty="0"/>
              <a:t> 초기화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5236" y="4199686"/>
            <a:ext cx="6452407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4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4800" dirty="0">
                <a:latin typeface="Courier New" charset="0"/>
                <a:ea typeface="Courier New" charset="0"/>
                <a:cs typeface="Courier New" charset="0"/>
              </a:rPr>
              <a:t> height = 183;</a:t>
            </a:r>
          </a:p>
        </p:txBody>
      </p:sp>
      <p:sp>
        <p:nvSpPr>
          <p:cNvPr id="6" name="Rectangle 5"/>
          <p:cNvSpPr/>
          <p:nvPr/>
        </p:nvSpPr>
        <p:spPr>
          <a:xfrm>
            <a:off x="774357" y="3934169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5737295" y="3903428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ysClr val="windowText" lastClr="000000"/>
                </a:solidFill>
              </a:rPr>
              <a:t>3</a:t>
            </a:r>
            <a:endParaRPr 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9464" y="3908241"/>
            <a:ext cx="421758" cy="300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542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3058</TotalTime>
  <Words>1202</Words>
  <Application>Microsoft Macintosh PowerPoint</Application>
  <PresentationFormat>On-screen Show (4:3)</PresentationFormat>
  <Paragraphs>359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맑은 고딕</vt:lpstr>
      <vt:lpstr>Arial</vt:lpstr>
      <vt:lpstr>Calibri</vt:lpstr>
      <vt:lpstr>Calibri Light</vt:lpstr>
      <vt:lpstr>Courier New</vt:lpstr>
      <vt:lpstr>Office Theme</vt:lpstr>
      <vt:lpstr>C Fundamentals</vt:lpstr>
      <vt:lpstr>Program: Printing a Pun</vt:lpstr>
      <vt:lpstr>간단한 프로그램의 기본 골격</vt:lpstr>
      <vt:lpstr>The General Form: Directives 지시자</vt:lpstr>
      <vt:lpstr>The General Form: 함수</vt:lpstr>
      <vt:lpstr>The General Form: Statements 문장</vt:lpstr>
      <vt:lpstr>문자열 출력: printf </vt:lpstr>
      <vt:lpstr>주석 comment</vt:lpstr>
      <vt:lpstr>Variables and Assignment 변수와 할당</vt:lpstr>
      <vt:lpstr>Variables and Assignment: 형/타입</vt:lpstr>
      <vt:lpstr>Variables and Assignment: Declarations 선언</vt:lpstr>
      <vt:lpstr>Variables and Assignment: 할당 (1/2)</vt:lpstr>
      <vt:lpstr>Variables and Assignment: 할당 (2/2)</vt:lpstr>
      <vt:lpstr>Variables and Assignment: Initialization 초기화</vt:lpstr>
      <vt:lpstr>변수의 값 출력하기</vt:lpstr>
      <vt:lpstr>입력값 읽기</vt:lpstr>
      <vt:lpstr>상수에 이름 부여하기</vt:lpstr>
      <vt:lpstr>Identifiers 식별자</vt:lpstr>
      <vt:lpstr>Keywords</vt:lpstr>
      <vt:lpstr>Layout of a C Program (1/2)</vt:lpstr>
      <vt:lpstr>Layout of a C Program (2/2)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Seongjin Lee</cp:lastModifiedBy>
  <cp:revision>54</cp:revision>
  <cp:lastPrinted>2017-10-06T13:30:13Z</cp:lastPrinted>
  <dcterms:created xsi:type="dcterms:W3CDTF">2017-10-04T12:07:55Z</dcterms:created>
  <dcterms:modified xsi:type="dcterms:W3CDTF">2018-08-21T09:05:16Z</dcterms:modified>
</cp:coreProperties>
</file>