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  <p:sldId id="482" r:id="rId21"/>
    <p:sldId id="483" r:id="rId22"/>
    <p:sldId id="484" r:id="rId23"/>
    <p:sldId id="485" r:id="rId24"/>
    <p:sldId id="452" r:id="rId25"/>
    <p:sldId id="354" r:id="rId26"/>
    <p:sldId id="486" r:id="rId27"/>
    <p:sldId id="488" r:id="rId28"/>
    <p:sldId id="489" r:id="rId29"/>
    <p:sldId id="490" r:id="rId30"/>
    <p:sldId id="49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/>
    <p:restoredTop sz="93946"/>
  </p:normalViewPr>
  <p:slideViewPr>
    <p:cSldViewPr snapToGrid="0" snapToObjects="1">
      <p:cViewPr varScale="1">
        <p:scale>
          <a:sx n="115" d="100"/>
          <a:sy n="115" d="100"/>
        </p:scale>
        <p:origin x="8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4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5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6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1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8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0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9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05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35867-9BF2-6949-B91A-0D7FA39A17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 dirty="0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403835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12: </a:t>
            </a:r>
            <a:br>
              <a:rPr lang="en-US" dirty="0"/>
            </a:br>
            <a:r>
              <a:rPr lang="en-US" dirty="0"/>
              <a:t>Joins Part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311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write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to mean </a:t>
                </a:r>
                <a:r>
                  <a:rPr lang="en-US" i="1" dirty="0"/>
                  <a:t>join R and S by returning all tuple pairs where </a:t>
                </a:r>
                <a:r>
                  <a:rPr lang="en-US" b="1" i="1" dirty="0"/>
                  <a:t>all shared attributes </a:t>
                </a:r>
                <a:r>
                  <a:rPr lang="en-US" i="1" dirty="0"/>
                  <a:t>are equal</a:t>
                </a:r>
              </a:p>
              <a:p>
                <a:endParaRPr lang="en-US" b="1" i="1" dirty="0"/>
              </a:p>
              <a:p>
                <a:r>
                  <a:rPr lang="en-US" dirty="0"/>
                  <a:t>We write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 on </a:t>
                </a:r>
                <a:r>
                  <a:rPr lang="en-US" b="1" i="1" dirty="0">
                    <a:solidFill>
                      <a:srgbClr val="C00000"/>
                    </a:solidFill>
                  </a:rPr>
                  <a:t>A</a:t>
                </a:r>
                <a:r>
                  <a:rPr lang="en-US" b="1" dirty="0"/>
                  <a:t> </a:t>
                </a:r>
                <a:r>
                  <a:rPr lang="en-US" dirty="0"/>
                  <a:t>to mean </a:t>
                </a:r>
                <a:r>
                  <a:rPr lang="en-US" i="1" dirty="0"/>
                  <a:t>join R and S by returning all tuple pairs where </a:t>
                </a:r>
                <a:r>
                  <a:rPr lang="en-US" b="1" i="1" dirty="0"/>
                  <a:t>attribute(s) A </a:t>
                </a:r>
                <a:r>
                  <a:rPr lang="en-US" i="1" dirty="0"/>
                  <a:t>are equal</a:t>
                </a:r>
              </a:p>
              <a:p>
                <a:endParaRPr lang="en-US" i="1" dirty="0"/>
              </a:p>
              <a:p>
                <a:r>
                  <a:rPr lang="en-US" dirty="0"/>
                  <a:t>For simplicity, we’ll consider joins on </a:t>
                </a:r>
                <a:r>
                  <a:rPr lang="en-US" b="1" dirty="0"/>
                  <a:t>two tables</a:t>
                </a:r>
                <a:r>
                  <a:rPr lang="en-US" dirty="0"/>
                  <a:t> and with </a:t>
                </a:r>
                <a:r>
                  <a:rPr lang="en-US" b="1" dirty="0"/>
                  <a:t>equality constraints </a:t>
                </a:r>
                <a:r>
                  <a:rPr lang="en-US" dirty="0"/>
                  <a:t>(“equijoins”)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96000" y="5307266"/>
            <a:ext cx="5649524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However joins </a:t>
            </a:r>
            <a:r>
              <a:rPr lang="en-US" sz="2800" i="1" dirty="0">
                <a:latin typeface="+mj-lt"/>
              </a:rPr>
              <a:t>can</a:t>
            </a:r>
            <a:r>
              <a:rPr lang="en-US" sz="2800" dirty="0">
                <a:latin typeface="+mj-lt"/>
              </a:rPr>
              <a:t> merge &gt; 2 tables, and some algorithms </a:t>
            </a:r>
            <a:r>
              <a:rPr lang="en-US" sz="2800">
                <a:latin typeface="+mj-lt"/>
              </a:rPr>
              <a:t>do support non-equality </a:t>
            </a:r>
            <a:r>
              <a:rPr lang="en-US" sz="2800" dirty="0">
                <a:latin typeface="+mj-lt"/>
              </a:rPr>
              <a:t>constraints!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896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2. Nested Loop Joins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C1D740-DF9A-134E-8199-8E68A0773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F4E0-EC4C-9843-94AC-AEB7CB568A9C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231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131"/>
            <a:ext cx="7875494" cy="4351338"/>
          </a:xfrm>
        </p:spPr>
        <p:txBody>
          <a:bodyPr>
            <a:noAutofit/>
          </a:bodyPr>
          <a:lstStyle/>
          <a:p>
            <a:r>
              <a:rPr lang="en-US" dirty="0"/>
              <a:t>We are again considering “IO aware” algorithms: </a:t>
            </a:r>
            <a:r>
              <a:rPr lang="en-US" b="1" i="1" dirty="0"/>
              <a:t>care about disk IO</a:t>
            </a:r>
          </a:p>
          <a:p>
            <a:pPr lvl="1"/>
            <a:endParaRPr lang="en-US" sz="2800" dirty="0"/>
          </a:p>
          <a:p>
            <a:r>
              <a:rPr lang="en-US" dirty="0"/>
              <a:t>Given a relation R, let:</a:t>
            </a:r>
          </a:p>
          <a:p>
            <a:pPr lvl="1"/>
            <a:r>
              <a:rPr lang="en-US" sz="2800" dirty="0"/>
              <a:t>T(R) = # of tuples in R</a:t>
            </a:r>
          </a:p>
          <a:p>
            <a:pPr lvl="1"/>
            <a:r>
              <a:rPr lang="en-US" sz="2800" dirty="0"/>
              <a:t>P(R) = # of pages in R</a:t>
            </a:r>
          </a:p>
          <a:p>
            <a:pPr lvl="1"/>
            <a:endParaRPr lang="en-US" sz="2800" dirty="0"/>
          </a:p>
          <a:p>
            <a:r>
              <a:rPr lang="en-US" dirty="0"/>
              <a:t>Note also that we omit ceilings in calculations… good exercise to put back in!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579202" y="3268746"/>
            <a:ext cx="406937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Recall that we read / write entire pages with disk IO</a:t>
            </a:r>
          </a:p>
        </p:txBody>
      </p:sp>
    </p:spTree>
    <p:extLst>
      <p:ext uri="{BB962C8B-B14F-4D97-AF65-F5344CB8AC3E}">
        <p14:creationId xmlns:p14="http://schemas.microsoft.com/office/powerpoint/2010/main" val="21713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0446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359132" y="2369912"/>
            <a:ext cx="2809456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50332" y="2708476"/>
            <a:ext cx="406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Loop over the tuples in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50332" y="3892492"/>
            <a:ext cx="389683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our IO cost is based on </a:t>
            </a:r>
            <a:r>
              <a:rPr lang="en-US" sz="2400">
                <a:latin typeface="+mj-lt"/>
              </a:rPr>
              <a:t>the number of </a:t>
            </a:r>
            <a:r>
              <a:rPr lang="en-US" sz="2400" b="1" i="1">
                <a:latin typeface="+mj-lt"/>
              </a:rPr>
              <a:t>pages</a:t>
            </a:r>
            <a:r>
              <a:rPr lang="en-US" sz="2400">
                <a:latin typeface="+mj-lt"/>
              </a:rPr>
              <a:t> loaded, not the number of tuples!</a:t>
            </a:r>
            <a:endParaRPr lang="en-US" sz="24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277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 + T(R)*P(S)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843226" y="2948135"/>
            <a:ext cx="2809456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73306" y="5496673"/>
            <a:ext cx="904538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Have to read </a:t>
            </a:r>
            <a:r>
              <a:rPr lang="en-US" sz="3200" b="1" i="1" dirty="0">
                <a:latin typeface="+mj-lt"/>
              </a:rPr>
              <a:t>all of S </a:t>
            </a:r>
            <a:r>
              <a:rPr lang="en-US" sz="3200" dirty="0">
                <a:latin typeface="+mj-lt"/>
              </a:rPr>
              <a:t>from disk for </a:t>
            </a:r>
            <a:r>
              <a:rPr lang="en-US" sz="3200" b="1" i="1">
                <a:latin typeface="+mj-lt"/>
              </a:rPr>
              <a:t>every tuple in R!</a:t>
            </a:r>
            <a:endParaRPr lang="en-US" sz="3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0332" y="2708476"/>
            <a:ext cx="4069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Loop over the tuples in R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For every tuple in R, loop over all the tuples in 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91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 + T(R)*P(S)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29071" y="3478631"/>
            <a:ext cx="3979131" cy="521205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9538" y="5489799"/>
            <a:ext cx="669016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NLJ can handle things other than equality constraints… just check in the </a:t>
            </a:r>
            <a:r>
              <a:rPr lang="en-US" sz="2400" i="1" dirty="0">
                <a:latin typeface="+mj-lt"/>
              </a:rPr>
              <a:t>if </a:t>
            </a:r>
            <a:r>
              <a:rPr lang="en-US" sz="2400" dirty="0">
                <a:latin typeface="+mj-lt"/>
              </a:rPr>
              <a:t>statement!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50332" y="2708476"/>
            <a:ext cx="4203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Loop over the tuples in R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For every tuple in R, loop over all the tuples in 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Check against join conditions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640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397486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>
                <a:latin typeface="+mj-lt"/>
              </a:rPr>
              <a:t>P(R</a:t>
            </a:r>
            <a:r>
              <a:rPr lang="en-US" sz="3200" dirty="0">
                <a:latin typeface="+mj-lt"/>
              </a:rPr>
              <a:t>) + T(R)*P(S) + OUT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50332" y="2708476"/>
            <a:ext cx="42034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Loop over the tuples in R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For every tuple in R, loop over all the tuples in 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Check against join conditions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Write out (to page, then when page full, to disk)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783026" y="4065735"/>
            <a:ext cx="2843074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5062229"/>
            <a:ext cx="252729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would </a:t>
            </a:r>
            <a:r>
              <a:rPr lang="en-US" sz="2400" b="1" i="1" dirty="0">
                <a:latin typeface="+mj-lt"/>
              </a:rPr>
              <a:t>OUT</a:t>
            </a:r>
            <a:r>
              <a:rPr lang="en-US" sz="2400" dirty="0">
                <a:latin typeface="+mj-lt"/>
              </a:rPr>
              <a:t> be if our join condition is trivial (</a:t>
            </a:r>
            <a:r>
              <a:rPr lang="en-US" sz="2400" i="1" dirty="0">
                <a:latin typeface="+mj-lt"/>
              </a:rPr>
              <a:t>if TRUE)?</a:t>
            </a:r>
            <a:endParaRPr lang="en-US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62229"/>
            <a:ext cx="289559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OUT</a:t>
            </a:r>
            <a:r>
              <a:rPr lang="en-US" sz="2400" dirty="0">
                <a:latin typeface="+mj-lt"/>
              </a:rPr>
              <a:t> could be bigger than P(R)*P(S)… but usually not that bad</a:t>
            </a:r>
          </a:p>
        </p:txBody>
      </p:sp>
    </p:spTree>
    <p:extLst>
      <p:ext uri="{BB962C8B-B14F-4D97-AF65-F5344CB8AC3E}">
        <p14:creationId xmlns:p14="http://schemas.microsoft.com/office/powerpoint/2010/main" val="57629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(NLJ)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3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for r in R: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for s in S: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if r[A] == s[A]: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        yield (</a:t>
                </a:r>
                <a:r>
                  <a:rPr lang="en-US" sz="3200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sz="3200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2961528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407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 &gt;  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25625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 + T(R)*P(S) + OUT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50332" y="2714302"/>
            <a:ext cx="406937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+mj-lt"/>
              </a:rPr>
              <a:t>What if R (“outer”) and S (“inner”) switched?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59832" y="1308881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p:sp>
        <p:nvSpPr>
          <p:cNvPr id="9" name="Down Arrow 8"/>
          <p:cNvSpPr/>
          <p:nvPr/>
        </p:nvSpPr>
        <p:spPr>
          <a:xfrm>
            <a:off x="8918318" y="3898900"/>
            <a:ext cx="533400" cy="55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50332" y="4661878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</a:t>
            </a:r>
            <a:r>
              <a:rPr lang="en-US" sz="3200" b="1" i="1" dirty="0">
                <a:latin typeface="+mj-lt"/>
              </a:rPr>
              <a:t>S</a:t>
            </a:r>
            <a:r>
              <a:rPr lang="en-US" sz="3200" dirty="0">
                <a:latin typeface="+mj-lt"/>
              </a:rPr>
              <a:t>) + T(</a:t>
            </a:r>
            <a:r>
              <a:rPr lang="en-US" sz="3200" b="1" i="1" dirty="0">
                <a:latin typeface="+mj-lt"/>
              </a:rPr>
              <a:t>S</a:t>
            </a:r>
            <a:r>
              <a:rPr lang="en-US" sz="3200" dirty="0">
                <a:latin typeface="+mj-lt"/>
              </a:rPr>
              <a:t>)*P(</a:t>
            </a:r>
            <a:r>
              <a:rPr lang="en-US" sz="3200" b="1" i="1" dirty="0">
                <a:latin typeface="+mj-lt"/>
              </a:rPr>
              <a:t>R</a:t>
            </a:r>
            <a:r>
              <a:rPr lang="en-US" sz="3200" dirty="0">
                <a:latin typeface="+mj-lt"/>
              </a:rPr>
              <a:t>) + OUT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63891" y="5601678"/>
            <a:ext cx="7864217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Outer vs. inner selection makes a huge difference- DBMS needs to know which relation is smaller!</a:t>
            </a:r>
          </a:p>
        </p:txBody>
      </p:sp>
    </p:spTree>
    <p:extLst>
      <p:ext uri="{BB962C8B-B14F-4D97-AF65-F5344CB8AC3E}">
        <p14:creationId xmlns:p14="http://schemas.microsoft.com/office/powerpoint/2010/main" val="358962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IO-Aware Approach: </a:t>
            </a:r>
            <a:br>
              <a:rPr lang="en-US" dirty="0"/>
            </a:br>
            <a:r>
              <a:rPr lang="en-US" dirty="0"/>
              <a:t>                   Block Nested Loop Join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22F34-1E1F-0E44-A016-E2D1FB507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375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RECAP: Joins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Nested Loop Join (NLJ)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Block Nested Loop Join (BNLJ)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Index Nested Loop Join (INLJ)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2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 (BNLJ)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for each B-1 pages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page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S: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for each tuple r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for each tuple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if r[A] == s[A]: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  yield (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55636" y="1793052"/>
                <a:ext cx="4069373" cy="5847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charset="0"/>
                        </a:rPr>
                        <m:t>P</m:t>
                      </m:r>
                      <m:r>
                        <a:rPr lang="en-US" sz="3200" b="0" i="1" smtClean="0">
                          <a:latin typeface="Cambria Math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32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636" y="1793052"/>
                <a:ext cx="4069373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226845" y="797073"/>
            <a:ext cx="377610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</a:t>
            </a:r>
            <a:r>
              <a:rPr lang="en-US" sz="2400" b="1" i="1" dirty="0">
                <a:latin typeface="+mj-lt"/>
              </a:rPr>
              <a:t>B+1 </a:t>
            </a:r>
            <a:r>
              <a:rPr lang="en-US" sz="2400" dirty="0">
                <a:latin typeface="+mj-lt"/>
              </a:rPr>
              <a:t>pages of memory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55635" y="2770093"/>
            <a:ext cx="42473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Load in B-1 pages of R at a time (leaving 1 page each free for S &amp; output)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851647" y="2248888"/>
            <a:ext cx="5877766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4032" y="1295062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5634" y="4247420"/>
            <a:ext cx="4069375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Note: There could be some speedup here due to the fact that we’re reading in multiple pages sequentially however we’ll ignore this here!</a:t>
            </a:r>
          </a:p>
        </p:txBody>
      </p:sp>
    </p:spTree>
    <p:extLst>
      <p:ext uri="{BB962C8B-B14F-4D97-AF65-F5344CB8AC3E}">
        <p14:creationId xmlns:p14="http://schemas.microsoft.com/office/powerpoint/2010/main" val="40106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 (BNLJ)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for each B-1 pages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page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S: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for each tuple r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for each tuple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if r[A] == s[A]: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  yield (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1296379" y="2753368"/>
            <a:ext cx="3988315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55636" y="1793052"/>
                <a:ext cx="4069373" cy="92570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charset="0"/>
                        </a:rPr>
                        <m:t>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𝑅</m:t>
                          </m:r>
                        </m:e>
                      </m:d>
                      <m:r>
                        <a:rPr lang="en-US" sz="2800" b="0" i="1" smtClean="0">
                          <a:latin typeface="Cambria Math" charset="0"/>
                        </a:rPr>
                        <m:t>+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𝑅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−1</m:t>
                          </m:r>
                        </m:den>
                      </m:f>
                      <m:r>
                        <a:rPr lang="en-US" sz="2800" i="1">
                          <a:latin typeface="Cambria Math" charset="0"/>
                        </a:rPr>
                        <m:t>𝑃</m:t>
                      </m:r>
                      <m:r>
                        <a:rPr lang="en-US" sz="2800" i="1">
                          <a:latin typeface="Cambria Math" charset="0"/>
                        </a:rPr>
                        <m:t>(</m:t>
                      </m:r>
                      <m:r>
                        <a:rPr lang="en-US" sz="2800" i="1">
                          <a:latin typeface="Cambria Math" charset="0"/>
                        </a:rPr>
                        <m:t>𝑆</m:t>
                      </m:r>
                      <m:r>
                        <a:rPr lang="en-US" sz="28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636" y="1793052"/>
                <a:ext cx="4069373" cy="9257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226845" y="797073"/>
            <a:ext cx="384555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</a:t>
            </a:r>
            <a:r>
              <a:rPr lang="en-US" sz="2400" b="1" i="1" dirty="0">
                <a:latin typeface="+mj-lt"/>
              </a:rPr>
              <a:t>B+1 </a:t>
            </a:r>
            <a:r>
              <a:rPr lang="en-US" sz="2400" dirty="0">
                <a:latin typeface="+mj-lt"/>
              </a:rPr>
              <a:t>pages of memory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55636" y="5555000"/>
            <a:ext cx="40693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Faster to iterate over the </a:t>
            </a:r>
            <a:r>
              <a:rPr lang="en-US" sz="2400" i="1">
                <a:latin typeface="+mj-lt"/>
              </a:rPr>
              <a:t>smaller</a:t>
            </a:r>
            <a:r>
              <a:rPr lang="en-US" sz="2400">
                <a:latin typeface="+mj-lt"/>
              </a:rPr>
              <a:t> relation first!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5636" y="2821119"/>
            <a:ext cx="42034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Load in B-1 pages of R at a time (leaving 1 page each free for S &amp; output)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For each (B-1)-page segment of R, load each page of 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7582132" y="1295062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7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 (BNLJ)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for each B-1 pages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page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S: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for each tuple r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for each tuple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if r[A] == s[A]: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  yield (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226845" y="797073"/>
            <a:ext cx="384555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</a:t>
            </a:r>
            <a:r>
              <a:rPr lang="en-US" sz="2400" b="1" i="1" dirty="0">
                <a:latin typeface="+mj-lt"/>
              </a:rPr>
              <a:t>B+1 </a:t>
            </a:r>
            <a:r>
              <a:rPr lang="en-US" sz="2400" dirty="0">
                <a:latin typeface="+mj-lt"/>
              </a:rPr>
              <a:t>pages of memory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55636" y="2770093"/>
            <a:ext cx="41662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Load in B-1 pages of R at a time (leaving 1 page each free for S &amp; output)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For each (B-1)-page segment of R, load each page of S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Check against the join conditions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539973" y="4303209"/>
            <a:ext cx="3687208" cy="521205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60481" y="6253728"/>
            <a:ext cx="586452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BNLJ can also </a:t>
            </a:r>
            <a:r>
              <a:rPr lang="en-US" sz="2400">
                <a:latin typeface="+mj-lt"/>
              </a:rPr>
              <a:t>handle non-equality </a:t>
            </a:r>
            <a:r>
              <a:rPr lang="en-US" sz="2400" dirty="0">
                <a:latin typeface="+mj-lt"/>
              </a:rPr>
              <a:t>constraints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82132" y="1295062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55636" y="1793052"/>
                <a:ext cx="4069373" cy="92570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charset="0"/>
                        </a:rPr>
                        <m:t>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𝑅</m:t>
                          </m:r>
                        </m:e>
                      </m:d>
                      <m:r>
                        <a:rPr lang="en-US" sz="2800" b="0" i="1" smtClean="0">
                          <a:latin typeface="Cambria Math" charset="0"/>
                        </a:rPr>
                        <m:t>+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𝑅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−1</m:t>
                          </m:r>
                        </m:den>
                      </m:f>
                      <m:r>
                        <a:rPr lang="en-US" sz="2800" i="1">
                          <a:latin typeface="Cambria Math" charset="0"/>
                        </a:rPr>
                        <m:t>𝑃</m:t>
                      </m:r>
                      <m:r>
                        <a:rPr lang="en-US" sz="2800" i="1">
                          <a:latin typeface="Cambria Math" charset="0"/>
                        </a:rPr>
                        <m:t>(</m:t>
                      </m:r>
                      <m:r>
                        <a:rPr lang="en-US" sz="2800" i="1">
                          <a:latin typeface="Cambria Math" charset="0"/>
                        </a:rPr>
                        <m:t>𝑆</m:t>
                      </m:r>
                      <m:r>
                        <a:rPr lang="en-US" sz="28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636" y="1793052"/>
                <a:ext cx="4069373" cy="9257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65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 (BNLJ)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for each B-1 pages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page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of S: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for each tuple r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pr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for each tuple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ps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if r[A] == s[A]: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    yield (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894" y="1795208"/>
                <a:ext cx="6962073" cy="3822140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436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BNLJ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55636" y="1793052"/>
                <a:ext cx="4069373" cy="7319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</a:rPr>
                      <m:t>P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𝑅</m:t>
                        </m:r>
                      </m:e>
                    </m:d>
                    <m:r>
                      <a:rPr lang="en-US" sz="2800" b="0" i="1" smtClean="0">
                        <a:latin typeface="Cambria Math" charset="0"/>
                      </a:rPr>
                      <m:t>+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𝑅</m:t>
                            </m:r>
                          </m:e>
                        </m:d>
                      </m:num>
                      <m:den>
                        <m:r>
                          <a:rPr lang="en-US" sz="2800" b="0" i="1" smtClean="0">
                            <a:latin typeface="Cambria Math" charset="0"/>
                          </a:rPr>
                          <m:t>𝐵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−1</m:t>
                        </m:r>
                      </m:den>
                    </m:f>
                    <m:r>
                      <a:rPr lang="en-US" sz="2800" i="1">
                        <a:latin typeface="Cambria Math" charset="0"/>
                      </a:rPr>
                      <m:t>𝑃</m:t>
                    </m:r>
                    <m:r>
                      <a:rPr lang="en-US" sz="2800" i="1">
                        <a:latin typeface="Cambria Math" charset="0"/>
                      </a:rPr>
                      <m:t>(</m:t>
                    </m:r>
                    <m:r>
                      <a:rPr lang="en-US" sz="2800" i="1">
                        <a:latin typeface="Cambria Math" charset="0"/>
                      </a:rPr>
                      <m:t>𝑆</m:t>
                    </m:r>
                    <m:r>
                      <a:rPr lang="en-US" sz="2800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+mj-lt"/>
                  </a:rPr>
                  <a:t> + OUT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636" y="1793052"/>
                <a:ext cx="4069373" cy="7319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226845" y="797073"/>
            <a:ext cx="384555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</a:t>
            </a:r>
            <a:r>
              <a:rPr lang="en-US" sz="2400" b="1" i="1" dirty="0">
                <a:latin typeface="+mj-lt"/>
              </a:rPr>
              <a:t>B+1 </a:t>
            </a:r>
            <a:r>
              <a:rPr lang="en-US" sz="2400" dirty="0">
                <a:latin typeface="+mj-lt"/>
              </a:rPr>
              <a:t>pages of memory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55636" y="2681193"/>
            <a:ext cx="41662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Load in B-1 pages of R at a time (leaving 1 page each free for S &amp; output)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For each (B-1)-page segment of R, load each page of 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Check against the join conditions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Write out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82132" y="1295062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5130" y="5833248"/>
            <a:ext cx="49275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Again, </a:t>
            </a:r>
            <a:r>
              <a:rPr lang="en-US" sz="2400" b="1" i="1" dirty="0">
                <a:latin typeface="+mj-lt"/>
              </a:rPr>
              <a:t>OUT</a:t>
            </a:r>
            <a:r>
              <a:rPr lang="en-US" sz="2400" dirty="0">
                <a:latin typeface="+mj-lt"/>
              </a:rPr>
              <a:t> could be bigger than P(R)*P(S)… but usually not that bad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34679" y="4809485"/>
            <a:ext cx="2577121" cy="521205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2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12  &gt;  Section 3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94756" y="5452533"/>
            <a:ext cx="476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Message: It’s all about the memory!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607C71F-F398-2E43-9260-2208F12BE4C6}"/>
              </a:ext>
            </a:extLst>
          </p:cNvPr>
          <p:cNvSpPr txBox="1">
            <a:spLocks/>
          </p:cNvSpPr>
          <p:nvPr/>
        </p:nvSpPr>
        <p:spPr>
          <a:xfrm>
            <a:off x="1981200" y="32262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Joins, A Cage Match: BNLJ vs. NLJ</a:t>
            </a:r>
          </a:p>
        </p:txBody>
      </p:sp>
    </p:spTree>
    <p:extLst>
      <p:ext uri="{BB962C8B-B14F-4D97-AF65-F5344CB8AC3E}">
        <p14:creationId xmlns:p14="http://schemas.microsoft.com/office/powerpoint/2010/main" val="2957242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BNLJ vs. NLJ: Benefits of IO Aware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42928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/>
                  <a:t>R: 500 pages</a:t>
                </a:r>
              </a:p>
              <a:p>
                <a:pPr lvl="1"/>
                <a:r>
                  <a:rPr lang="en-US" dirty="0"/>
                  <a:t>S: 1000 pages</a:t>
                </a:r>
              </a:p>
              <a:p>
                <a:pPr lvl="1"/>
                <a:r>
                  <a:rPr lang="en-US" dirty="0"/>
                  <a:t>100 tuples / page</a:t>
                </a:r>
              </a:p>
              <a:p>
                <a:pPr lvl="1"/>
                <a:r>
                  <a:rPr lang="en-US" dirty="0"/>
                  <a:t>We have 12 pages of memory (B = 11)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NLJ: Cost = 500 + </a:t>
                </a:r>
                <a:r>
                  <a:rPr lang="en-US" b="1" dirty="0"/>
                  <a:t>50,000*1000</a:t>
                </a:r>
                <a:r>
                  <a:rPr lang="en-US" dirty="0"/>
                  <a:t> = </a:t>
                </a:r>
                <a:r>
                  <a:rPr lang="en-US" b="1" dirty="0"/>
                  <a:t>50 Million IOs ~= </a:t>
                </a:r>
                <a:r>
                  <a:rPr lang="en-US" b="1" u="sng" dirty="0"/>
                  <a:t>140 hours</a:t>
                </a:r>
              </a:p>
              <a:p>
                <a:endParaRPr lang="en-US" b="1" u="sng" dirty="0"/>
              </a:p>
              <a:p>
                <a:r>
                  <a:rPr lang="en-US" dirty="0"/>
                  <a:t>BNLJ: Cost = 500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500∗1000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b="1" dirty="0"/>
                  <a:t>50 </a:t>
                </a:r>
                <a:r>
                  <a:rPr lang="en-US" b="1" i="1" dirty="0"/>
                  <a:t>Thousand</a:t>
                </a:r>
                <a:r>
                  <a:rPr lang="en-US" b="1" dirty="0"/>
                  <a:t> IOs ~= </a:t>
                </a:r>
                <a:r>
                  <a:rPr lang="en-US" b="1" u="sng" dirty="0"/>
                  <a:t>0.14 hours</a:t>
                </a:r>
              </a:p>
              <a:p>
                <a:endParaRPr lang="en-US" b="1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429281"/>
              </a:xfrm>
              <a:blipFill rotWithShape="0">
                <a:blip r:embed="rId2"/>
                <a:stretch>
                  <a:fillRect l="-928" t="-4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5613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Match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81078" y="5474825"/>
            <a:ext cx="682984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A very </a:t>
            </a:r>
            <a:r>
              <a:rPr lang="en-US" sz="3200">
                <a:latin typeface="+mj-lt"/>
              </a:rPr>
              <a:t>real difference from a small change in the algorithm!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45945" y="2956073"/>
            <a:ext cx="270785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Ignoring OUT here…</a:t>
            </a:r>
          </a:p>
        </p:txBody>
      </p:sp>
    </p:spTree>
    <p:extLst>
      <p:ext uri="{BB962C8B-B14F-4D97-AF65-F5344CB8AC3E}">
        <p14:creationId xmlns:p14="http://schemas.microsoft.com/office/powerpoint/2010/main" val="225201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BNLJ vs. NLJ: Benefits of IO Aware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BNLJ, by loading larger chunks of R, we minimize the number of full </a:t>
            </a:r>
            <a:r>
              <a:rPr lang="en-US" i="1" dirty="0"/>
              <a:t>disk reads</a:t>
            </a:r>
            <a:r>
              <a:rPr lang="en-US" dirty="0"/>
              <a:t> of S</a:t>
            </a:r>
          </a:p>
          <a:p>
            <a:pPr lvl="1"/>
            <a:r>
              <a:rPr lang="en-US" dirty="0"/>
              <a:t>We only read all of S from disk for </a:t>
            </a:r>
            <a:r>
              <a:rPr lang="en-US" b="1" i="1" dirty="0"/>
              <a:t>every (B-1)-page segment of R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Still the full cross-product, but more done only </a:t>
            </a:r>
            <a:r>
              <a:rPr lang="en-US" i="1" dirty="0"/>
              <a:t>in memory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56041" y="4120717"/>
                <a:ext cx="4380259" cy="82362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charset="0"/>
                      </a:rPr>
                      <m:t>P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charset="0"/>
                          </a:rPr>
                          <m:t>𝑅</m:t>
                        </m:r>
                      </m:e>
                    </m:d>
                    <m:r>
                      <a:rPr lang="en-US" sz="3200" b="0" i="1" smtClean="0">
                        <a:latin typeface="Cambria Math" charset="0"/>
                      </a:rPr>
                      <m:t>+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charset="0"/>
                              </a:rPr>
                              <m:t>𝑅</m:t>
                            </m:r>
                          </m:e>
                        </m:d>
                      </m:num>
                      <m:den>
                        <m:r>
                          <a:rPr lang="en-US" sz="3200" b="0" i="1" smtClean="0">
                            <a:latin typeface="Cambria Math" charset="0"/>
                          </a:rPr>
                          <m:t>𝐵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−1</m:t>
                        </m:r>
                      </m:den>
                    </m:f>
                    <m:r>
                      <a:rPr lang="en-US" sz="3200" i="1">
                        <a:latin typeface="Cambria Math" charset="0"/>
                      </a:rPr>
                      <m:t>𝑃</m:t>
                    </m:r>
                    <m:r>
                      <a:rPr lang="en-US" sz="3200" i="1">
                        <a:latin typeface="Cambria Math" charset="0"/>
                      </a:rPr>
                      <m:t>(</m:t>
                    </m:r>
                    <m:r>
                      <a:rPr lang="en-US" sz="3200" i="1">
                        <a:latin typeface="Cambria Math" charset="0"/>
                      </a:rPr>
                      <m:t>𝑆</m:t>
                    </m:r>
                    <m:r>
                      <a:rPr lang="en-US" sz="3200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+mj-lt"/>
                  </a:rPr>
                  <a:t> + OUT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041" y="4120717"/>
                <a:ext cx="4380259" cy="8236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38200" y="4120717"/>
            <a:ext cx="40693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P(R) + T(R)*P(S) + OUT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659052"/>
            <a:ext cx="624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NLJ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6041" y="3659052"/>
            <a:ext cx="774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BNLJ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370906" y="4201674"/>
            <a:ext cx="821802" cy="422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48662" y="5538966"/>
                <a:ext cx="6294675" cy="87684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+mj-lt"/>
                  </a:rPr>
                  <a:t>BNLJ is faster </a:t>
                </a:r>
                <a:r>
                  <a:rPr lang="en-US" sz="3200">
                    <a:latin typeface="+mj-lt"/>
                  </a:rPr>
                  <a:t>by  roughly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𝐵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−1)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𝑇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𝑅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atin typeface="Cambria Math" charset="0"/>
                          </a:rPr>
                          <m:t>𝑃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𝑅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dirty="0">
                    <a:latin typeface="+mj-lt"/>
                  </a:rPr>
                  <a:t> !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662" y="5538966"/>
                <a:ext cx="6294675" cy="8768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5613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 &gt;  Match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776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Smarter than Cross-Products:</a:t>
            </a:r>
            <a:br>
              <a:rPr lang="en-US" dirty="0"/>
            </a:br>
            <a:r>
              <a:rPr lang="en-US" dirty="0"/>
              <a:t>              Indexed Nested Loop Join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ED5C6-362D-D545-8E36-B9B74843DC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3839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  &gt;  INLJ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5276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Smarter than Cross-Products: From Quadratic to Nearly 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599"/>
            <a:ext cx="10435936" cy="4056063"/>
          </a:xfrm>
        </p:spPr>
        <p:txBody>
          <a:bodyPr/>
          <a:lstStyle/>
          <a:p>
            <a:r>
              <a:rPr lang="en-US" dirty="0"/>
              <a:t>All joins that compute the </a:t>
            </a:r>
            <a:r>
              <a:rPr lang="en-US" b="1" i="1" dirty="0"/>
              <a:t>full cross-product</a:t>
            </a:r>
            <a:r>
              <a:rPr lang="en-US" dirty="0"/>
              <a:t> have some </a:t>
            </a:r>
            <a:r>
              <a:rPr lang="en-US" b="1" dirty="0"/>
              <a:t>quadratic </a:t>
            </a:r>
            <a:r>
              <a:rPr lang="en-US" dirty="0"/>
              <a:t>term</a:t>
            </a:r>
          </a:p>
          <a:p>
            <a:pPr lvl="1"/>
            <a:r>
              <a:rPr lang="en-US" dirty="0"/>
              <a:t>For example we saw: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Now we’ll see some (nearly) linear joins:</a:t>
            </a:r>
          </a:p>
          <a:p>
            <a:pPr lvl="1"/>
            <a:r>
              <a:rPr lang="en-US" dirty="0"/>
              <a:t>~ O(P(R) + P(S) + </a:t>
            </a:r>
            <a:r>
              <a:rPr lang="en-US" b="1" i="1" dirty="0"/>
              <a:t>OUT</a:t>
            </a:r>
            <a:r>
              <a:rPr lang="en-US" dirty="0"/>
              <a:t>), where again </a:t>
            </a:r>
            <a:r>
              <a:rPr lang="en-US" b="1" i="1" dirty="0"/>
              <a:t>OUT</a:t>
            </a:r>
            <a:r>
              <a:rPr lang="en-US" dirty="0"/>
              <a:t> could be quadratic but is usually better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621354" y="2532495"/>
            <a:ext cx="4843496" cy="1570854"/>
            <a:chOff x="4621354" y="2532495"/>
            <a:chExt cx="4843496" cy="1570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395477" y="3371417"/>
                  <a:ext cx="4069373" cy="73193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charset="0"/>
                        </a:rPr>
                        <m:t>P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𝑅</m:t>
                          </m:r>
                        </m:e>
                      </m:d>
                      <m:r>
                        <a:rPr lang="en-US" sz="2800" b="0" i="1" smtClean="0">
                          <a:latin typeface="Cambria Math" charset="0"/>
                        </a:rPr>
                        <m:t>+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𝑹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−1</m:t>
                          </m:r>
                        </m:den>
                      </m:f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charset="0"/>
                        </a:rPr>
                        <m:t>𝑷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charset="0"/>
                        </a:rPr>
                        <m:t>𝑺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charset="0"/>
                        </a:rPr>
                        <m:t>)</m:t>
                      </m:r>
                    </m:oMath>
                  </a14:m>
                  <a:r>
                    <a:rPr lang="en-US" sz="2800" dirty="0">
                      <a:latin typeface="+mj-lt"/>
                    </a:rPr>
                    <a:t> + OUT</a:t>
                  </a: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5477" y="3371417"/>
                  <a:ext cx="4069373" cy="7319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/>
            <p:cNvSpPr txBox="1"/>
            <p:nvPr/>
          </p:nvSpPr>
          <p:spPr>
            <a:xfrm>
              <a:off x="5395477" y="2532495"/>
              <a:ext cx="4069373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j-lt"/>
                </a:rPr>
                <a:t>P(R) + </a:t>
              </a:r>
              <a:r>
                <a:rPr lang="en-US" sz="3200" b="1" dirty="0">
                  <a:solidFill>
                    <a:srgbClr val="FF0000"/>
                  </a:solidFill>
                  <a:latin typeface="+mj-lt"/>
                </a:rPr>
                <a:t>T(R)P(S) </a:t>
              </a:r>
              <a:r>
                <a:rPr lang="en-US" sz="3200" dirty="0">
                  <a:latin typeface="+mj-lt"/>
                </a:rPr>
                <a:t>+ OUT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71460" y="2592025"/>
              <a:ext cx="624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NLJ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21354" y="3552395"/>
              <a:ext cx="774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BNLJ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664389" y="5661958"/>
            <a:ext cx="886322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We get this gain by </a:t>
            </a:r>
            <a:r>
              <a:rPr lang="en-US" sz="2800" b="1" i="1" dirty="0">
                <a:latin typeface="+mj-lt"/>
              </a:rPr>
              <a:t>taking advantage of structure</a:t>
            </a:r>
            <a:r>
              <a:rPr lang="en-US" sz="2800" dirty="0">
                <a:latin typeface="+mj-lt"/>
              </a:rPr>
              <a:t>- moving to equality constraints (“equijoin”) only!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3839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  &gt;  INLJ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129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Nested Loop Join (INLJ)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83826" cy="2657885"/>
              </a:xfr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𝑜𝑛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</m:oMath>
                </a14:m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Given index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idx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on S.A: 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for r in R: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s in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idx</a:t>
                </a: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(r[A]):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Menlo" charset="0"/>
                    <a:ea typeface="Menlo" charset="0"/>
                    <a:cs typeface="Menlo" charset="0"/>
                  </a:rPr>
                  <a:t>        yield </a:t>
                </a:r>
                <a:r>
                  <a:rPr lang="en-US" dirty="0" err="1">
                    <a:latin typeface="Menlo" charset="0"/>
                    <a:ea typeface="Menlo" charset="0"/>
                    <a:cs typeface="Menlo" charset="0"/>
                  </a:rPr>
                  <a:t>r,s</a:t>
                </a:r>
                <a:endParaRPr lang="en-US" dirty="0">
                  <a:latin typeface="Menlo" charset="0"/>
                  <a:ea typeface="Menlo" charset="0"/>
                  <a:cs typeface="Menlo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83826" cy="2657885"/>
              </a:xfr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3839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  &gt;  INLJ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0332" y="1886949"/>
            <a:ext cx="358116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>
                <a:latin typeface="+mj-lt"/>
              </a:rPr>
              <a:t>P(R</a:t>
            </a:r>
            <a:r>
              <a:rPr lang="en-US" sz="3200" dirty="0">
                <a:latin typeface="+mj-lt"/>
              </a:rPr>
              <a:t>) + T(R</a:t>
            </a:r>
            <a:r>
              <a:rPr lang="en-US" sz="3200">
                <a:latin typeface="+mj-lt"/>
              </a:rPr>
              <a:t>)*</a:t>
            </a:r>
            <a:r>
              <a:rPr lang="en-US" sz="3200" b="1" i="1">
                <a:latin typeface="+mj-lt"/>
              </a:rPr>
              <a:t>L </a:t>
            </a:r>
            <a:r>
              <a:rPr lang="en-US" sz="3200">
                <a:latin typeface="+mj-lt"/>
              </a:rPr>
              <a:t>+ OUT</a:t>
            </a:r>
            <a:endParaRPr lang="en-US" sz="3200" b="1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3306" y="5496673"/>
            <a:ext cx="904538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  <a:sym typeface="Wingdings"/>
              </a:rPr>
              <a:t> </a:t>
            </a:r>
            <a:r>
              <a:rPr lang="en-US" sz="3200" dirty="0">
                <a:latin typeface="+mj-lt"/>
              </a:rPr>
              <a:t>We can use an </a:t>
            </a:r>
            <a:r>
              <a:rPr lang="en-US" sz="3200" b="1" dirty="0">
                <a:latin typeface="+mj-lt"/>
              </a:rPr>
              <a:t>index</a:t>
            </a:r>
            <a:r>
              <a:rPr lang="en-US" sz="3200" dirty="0">
                <a:latin typeface="+mj-lt"/>
              </a:rPr>
              <a:t> (e.g. B+ Tree) to </a:t>
            </a:r>
            <a:r>
              <a:rPr lang="en-US" sz="3200" b="1" i="1" dirty="0">
                <a:latin typeface="+mj-lt"/>
              </a:rPr>
              <a:t>avoid doing the full cross-product!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50332" y="2900343"/>
                <a:ext cx="4661564" cy="181588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+mj-lt"/>
                  </a:rPr>
                  <a:t>where </a:t>
                </a:r>
                <a:r>
                  <a:rPr lang="en-US" sz="2800" b="1" i="1" dirty="0">
                    <a:latin typeface="+mj-lt"/>
                  </a:rPr>
                  <a:t>L </a:t>
                </a:r>
                <a:r>
                  <a:rPr lang="en-US" sz="2800" dirty="0">
                    <a:latin typeface="+mj-lt"/>
                  </a:rPr>
                  <a:t>is the IO cost to access all the distinct values in the index; assuming these fit on one page,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L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~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3</m:t>
                    </m:r>
                  </m:oMath>
                </a14:m>
                <a:r>
                  <a:rPr lang="en-US" sz="2800" dirty="0">
                    <a:latin typeface="+mj-lt"/>
                  </a:rPr>
                  <a:t> is good est.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332" y="2900343"/>
                <a:ext cx="4661564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2745" t="-3356" r="-3399" b="-872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947132" y="1327448"/>
            <a:ext cx="87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latin typeface="+mj-lt"/>
              </a:rPr>
              <a:t>Cost:</a:t>
            </a:r>
            <a:r>
              <a:rPr lang="en-US" sz="2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493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RECAP: Joins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69AC55-A447-0940-ADFB-B9B4380FC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3580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/>
              <a:t>Summary</a:t>
            </a:r>
            <a:endParaRPr lang="en-US" i="1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502900" cy="44831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covered joins--an </a:t>
            </a:r>
            <a:r>
              <a:rPr lang="en-US" b="1" i="1" dirty="0"/>
              <a:t>IO aware</a:t>
            </a:r>
            <a:r>
              <a:rPr lang="en-US" dirty="0"/>
              <a:t> algorithm makes a big difference.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Fundamental strategies: blocking and reorder loops (asymmetric costs in IO)</a:t>
            </a:r>
          </a:p>
          <a:p>
            <a:pPr lvl="1"/>
            <a:endParaRPr lang="en-US" dirty="0"/>
          </a:p>
          <a:p>
            <a:r>
              <a:rPr lang="en-US" dirty="0"/>
              <a:t>Comparing nested loop join cost calculation is something that I will definitely ask you!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1966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SUMMARY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1043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4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23738" y="4776395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37648" y="4776205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7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5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23738" y="4776395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37648" y="5131090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7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6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07500" y="5176479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37648" y="4776110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07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7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07500" y="5176479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24775" y="5131090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4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8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Joins: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349878" y="4005091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723738" y="4005091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373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7648" y="354342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852160" y="4542600"/>
            <a:ext cx="957431" cy="666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95682" y="4005091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2723737" y="5531065"/>
            <a:ext cx="1306533" cy="31197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37648" y="4386519"/>
            <a:ext cx="879811" cy="31216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8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Semantically: A Subset of the Cross Product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2416883" y="1690688"/>
            <a:ext cx="364715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R.A,B,C,D</a:t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R.A = S.A</a:t>
            </a:r>
            <a:endParaRPr lang="en-US" sz="28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>
                    <a:latin typeface="+mj-lt"/>
                  </a:rPr>
                  <a:t>Example:</a:t>
                </a:r>
                <a:r>
                  <a:rPr lang="en-US" sz="2800" dirty="0">
                    <a:latin typeface="+mj-lt"/>
                  </a:rPr>
                  <a:t> Returns all pairs of tuples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800" i="1" dirty="0">
                    <a:latin typeface="+mj-lt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𝑟</m:t>
                    </m:r>
                    <m:r>
                      <a:rPr lang="en-US" sz="2800" i="1" dirty="0" err="1" smtClean="0">
                        <a:latin typeface="Cambria Math" charset="0"/>
                      </a:rPr>
                      <m:t>.</m:t>
                    </m:r>
                    <m:r>
                      <a:rPr lang="en-US" sz="2800" i="1" dirty="0" err="1" smtClean="0">
                        <a:latin typeface="Cambria Math" charset="0"/>
                      </a:rPr>
                      <m:t>𝐴</m:t>
                    </m:r>
                    <m:r>
                      <a:rPr lang="en-US" sz="2800" i="1" dirty="0" smtClean="0">
                        <a:latin typeface="Cambria Math" charset="0"/>
                      </a:rPr>
                      <m:t> = </m:t>
                    </m:r>
                    <m:r>
                      <a:rPr lang="en-US" sz="2800" b="0" i="1" dirty="0" smtClean="0">
                        <a:latin typeface="Cambria Math" charset="0"/>
                      </a:rPr>
                      <m:t>𝑠</m:t>
                    </m:r>
                    <m:r>
                      <a:rPr lang="en-US" sz="2800" b="0" i="1" dirty="0" smtClean="0">
                        <a:latin typeface="Cambria Math" charset="0"/>
                      </a:rPr>
                      <m:t>.</m:t>
                    </m:r>
                    <m:r>
                      <a:rPr lang="en-US" sz="2800" b="0" i="1" dirty="0" smtClean="0">
                        <a:latin typeface="Cambria Math" charset="0"/>
                      </a:rPr>
                      <m:t>𝐴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803" y="1690688"/>
                <a:ext cx="4799997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394129" y="3962393"/>
          <a:ext cx="867581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48644" y="3962393"/>
          <a:ext cx="1306533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8644" y="3500728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81899" y="3500728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Menlo" charset="0"/>
                <a:ea typeface="Menlo" charset="0"/>
                <a:cs typeface="Menlo" charset="0"/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518783" y="4370586"/>
            <a:ext cx="957431" cy="66697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73702" y="3700337"/>
          <a:ext cx="1617227" cy="2564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36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55177" y="4428419"/>
                <a:ext cx="43441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177" y="4428419"/>
                <a:ext cx="434413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396387" y="5147867"/>
            <a:ext cx="1202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Cross Product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5398794" y="4370586"/>
            <a:ext cx="957431" cy="66697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73931" y="5205700"/>
            <a:ext cx="1558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Filter by conditions</a:t>
            </a:r>
          </a:p>
          <a:p>
            <a:r>
              <a:rPr lang="en-US" sz="2400" dirty="0">
                <a:latin typeface="+mj-lt"/>
              </a:rPr>
              <a:t>(</a:t>
            </a:r>
            <a:r>
              <a:rPr lang="en-US" sz="2400" dirty="0" err="1">
                <a:latin typeface="+mj-lt"/>
              </a:rPr>
              <a:t>r.A</a:t>
            </a:r>
            <a:r>
              <a:rPr lang="en-US" sz="2400" dirty="0">
                <a:latin typeface="+mj-lt"/>
              </a:rPr>
              <a:t> = </a:t>
            </a:r>
            <a:r>
              <a:rPr lang="en-US" sz="2400" dirty="0" err="1">
                <a:latin typeface="+mj-lt"/>
              </a:rPr>
              <a:t>s.A</a:t>
            </a:r>
            <a:r>
              <a:rPr lang="en-US" sz="2400" dirty="0">
                <a:latin typeface="+mj-lt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3287" y="4212976"/>
            <a:ext cx="524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latin typeface="Menlo" charset="0"/>
                <a:ea typeface="Menlo" charset="0"/>
                <a:cs typeface="Menlo" charset="0"/>
              </a:rPr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00538" y="4370586"/>
            <a:ext cx="2688303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Can we </a:t>
            </a:r>
            <a:r>
              <a:rPr lang="en-US" sz="2800">
                <a:latin typeface="+mj-lt"/>
              </a:rPr>
              <a:t>actually implement a join in this way?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08" y="1719660"/>
                <a:ext cx="1356846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8780" y="-22510"/>
              <a:ext cx="2441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Joins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044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</TotalTime>
  <Words>2537</Words>
  <Application>Microsoft Macintosh PowerPoint</Application>
  <PresentationFormat>Widescreen</PresentationFormat>
  <Paragraphs>551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Menlo</vt:lpstr>
      <vt:lpstr>Office Theme</vt:lpstr>
      <vt:lpstr>Lecture 12:  Joins Part I</vt:lpstr>
      <vt:lpstr>What you will learn about in this section</vt:lpstr>
      <vt:lpstr>1. RECAP: Joins</vt:lpstr>
      <vt:lpstr>Joins: Example</vt:lpstr>
      <vt:lpstr>Joins: Example</vt:lpstr>
      <vt:lpstr>Joins: Example</vt:lpstr>
      <vt:lpstr>Joins: Example</vt:lpstr>
      <vt:lpstr>Joins: Example</vt:lpstr>
      <vt:lpstr>Semantically: A Subset of the Cross Product</vt:lpstr>
      <vt:lpstr>Notes</vt:lpstr>
      <vt:lpstr>2. Nested Loop Joins</vt:lpstr>
      <vt:lpstr>Notes</vt:lpstr>
      <vt:lpstr>Nested Loop Join (NLJ)</vt:lpstr>
      <vt:lpstr>Nested Loop Join (NLJ)</vt:lpstr>
      <vt:lpstr>Nested Loop Join (NLJ)</vt:lpstr>
      <vt:lpstr>Nested Loop Join (NLJ)</vt:lpstr>
      <vt:lpstr>Nested Loop Join (NLJ)</vt:lpstr>
      <vt:lpstr>Nested Loop Join (NLJ)</vt:lpstr>
      <vt:lpstr>3. IO-Aware Approach:                     Block Nested Loop Join</vt:lpstr>
      <vt:lpstr>Block Nested Loop Join (BNLJ)</vt:lpstr>
      <vt:lpstr>Block Nested Loop Join (BNLJ)</vt:lpstr>
      <vt:lpstr>Block Nested Loop Join (BNLJ)</vt:lpstr>
      <vt:lpstr>Block Nested Loop Join (BNLJ)</vt:lpstr>
      <vt:lpstr>PowerPoint Presentation</vt:lpstr>
      <vt:lpstr>BNLJ vs. NLJ: Benefits of IO Aware</vt:lpstr>
      <vt:lpstr>BNLJ vs. NLJ: Benefits of IO Aware</vt:lpstr>
      <vt:lpstr>4. Smarter than Cross-Products:               Indexed Nested Loop Join</vt:lpstr>
      <vt:lpstr>Smarter than Cross-Products: From Quadratic to Nearly Linear</vt:lpstr>
      <vt:lpstr>Index Nested Loop Join (INLJ)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Seongjin Lee</cp:lastModifiedBy>
  <cp:revision>154</cp:revision>
  <dcterms:created xsi:type="dcterms:W3CDTF">2015-10-30T14:38:29Z</dcterms:created>
  <dcterms:modified xsi:type="dcterms:W3CDTF">2019-11-25T06:36:29Z</dcterms:modified>
</cp:coreProperties>
</file>