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57" r:id="rId2"/>
    <p:sldId id="331" r:id="rId3"/>
    <p:sldId id="339" r:id="rId4"/>
    <p:sldId id="340" r:id="rId5"/>
    <p:sldId id="259" r:id="rId6"/>
    <p:sldId id="307" r:id="rId7"/>
    <p:sldId id="308" r:id="rId8"/>
    <p:sldId id="260" r:id="rId9"/>
    <p:sldId id="261" r:id="rId10"/>
    <p:sldId id="262" r:id="rId11"/>
    <p:sldId id="263" r:id="rId12"/>
    <p:sldId id="341" r:id="rId13"/>
    <p:sldId id="299" r:id="rId14"/>
    <p:sldId id="270" r:id="rId15"/>
    <p:sldId id="337" r:id="rId16"/>
    <p:sldId id="271" r:id="rId17"/>
    <p:sldId id="272" r:id="rId18"/>
    <p:sldId id="273" r:id="rId19"/>
    <p:sldId id="275" r:id="rId20"/>
    <p:sldId id="276" r:id="rId21"/>
    <p:sldId id="315" r:id="rId22"/>
    <p:sldId id="309" r:id="rId23"/>
    <p:sldId id="333" r:id="rId24"/>
    <p:sldId id="310" r:id="rId25"/>
    <p:sldId id="311" r:id="rId26"/>
    <p:sldId id="314" r:id="rId27"/>
    <p:sldId id="313" r:id="rId28"/>
    <p:sldId id="279" r:id="rId29"/>
    <p:sldId id="280" r:id="rId30"/>
    <p:sldId id="282" r:id="rId31"/>
    <p:sldId id="316" r:id="rId32"/>
    <p:sldId id="284" r:id="rId33"/>
    <p:sldId id="285" r:id="rId34"/>
    <p:sldId id="286" r:id="rId35"/>
    <p:sldId id="287" r:id="rId36"/>
    <p:sldId id="319" r:id="rId37"/>
    <p:sldId id="320" r:id="rId38"/>
    <p:sldId id="321" r:id="rId39"/>
    <p:sldId id="288" r:id="rId40"/>
    <p:sldId id="289" r:id="rId41"/>
    <p:sldId id="336" r:id="rId42"/>
    <p:sldId id="317" r:id="rId43"/>
    <p:sldId id="318" r:id="rId44"/>
    <p:sldId id="293" r:id="rId45"/>
    <p:sldId id="294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777F86-1AD3-E745-8504-58BCD5495FDB}">
          <p14:sldIdLst>
            <p14:sldId id="257"/>
            <p14:sldId id="331"/>
            <p14:sldId id="339"/>
            <p14:sldId id="340"/>
            <p14:sldId id="259"/>
            <p14:sldId id="307"/>
            <p14:sldId id="308"/>
            <p14:sldId id="260"/>
            <p14:sldId id="261"/>
            <p14:sldId id="262"/>
            <p14:sldId id="263"/>
            <p14:sldId id="341"/>
            <p14:sldId id="299"/>
            <p14:sldId id="270"/>
            <p14:sldId id="337"/>
            <p14:sldId id="271"/>
            <p14:sldId id="272"/>
            <p14:sldId id="273"/>
            <p14:sldId id="275"/>
            <p14:sldId id="276"/>
            <p14:sldId id="315"/>
            <p14:sldId id="309"/>
            <p14:sldId id="333"/>
            <p14:sldId id="310"/>
            <p14:sldId id="311"/>
            <p14:sldId id="314"/>
            <p14:sldId id="313"/>
            <p14:sldId id="279"/>
            <p14:sldId id="280"/>
            <p14:sldId id="282"/>
            <p14:sldId id="316"/>
            <p14:sldId id="284"/>
            <p14:sldId id="285"/>
            <p14:sldId id="286"/>
            <p14:sldId id="287"/>
            <p14:sldId id="319"/>
            <p14:sldId id="320"/>
            <p14:sldId id="321"/>
            <p14:sldId id="288"/>
            <p14:sldId id="289"/>
            <p14:sldId id="336"/>
            <p14:sldId id="317"/>
            <p14:sldId id="318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2"/>
    <p:restoredTop sz="94014"/>
  </p:normalViewPr>
  <p:slideViewPr>
    <p:cSldViewPr snapToGrid="0" snapToObjects="1">
      <p:cViewPr varScale="1">
        <p:scale>
          <a:sx n="116" d="100"/>
          <a:sy n="116" d="100"/>
        </p:scale>
        <p:origin x="90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9A7-2F8A-8542-A5B3-1DCBE9DCB46D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1345F-47DA-8D41-A25D-7C1673F2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5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81435-C3BB-4124-8E91-FEFD045DB9DA}" type="slidenum">
              <a:rPr lang="en-US"/>
              <a:pPr/>
              <a:t>15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17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76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1345F-47DA-8D41-A25D-7C1673F272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73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1345F-47DA-8D41-A25D-7C1673F2722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58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1345F-47DA-8D41-A25D-7C1673F2722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91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380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675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1381C-9C24-429D-B71A-A8E64D7896FB}" type="slidenum">
              <a:rPr lang="en-US"/>
              <a:pPr/>
              <a:t>29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12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301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81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938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214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424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018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971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13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693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805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75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93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45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823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55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56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1345F-47DA-8D41-A25D-7C1673F272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08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07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91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81435-C3BB-4124-8E91-FEFD045DB9DA}" type="slidenum">
              <a:rPr lang="en-US"/>
              <a:pPr/>
              <a:t>14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9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5508-BB0A-464D-ADEF-3A0075ABE227}" type="datetime1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59A3-DF54-4C46-A244-9A1C3258A5D5}" type="datetime1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1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A13-4A4C-C245-A282-B82029FF14A9}" type="datetime1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BABF-E9B9-0B48-88BB-0E26979FE3C3}" type="datetime1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6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F0DC-4CC6-E74B-ADE9-A3A724E54A70}" type="datetime1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A4E7-51A4-4043-B144-32E78EB53B2F}" type="datetime1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5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3EF-D8E3-0440-8139-36EEB92428E3}" type="datetime1">
              <a:rPr lang="en-US" smtClean="0"/>
              <a:t>9/1/20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3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77A2-9965-7C42-98E1-8D5C145B4EDB}" type="datetime1">
              <a:rPr lang="en-US" smtClean="0"/>
              <a:t>9/1/20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1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7D39-643B-3A4B-8B1B-C9B22069A6E3}" type="datetime1">
              <a:rPr lang="en-US" smtClean="0"/>
              <a:t>9/1/20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1225-698E-4144-BE2D-C0FAD87E1DE5}" type="datetime1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CE43-A1E8-1340-A845-87D6176A44FB}" type="datetime1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80DAD-0F0E-1C48-9551-E0290ADDD356}" type="datetime1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open.gnu.ac.kr/mediawiki/index.php?title=Database_2018-02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crosoft.com/" TargetMode="External"/><Relationship Id="rId3" Type="http://schemas.openxmlformats.org/officeDocument/2006/relationships/image" Target="../media/image2.gif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acle.com/index.html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ibm.com/us/en/" TargetMode="External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 to 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1: Course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course is (and is not)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 </a:t>
            </a:r>
            <a:r>
              <a:rPr lang="en-US" b="1" dirty="0"/>
              <a:t>fundamentals of data management</a:t>
            </a:r>
          </a:p>
          <a:p>
            <a:pPr lvl="1"/>
            <a:r>
              <a:rPr lang="en-US" dirty="0"/>
              <a:t>How to design databases, query databases, build applications with them.</a:t>
            </a:r>
          </a:p>
          <a:p>
            <a:pPr lvl="1"/>
            <a:r>
              <a:rPr lang="en-US" dirty="0"/>
              <a:t>How to debug them when they go wrong!</a:t>
            </a:r>
          </a:p>
          <a:p>
            <a:pPr lvl="1"/>
            <a:r>
              <a:rPr lang="en-US" u="sng" dirty="0"/>
              <a:t>Not</a:t>
            </a:r>
            <a:r>
              <a:rPr lang="en-US" dirty="0"/>
              <a:t> how to be a DBA or how to tune Oracle 12g.</a:t>
            </a:r>
          </a:p>
          <a:p>
            <a:pPr lvl="1"/>
            <a:endParaRPr lang="en-US" dirty="0"/>
          </a:p>
          <a:p>
            <a:r>
              <a:rPr lang="en-US" dirty="0"/>
              <a:t>We’ll cover </a:t>
            </a:r>
            <a:r>
              <a:rPr lang="en-US" b="1" dirty="0"/>
              <a:t>how database management systems work </a:t>
            </a:r>
          </a:p>
          <a:p>
            <a:endParaRPr lang="en-US" b="1" dirty="0"/>
          </a:p>
          <a:p>
            <a:r>
              <a:rPr lang="en-US" dirty="0"/>
              <a:t>And some (but not all of) </a:t>
            </a:r>
            <a:r>
              <a:rPr lang="en-US" b="1" dirty="0"/>
              <a:t>the principles of how to build </a:t>
            </a:r>
            <a:r>
              <a:rPr lang="en-US" dirty="0"/>
              <a:t>them </a:t>
            </a:r>
            <a:endParaRPr lang="en-US" dirty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19736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Introduction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Instructor (me) Seongjin Lee</a:t>
            </a:r>
          </a:p>
          <a:p>
            <a:pPr lvl="1"/>
            <a:r>
              <a:rPr lang="en-US" dirty="0"/>
              <a:t>Office hours: Tuesday: 18:00-19:00, 407-314</a:t>
            </a:r>
          </a:p>
          <a:p>
            <a:pPr lvl="1"/>
            <a:r>
              <a:rPr lang="en-US" dirty="0"/>
              <a:t>Or make an appointment</a:t>
            </a:r>
          </a:p>
          <a:p>
            <a:pPr lvl="1"/>
            <a:r>
              <a:rPr lang="en-US" dirty="0"/>
              <a:t>Or send an email: insight at gnu dot ac dot </a:t>
            </a:r>
            <a:r>
              <a:rPr lang="en-US" dirty="0" err="1"/>
              <a:t>kr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249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Administrative  &gt;  Course Staff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86" y="-74612"/>
            <a:ext cx="10515600" cy="1325563"/>
          </a:xfrm>
        </p:spPr>
        <p:txBody>
          <a:bodyPr/>
          <a:lstStyle/>
          <a:p>
            <a:r>
              <a:rPr lang="en-US" dirty="0" err="1"/>
              <a:t>open.gnu.ac.kr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686FBF-2D17-FF48-AA52-F029DB059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7BFC4C-6352-1348-9A91-D73EAC8FB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74502"/>
            <a:ext cx="9963969" cy="795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87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Website: 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2"/>
              </a:rPr>
              <a:t>open.gnu.ac.kr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2134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Administrative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706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996B-F719-4B60-BB91-679F33C4CCC7}" type="slidenum">
              <a:rPr lang="en-US"/>
              <a:pPr/>
              <a:t>14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slides cover </a:t>
            </a:r>
            <a:r>
              <a:rPr lang="en-US" b="1" dirty="0"/>
              <a:t>essential material</a:t>
            </a:r>
          </a:p>
          <a:p>
            <a:pPr lvl="1"/>
            <a:r>
              <a:rPr lang="en-US" dirty="0"/>
              <a:t>This is your </a:t>
            </a:r>
            <a:r>
              <a:rPr lang="en-US" u="sng" dirty="0"/>
              <a:t>best reference.</a:t>
            </a:r>
          </a:p>
          <a:p>
            <a:pPr lvl="1"/>
            <a:r>
              <a:rPr lang="en-US" dirty="0"/>
              <a:t>We are trying to get away from book, but do have pointers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Try to cover same thing in </a:t>
            </a:r>
            <a:r>
              <a:rPr lang="en-US" b="1" dirty="0"/>
              <a:t>many ways</a:t>
            </a:r>
            <a:r>
              <a:rPr lang="en-US" dirty="0"/>
              <a:t>: Lecture, lecture notes, homework, exams (no shock)</a:t>
            </a:r>
          </a:p>
          <a:p>
            <a:pPr lvl="1"/>
            <a:r>
              <a:rPr lang="en-US" dirty="0"/>
              <a:t>Attendance makes your life easier…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16973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Logistics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996B-F719-4B60-BB91-679F33C4CCC7}" type="slidenum">
              <a:rPr lang="en-US"/>
              <a:pPr/>
              <a:t>15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30036"/>
            <a:ext cx="10515600" cy="5527963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I dislike mandatory attendance</a:t>
            </a:r>
            <a:r>
              <a:rPr lang="is-IS" dirty="0"/>
              <a:t>… </a:t>
            </a:r>
            <a:r>
              <a:rPr lang="en-US" dirty="0"/>
              <a:t>but in the past we noticed</a:t>
            </a:r>
            <a:r>
              <a:rPr lang="is-IS" dirty="0"/>
              <a:t>…</a:t>
            </a:r>
            <a:endParaRPr lang="en-US" dirty="0"/>
          </a:p>
          <a:p>
            <a:pPr lvl="1"/>
            <a:r>
              <a:rPr lang="en-US" dirty="0"/>
              <a:t>People who did not attend did worse </a:t>
            </a:r>
            <a:r>
              <a:rPr lang="en-US" dirty="0">
                <a:sym typeface="Wingdings"/>
              </a:rPr>
              <a:t></a:t>
            </a:r>
          </a:p>
          <a:p>
            <a:pPr lvl="1"/>
            <a:r>
              <a:rPr lang="en-US" dirty="0">
                <a:sym typeface="Wingdings"/>
              </a:rPr>
              <a:t>People who did not attend used more course resources </a:t>
            </a:r>
          </a:p>
          <a:p>
            <a:pPr lvl="1"/>
            <a:r>
              <a:rPr lang="en-US" dirty="0">
                <a:sym typeface="Wingdings"/>
              </a:rPr>
              <a:t>People who did not attend were less happy with the course </a:t>
            </a:r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16973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Logistics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020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Graded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Attendance (10%)</a:t>
            </a:r>
          </a:p>
          <a:p>
            <a:r>
              <a:rPr lang="en-US" dirty="0"/>
              <a:t>Quiz (10%)</a:t>
            </a:r>
          </a:p>
          <a:p>
            <a:r>
              <a:rPr lang="en-US" dirty="0"/>
              <a:t>Problem Sets (10%)</a:t>
            </a:r>
          </a:p>
          <a:p>
            <a:r>
              <a:rPr lang="en-US" dirty="0"/>
              <a:t>Programming project (10%) </a:t>
            </a:r>
          </a:p>
          <a:p>
            <a:r>
              <a:rPr lang="en-US" dirty="0"/>
              <a:t>Midterm (30%)</a:t>
            </a:r>
          </a:p>
          <a:p>
            <a:r>
              <a:rPr lang="en-US" dirty="0"/>
              <a:t>Final exam (30%)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37175" y="1646238"/>
            <a:ext cx="372845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+mj-lt"/>
              </a:rPr>
              <a:t>Assignments are typically due Tuesday before class, typically 2 weeks to complete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16973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Logistics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5209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Un-Graded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Readings provided to help you!</a:t>
            </a:r>
          </a:p>
          <a:p>
            <a:pPr lvl="1"/>
            <a:r>
              <a:rPr lang="en-US" dirty="0"/>
              <a:t>Only items in lecture, homework, or project are fair game.</a:t>
            </a:r>
          </a:p>
          <a:p>
            <a:pPr lvl="1"/>
            <a:endParaRPr lang="en-US" dirty="0"/>
          </a:p>
          <a:p>
            <a:r>
              <a:rPr lang="en-US" dirty="0"/>
              <a:t>Activities are again mainly to help / be fun!</a:t>
            </a:r>
          </a:p>
          <a:p>
            <a:pPr lvl="1"/>
            <a:r>
              <a:rPr lang="en-US" dirty="0"/>
              <a:t>Will occur during class- not graded, but count as part of lecture material (fair game as well)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Jupyter</a:t>
            </a:r>
            <a:r>
              <a:rPr lang="en-US" dirty="0"/>
              <a:t> Notebooks provided</a:t>
            </a:r>
          </a:p>
          <a:p>
            <a:pPr lvl="1"/>
            <a:r>
              <a:rPr lang="en-US" dirty="0"/>
              <a:t>These are optional but hopefully helpful.</a:t>
            </a:r>
          </a:p>
          <a:p>
            <a:pPr lvl="1"/>
            <a:r>
              <a:rPr lang="en-US" dirty="0"/>
              <a:t>Redesigned so that you can ‘interactively replay’ parts of lecture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16973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Logistics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859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expected from you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1"/>
            <a:ext cx="9372600" cy="45259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Attend lectures</a:t>
            </a:r>
          </a:p>
          <a:p>
            <a:pPr lvl="1"/>
            <a:r>
              <a:rPr lang="en-US" dirty="0"/>
              <a:t>If you don’t, it’s </a:t>
            </a:r>
            <a:r>
              <a:rPr lang="en-US" u="sng" dirty="0"/>
              <a:t>at your own peril</a:t>
            </a:r>
          </a:p>
          <a:p>
            <a:endParaRPr lang="en-US" dirty="0"/>
          </a:p>
          <a:p>
            <a:r>
              <a:rPr lang="en-US" b="1" dirty="0"/>
              <a:t>Be active and think critically</a:t>
            </a:r>
          </a:p>
          <a:p>
            <a:pPr lvl="1"/>
            <a:r>
              <a:rPr lang="en-US" dirty="0"/>
              <a:t>Ask questions, post comments on forums</a:t>
            </a:r>
          </a:p>
          <a:p>
            <a:endParaRPr lang="en-US" dirty="0"/>
          </a:p>
          <a:p>
            <a:r>
              <a:rPr lang="en-US" b="1" dirty="0"/>
              <a:t>Do programming and homework projects </a:t>
            </a:r>
          </a:p>
          <a:p>
            <a:pPr lvl="1"/>
            <a:r>
              <a:rPr lang="en-US" dirty="0"/>
              <a:t>Start early and </a:t>
            </a:r>
            <a:r>
              <a:rPr lang="en-US" u="sng" dirty="0"/>
              <a:t>be honest</a:t>
            </a:r>
          </a:p>
          <a:p>
            <a:endParaRPr lang="en-US" dirty="0"/>
          </a:p>
          <a:p>
            <a:r>
              <a:rPr lang="en-US" b="1" dirty="0"/>
              <a:t>Study for tests and exams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6973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Logistics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Lectures: 1</a:t>
            </a:r>
            <a:r>
              <a:rPr lang="en-US" baseline="30000" dirty="0"/>
              <a:t>st</a:t>
            </a:r>
            <a:r>
              <a:rPr lang="en-US" dirty="0"/>
              <a:t> half - from a user’s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Foundations: </a:t>
            </a:r>
            <a:r>
              <a:rPr lang="en-US" dirty="0"/>
              <a:t>Relational data models &amp; SQL</a:t>
            </a:r>
            <a:endParaRPr lang="en-US" i="1" dirty="0"/>
          </a:p>
          <a:p>
            <a:pPr lvl="1"/>
            <a:r>
              <a:rPr lang="en-US" u="sng" dirty="0"/>
              <a:t>Lectures 2-3</a:t>
            </a:r>
          </a:p>
          <a:p>
            <a:pPr lvl="1"/>
            <a:r>
              <a:rPr lang="en-US" dirty="0"/>
              <a:t>How to manipulate data with SQL, a declarative language</a:t>
            </a:r>
          </a:p>
          <a:p>
            <a:pPr lvl="2"/>
            <a:r>
              <a:rPr lang="en-US" i="1" dirty="0"/>
              <a:t>reduced expressive power but the system can do more for you</a:t>
            </a:r>
          </a:p>
          <a:p>
            <a:pPr marL="457200" lvl="1" indent="0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Database Design</a:t>
            </a:r>
            <a:r>
              <a:rPr lang="en-US" dirty="0"/>
              <a:t>: Design theory and constraints</a:t>
            </a:r>
            <a:endParaRPr lang="en-US" i="1" dirty="0"/>
          </a:p>
          <a:p>
            <a:pPr lvl="1"/>
            <a:r>
              <a:rPr lang="en-US" u="sng" dirty="0"/>
              <a:t>Lectures 4-6</a:t>
            </a:r>
          </a:p>
          <a:p>
            <a:pPr lvl="1"/>
            <a:r>
              <a:rPr lang="en-US" dirty="0"/>
              <a:t>Designing relational schema to keep your data from getting corrupted</a:t>
            </a:r>
          </a:p>
          <a:p>
            <a:pPr lvl="1"/>
            <a:endParaRPr lang="en-US" b="1" i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Transactions: </a:t>
            </a:r>
            <a:r>
              <a:rPr lang="en-US" dirty="0"/>
              <a:t>Syntax &amp; supporting systems</a:t>
            </a:r>
          </a:p>
          <a:p>
            <a:pPr lvl="1"/>
            <a:r>
              <a:rPr lang="en-US" u="sng" dirty="0"/>
              <a:t>Lectures 7-8</a:t>
            </a:r>
          </a:p>
          <a:p>
            <a:pPr lvl="1"/>
            <a:r>
              <a:rPr lang="en-US" dirty="0"/>
              <a:t>A programmer’s abstraction for data consistency</a:t>
            </a:r>
            <a:endParaRPr lang="en-US" b="1" dirty="0"/>
          </a:p>
          <a:p>
            <a:pPr marL="914400" lvl="1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5177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1689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Lectures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173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8063"/>
            <a:ext cx="10515600" cy="2852737"/>
          </a:xfrm>
        </p:spPr>
        <p:txBody>
          <a:bodyPr/>
          <a:lstStyle/>
          <a:p>
            <a:r>
              <a:rPr lang="en-US" dirty="0"/>
              <a:t>The world is increasingly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driven by data…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503613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This class teaches </a:t>
            </a:r>
            <a:r>
              <a:rPr lang="en-US" b="1" dirty="0"/>
              <a:t>the basics </a:t>
            </a:r>
            <a:r>
              <a:rPr lang="en-US" dirty="0"/>
              <a:t>of how to use &amp; manage data.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3732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6906" cy="1325563"/>
          </a:xfrm>
        </p:spPr>
        <p:txBody>
          <a:bodyPr>
            <a:normAutofit/>
          </a:bodyPr>
          <a:lstStyle/>
          <a:p>
            <a:r>
              <a:rPr lang="en-US" dirty="0"/>
              <a:t>Lectures: 2</a:t>
            </a:r>
            <a:r>
              <a:rPr lang="en-US" baseline="30000" dirty="0"/>
              <a:t>nd</a:t>
            </a:r>
            <a:r>
              <a:rPr lang="en-US" dirty="0"/>
              <a:t> half - understanding 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31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4. Introduction to database systems</a:t>
            </a:r>
          </a:p>
          <a:p>
            <a:pPr lvl="1"/>
            <a:r>
              <a:rPr lang="en-US" u="sng" dirty="0"/>
              <a:t>Lectures 12-16</a:t>
            </a:r>
          </a:p>
          <a:p>
            <a:pPr lvl="1"/>
            <a:r>
              <a:rPr lang="en-US" dirty="0"/>
              <a:t>Indexing </a:t>
            </a:r>
          </a:p>
          <a:p>
            <a:pPr lvl="1"/>
            <a:r>
              <a:rPr lang="en-US" dirty="0"/>
              <a:t>External Memory Algorithms (IO model) for sorting, joins, etc.</a:t>
            </a:r>
          </a:p>
          <a:p>
            <a:pPr lvl="1"/>
            <a:r>
              <a:rPr lang="en-US" dirty="0"/>
              <a:t>Basics of query optimization (Cost Estimates)</a:t>
            </a:r>
          </a:p>
          <a:p>
            <a:pPr lvl="1"/>
            <a:r>
              <a:rPr lang="en-US" dirty="0"/>
              <a:t>Relational algebra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5. Specialized and New Data Processing Systems</a:t>
            </a:r>
          </a:p>
          <a:p>
            <a:pPr lvl="1"/>
            <a:r>
              <a:rPr lang="en-US" u="sng" dirty="0"/>
              <a:t>Lectures 17-19</a:t>
            </a:r>
          </a:p>
          <a:p>
            <a:pPr lvl="1"/>
            <a:r>
              <a:rPr lang="en-US" dirty="0"/>
              <a:t>Key-Value Stores</a:t>
            </a:r>
          </a:p>
          <a:p>
            <a:pPr lvl="1"/>
            <a:r>
              <a:rPr lang="en-US" dirty="0"/>
              <a:t>Hadoop and its 10 year anniversary</a:t>
            </a:r>
          </a:p>
          <a:p>
            <a:pPr lvl="1"/>
            <a:r>
              <a:rPr lang="en-US" dirty="0" err="1"/>
              <a:t>SparkSQL</a:t>
            </a:r>
            <a:r>
              <a:rPr lang="en-US" dirty="0"/>
              <a:t>. The re-rise of SQL</a:t>
            </a:r>
          </a:p>
          <a:p>
            <a:pPr lvl="1"/>
            <a:r>
              <a:rPr lang="en-US" dirty="0"/>
              <a:t>Next-gen analytics systems &amp; current intersections with ML &amp; AI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-25177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1689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Lectures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6092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Lectures: A note about format of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-25177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1689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Lectures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35120" y="1969099"/>
            <a:ext cx="326431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i="1" dirty="0"/>
              <a:t>These are asides / notes </a:t>
            </a:r>
            <a:r>
              <a:rPr lang="en-US" i="1"/>
              <a:t>(still need to know these in general!)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35120" y="4119427"/>
            <a:ext cx="659328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+mj-lt"/>
              </a:rPr>
              <a:t>Main point of slide / key takeaway at bottom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57554" y="3162514"/>
            <a:ext cx="63495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Definitions in blue with </a:t>
            </a:r>
            <a:r>
              <a:rPr lang="en-US" b="1" u="sng" dirty="0">
                <a:latin typeface="+mj-lt"/>
              </a:rPr>
              <a:t>concept being defined</a:t>
            </a:r>
            <a:r>
              <a:rPr lang="en-US" dirty="0">
                <a:latin typeface="+mj-lt"/>
              </a:rPr>
              <a:t> bold &amp; underlined</a:t>
            </a:r>
            <a:endParaRPr lang="en-US" u="sng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5120" y="5230228"/>
            <a:ext cx="296715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Warnings- pay attention here!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248428" y="1403881"/>
            <a:ext cx="121398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Take note!!</a:t>
            </a:r>
          </a:p>
        </p:txBody>
      </p:sp>
    </p:spTree>
    <p:extLst>
      <p:ext uri="{BB962C8B-B14F-4D97-AF65-F5344CB8AC3E}">
        <p14:creationId xmlns:p14="http://schemas.microsoft.com/office/powerpoint/2010/main" val="706859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Notebook “Hello World”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49662" cy="4895850"/>
          </a:xfrm>
        </p:spPr>
        <p:txBody>
          <a:bodyPr>
            <a:normAutofit/>
          </a:bodyPr>
          <a:lstStyle/>
          <a:p>
            <a:r>
              <a:rPr lang="en-US" dirty="0" err="1"/>
              <a:t>Jupyter</a:t>
            </a:r>
            <a:r>
              <a:rPr lang="en-US" dirty="0"/>
              <a:t> notebooks are interactive shells which </a:t>
            </a:r>
            <a:r>
              <a:rPr lang="en-US" b="1" dirty="0"/>
              <a:t>save output in a nice notebook format</a:t>
            </a:r>
          </a:p>
          <a:p>
            <a:pPr lvl="1"/>
            <a:r>
              <a:rPr lang="en-US" dirty="0"/>
              <a:t>They also can display markdown, </a:t>
            </a:r>
            <a:r>
              <a:rPr lang="en-US" dirty="0" err="1"/>
              <a:t>LaTeX</a:t>
            </a:r>
            <a:r>
              <a:rPr lang="en-US" dirty="0"/>
              <a:t>, HTML, </a:t>
            </a:r>
            <a:r>
              <a:rPr lang="en-US" dirty="0" err="1"/>
              <a:t>js</a:t>
            </a:r>
            <a:r>
              <a:rPr lang="en-US" dirty="0"/>
              <a:t>…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You’ll use these for </a:t>
            </a:r>
          </a:p>
          <a:p>
            <a:pPr lvl="1"/>
            <a:r>
              <a:rPr lang="en-US" dirty="0"/>
              <a:t>in-class activities</a:t>
            </a:r>
          </a:p>
          <a:p>
            <a:pPr lvl="1"/>
            <a:r>
              <a:rPr lang="en-US" dirty="0"/>
              <a:t>interactive lecture supplements/recaps</a:t>
            </a:r>
          </a:p>
          <a:p>
            <a:pPr lvl="1"/>
            <a:r>
              <a:rPr lang="en-US" dirty="0" err="1"/>
              <a:t>homeworks</a:t>
            </a:r>
            <a:r>
              <a:rPr lang="en-US" dirty="0"/>
              <a:t>, projects, etc.- if helpful!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24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ACTIVITY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981615" y="1964455"/>
            <a:ext cx="2843240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i="1" dirty="0"/>
              <a:t>FYI</a:t>
            </a:r>
            <a:r>
              <a:rPr lang="en-US" sz="1400" i="1"/>
              <a:t>: “</a:t>
            </a:r>
            <a:r>
              <a:rPr lang="en-US" sz="1400" i="1" dirty="0" err="1"/>
              <a:t>Jupyter</a:t>
            </a:r>
            <a:r>
              <a:rPr lang="en-US" sz="1400" i="1" dirty="0"/>
              <a:t> Notebook” are also called </a:t>
            </a:r>
            <a:r>
              <a:rPr lang="en-US" sz="1400" i="1" dirty="0" err="1"/>
              <a:t>iPython</a:t>
            </a:r>
            <a:r>
              <a:rPr lang="en-US" sz="1400" i="1" dirty="0"/>
              <a:t> notebooks but they handle other languages too.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4685" y="4528311"/>
            <a:ext cx="325589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Note: you </a:t>
            </a:r>
            <a:r>
              <a:rPr lang="en-US" sz="2400" b="1" u="sng" dirty="0"/>
              <a:t>do</a:t>
            </a:r>
            <a:r>
              <a:rPr lang="en-US" sz="2400" b="1" dirty="0"/>
              <a:t> need to know or learn python </a:t>
            </a:r>
            <a:r>
              <a:rPr lang="en-US" sz="2400" dirty="0"/>
              <a:t>for this course!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2665" y="3109500"/>
            <a:ext cx="1991753" cy="231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68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Notebook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24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ACTIVITY</a:t>
              </a:r>
            </a:p>
          </p:txBody>
        </p:sp>
      </p:grpSp>
      <p:sp>
        <p:nvSpPr>
          <p:cNvPr id="13" name="Content Placeholder 10"/>
          <p:cNvSpPr txBox="1">
            <a:spLocks/>
          </p:cNvSpPr>
          <p:nvPr/>
        </p:nvSpPr>
        <p:spPr>
          <a:xfrm>
            <a:off x="6455229" y="1847850"/>
            <a:ext cx="51510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8201" y="5514135"/>
            <a:ext cx="10515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As a general policy in upper-level CS courses, </a:t>
            </a:r>
            <a:r>
              <a:rPr lang="en-US" sz="2400" b="1" u="sng" dirty="0">
                <a:latin typeface="+mj-lt"/>
              </a:rPr>
              <a:t>Windows is not officially supported</a:t>
            </a:r>
            <a:r>
              <a:rPr lang="en-US" sz="2400" dirty="0">
                <a:latin typeface="+mj-lt"/>
              </a:rPr>
              <a:t>.  However we are making a best-effort attempt to provide some solutions here!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3842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HIGHLY RECOMMENDED. </a:t>
            </a:r>
            <a:r>
              <a:rPr lang="en-US" dirty="0"/>
              <a:t>Install </a:t>
            </a:r>
            <a:r>
              <a:rPr lang="en-US" b="1" u="sng" dirty="0"/>
              <a:t>on your laptop</a:t>
            </a:r>
            <a:r>
              <a:rPr lang="en-US" dirty="0"/>
              <a:t> via the instructions on the next slide / Piazza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Other options running via one of the alternative methods: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b="1" u="sng" dirty="0"/>
              <a:t>Ubuntu VM.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b="1" u="sng" dirty="0"/>
              <a:t>Corn</a:t>
            </a:r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Come to our </a:t>
            </a:r>
            <a:r>
              <a:rPr lang="en-US" b="1" u="sng" dirty="0"/>
              <a:t>Installation Office Hours </a:t>
            </a:r>
            <a:r>
              <a:rPr lang="en-US" dirty="0"/>
              <a:t>after this class and tomorrow</a:t>
            </a:r>
            <a:r>
              <a:rPr lang="en-US" b="1" u="sng" dirty="0"/>
              <a:t>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66503" y="3100189"/>
            <a:ext cx="239606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Please help out your peers by posting issues / solutions on Piazza!</a:t>
            </a:r>
          </a:p>
        </p:txBody>
      </p:sp>
    </p:spTree>
    <p:extLst>
      <p:ext uri="{BB962C8B-B14F-4D97-AF65-F5344CB8AC3E}">
        <p14:creationId xmlns:p14="http://schemas.microsoft.com/office/powerpoint/2010/main" val="132442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 uiExpand="1" build="p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Notebook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24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ACTIVITY</a:t>
              </a:r>
            </a:p>
          </p:txBody>
        </p:sp>
      </p:grpSp>
      <p:sp>
        <p:nvSpPr>
          <p:cNvPr id="13" name="Content Placeholder 10"/>
          <p:cNvSpPr txBox="1">
            <a:spLocks/>
          </p:cNvSpPr>
          <p:nvPr/>
        </p:nvSpPr>
        <p:spPr>
          <a:xfrm>
            <a:off x="6455229" y="1847850"/>
            <a:ext cx="51510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09800" y="6176963"/>
            <a:ext cx="77724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Ask help for setup &amp; installation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763982"/>
            <a:ext cx="112221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http://open.gnu.ac.kr/</a:t>
            </a:r>
            <a:r>
              <a:rPr lang="en-US" sz="4000" dirty="0" err="1"/>
              <a:t>mediawiki</a:t>
            </a:r>
            <a:r>
              <a:rPr lang="en-US" sz="4000" dirty="0"/>
              <a:t>/</a:t>
            </a:r>
            <a:r>
              <a:rPr lang="en-US" sz="4000" dirty="0" err="1"/>
              <a:t>index.php?title</a:t>
            </a:r>
            <a:r>
              <a:rPr lang="en-US" sz="4000" dirty="0"/>
              <a:t>=Database_2018-02</a:t>
            </a:r>
          </a:p>
        </p:txBody>
      </p:sp>
    </p:spTree>
    <p:extLst>
      <p:ext uri="{BB962C8B-B14F-4D97-AF65-F5344CB8AC3E}">
        <p14:creationId xmlns:p14="http://schemas.microsoft.com/office/powerpoint/2010/main" val="456880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DB-WS01a.ipynb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24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4240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Overview of the relational data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4030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79626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Definition of DBMS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Data models &amp; the relational data model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Schemas &amp; data independence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ACTIVITY: </a:t>
            </a:r>
            <a:r>
              <a:rPr lang="en-US" dirty="0" err="1">
                <a:latin typeface="+mj-lt"/>
              </a:rPr>
              <a:t>Jupyter</a:t>
            </a:r>
            <a:r>
              <a:rPr lang="en-US" dirty="0">
                <a:latin typeface="+mj-lt"/>
              </a:rPr>
              <a:t> + SQL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6974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DBMS?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large, integrated collection of data</a:t>
            </a:r>
          </a:p>
          <a:p>
            <a:endParaRPr lang="en-US" dirty="0"/>
          </a:p>
          <a:p>
            <a:r>
              <a:rPr lang="en-US" dirty="0"/>
              <a:t>Models a real-world </a:t>
            </a:r>
            <a:r>
              <a:rPr lang="en-US" i="1" u="sng" dirty="0"/>
              <a:t>enterprise</a:t>
            </a:r>
          </a:p>
          <a:p>
            <a:pPr lvl="1"/>
            <a:r>
              <a:rPr lang="en-US" i="1" dirty="0"/>
              <a:t>Entities </a:t>
            </a:r>
            <a:r>
              <a:rPr lang="en-US" dirty="0"/>
              <a:t>(e.g., Students, Courses)</a:t>
            </a:r>
          </a:p>
          <a:p>
            <a:pPr lvl="1"/>
            <a:r>
              <a:rPr lang="en-US" i="1" dirty="0"/>
              <a:t>Relationships </a:t>
            </a:r>
            <a:r>
              <a:rPr lang="en-US" dirty="0"/>
              <a:t>(e.g.,</a:t>
            </a:r>
            <a:r>
              <a:rPr lang="en-US" i="1" dirty="0"/>
              <a:t> </a:t>
            </a:r>
            <a:r>
              <a:rPr lang="en-US" dirty="0"/>
              <a:t>Alice is enrolled in 145)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86050" y="4833307"/>
            <a:ext cx="68199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A </a:t>
            </a:r>
            <a:r>
              <a:rPr lang="en-US" sz="2800" b="1" u="sng" dirty="0">
                <a:latin typeface="+mj-lt"/>
              </a:rPr>
              <a:t>Database Management System (DBMS)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is a piece of software designed to store and manage databases</a:t>
            </a:r>
            <a:endParaRPr lang="en-US" sz="2800" u="sng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15263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DBMS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C148-71A6-4219-B2B5-06E3FD297E0C}" type="slidenum">
              <a:rPr lang="en-US"/>
              <a:pPr/>
              <a:t>29</a:t>
            </a:fld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Motivating, Running Example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building a course management system (</a:t>
            </a:r>
            <a:r>
              <a:rPr lang="en-US" b="1" dirty="0"/>
              <a:t>CMS</a:t>
            </a:r>
            <a:r>
              <a:rPr lang="en-US" dirty="0"/>
              <a:t>):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Students</a:t>
            </a:r>
          </a:p>
          <a:p>
            <a:pPr lvl="1"/>
            <a:r>
              <a:rPr lang="en-US" dirty="0"/>
              <a:t>Courses</a:t>
            </a:r>
          </a:p>
          <a:p>
            <a:pPr lvl="1"/>
            <a:r>
              <a:rPr lang="en-US" dirty="0"/>
              <a:t>Professors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Who takes what</a:t>
            </a:r>
          </a:p>
          <a:p>
            <a:pPr lvl="1"/>
            <a:r>
              <a:rPr lang="en-US" dirty="0"/>
              <a:t>Who teaches what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229100" y="2588269"/>
            <a:ext cx="381000" cy="1295400"/>
          </a:xfrm>
          <a:prstGeom prst="rightBrac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10100" y="300513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0000"/>
                </a:solidFill>
              </a:rPr>
              <a:t>Entities</a:t>
            </a:r>
          </a:p>
        </p:txBody>
      </p:sp>
      <p:sp>
        <p:nvSpPr>
          <p:cNvPr id="7" name="Right Brace 6"/>
          <p:cNvSpPr/>
          <p:nvPr/>
        </p:nvSpPr>
        <p:spPr>
          <a:xfrm>
            <a:off x="4229100" y="4692742"/>
            <a:ext cx="381000" cy="685800"/>
          </a:xfrm>
          <a:prstGeom prst="rightBrace">
            <a:avLst/>
          </a:prstGeom>
          <a:noFill/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68596" y="4804809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B0F0"/>
                </a:solidFill>
              </a:rPr>
              <a:t>Relationships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1995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Data models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build="p"/>
      <p:bldP spid="5" grpId="0" animBg="1"/>
      <p:bldP spid="6" grpId="0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 We Will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How can we </a:t>
            </a:r>
            <a:r>
              <a:rPr lang="en-US" b="1" dirty="0"/>
              <a:t>collect and store </a:t>
            </a:r>
            <a:r>
              <a:rPr lang="en-US" dirty="0">
                <a:latin typeface="+mj-lt"/>
              </a:rPr>
              <a:t>large amounts of data?</a:t>
            </a:r>
          </a:p>
          <a:p>
            <a:pPr lvl="1"/>
            <a:r>
              <a:rPr lang="en-US" dirty="0">
                <a:latin typeface="+mj-lt"/>
              </a:rPr>
              <a:t>By building tools and data structures to efficiently index and serve data</a:t>
            </a:r>
          </a:p>
          <a:p>
            <a:r>
              <a:rPr lang="en-US" dirty="0">
                <a:latin typeface="+mj-lt"/>
              </a:rPr>
              <a:t>How can we </a:t>
            </a:r>
            <a:r>
              <a:rPr lang="en-US" b="1" dirty="0"/>
              <a:t>efficiently query </a:t>
            </a:r>
            <a:r>
              <a:rPr lang="en-US" dirty="0">
                <a:latin typeface="+mj-lt"/>
              </a:rPr>
              <a:t>data?</a:t>
            </a:r>
          </a:p>
          <a:p>
            <a:pPr lvl="1"/>
            <a:r>
              <a:rPr lang="en-US" dirty="0">
                <a:latin typeface="+mj-lt"/>
              </a:rPr>
              <a:t>By compiling high-level declarative queries into efficient low-level plans</a:t>
            </a:r>
          </a:p>
          <a:p>
            <a:r>
              <a:rPr lang="en-US" dirty="0">
                <a:latin typeface="+mj-lt"/>
              </a:rPr>
              <a:t>How can we </a:t>
            </a:r>
            <a:r>
              <a:rPr lang="en-US" b="1" dirty="0"/>
              <a:t>safely update </a:t>
            </a:r>
            <a:r>
              <a:rPr lang="en-US" dirty="0">
                <a:latin typeface="+mj-lt"/>
              </a:rPr>
              <a:t>data?</a:t>
            </a:r>
          </a:p>
          <a:p>
            <a:pPr lvl="1"/>
            <a:r>
              <a:rPr lang="en-US" dirty="0">
                <a:latin typeface="+mj-lt"/>
              </a:rPr>
              <a:t>By managing concurrent access to state as it is read and written</a:t>
            </a:r>
          </a:p>
          <a:p>
            <a:r>
              <a:rPr lang="en-US" dirty="0">
                <a:latin typeface="+mj-lt"/>
              </a:rPr>
              <a:t>How do different database systems manage </a:t>
            </a:r>
            <a:r>
              <a:rPr lang="en-US" b="1" dirty="0"/>
              <a:t>design trade-offs</a:t>
            </a:r>
            <a:r>
              <a:rPr lang="en-US" dirty="0">
                <a:latin typeface="+mj-lt"/>
              </a:rPr>
              <a:t>?</a:t>
            </a:r>
          </a:p>
          <a:p>
            <a:pPr lvl="1"/>
            <a:r>
              <a:rPr lang="en-US" dirty="0">
                <a:latin typeface="+mj-lt"/>
              </a:rPr>
              <a:t>e.g., at scale, in a distributed environment?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4122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577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data model </a:t>
            </a:r>
            <a:r>
              <a:rPr lang="en-US" dirty="0"/>
              <a:t>is a collection of concepts for describing data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relational model of data</a:t>
            </a:r>
            <a:r>
              <a:rPr lang="en-US" dirty="0"/>
              <a:t> is the most widely used model today</a:t>
            </a:r>
          </a:p>
          <a:p>
            <a:pPr lvl="2"/>
            <a:r>
              <a:rPr lang="en-US" dirty="0"/>
              <a:t>Main Concept: the </a:t>
            </a:r>
            <a:r>
              <a:rPr lang="en-US" i="1" dirty="0"/>
              <a:t>relation</a:t>
            </a:r>
            <a:r>
              <a:rPr lang="en-US" dirty="0"/>
              <a:t>- essentially, a table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schema</a:t>
            </a:r>
            <a:r>
              <a:rPr lang="en-US" dirty="0"/>
              <a:t> is a description of a particular collection of data, </a:t>
            </a:r>
            <a:r>
              <a:rPr lang="en-US" b="1" dirty="0"/>
              <a:t>using the given data model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E.g. every </a:t>
            </a:r>
            <a:r>
              <a:rPr lang="en-US" i="1" dirty="0"/>
              <a:t>relation</a:t>
            </a:r>
            <a:r>
              <a:rPr lang="en-US" dirty="0"/>
              <a:t> in a relational data model has a </a:t>
            </a:r>
            <a:r>
              <a:rPr lang="en-US" i="1" dirty="0"/>
              <a:t>schema</a:t>
            </a:r>
            <a:r>
              <a:rPr lang="en-US" dirty="0"/>
              <a:t> describing types, etc.</a:t>
            </a:r>
            <a:endParaRPr lang="en-US" i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1995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Data models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61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916746"/>
            <a:ext cx="10515600" cy="2852737"/>
          </a:xfrm>
        </p:spPr>
        <p:txBody>
          <a:bodyPr/>
          <a:lstStyle/>
          <a:p>
            <a:r>
              <a:rPr lang="en-US" dirty="0"/>
              <a:t>“Relational databases form the bedrock of western civilization”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796471"/>
            <a:ext cx="10515600" cy="1500187"/>
          </a:xfrm>
        </p:spPr>
        <p:txBody>
          <a:bodyPr/>
          <a:lstStyle/>
          <a:p>
            <a:pPr algn="r"/>
            <a:r>
              <a:rPr lang="en-US" dirty="0"/>
              <a:t>- Bruce Lindsay, IBM Research</a:t>
            </a:r>
          </a:p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8494" y="947928"/>
            <a:ext cx="3656306" cy="263652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1995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Data models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BDFD1D49-A476-034F-9094-8CF223D58CA5}"/>
              </a:ext>
            </a:extLst>
          </p:cNvPr>
          <p:cNvSpPr/>
          <p:nvPr/>
        </p:nvSpPr>
        <p:spPr>
          <a:xfrm>
            <a:off x="6391929" y="6053769"/>
            <a:ext cx="4961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jaf-bernino-sans"/>
              </a:rPr>
              <a:t>expert in designing database management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12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24000" y="3388829"/>
            <a:ext cx="9144000" cy="3124200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the CMS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8826"/>
            <a:ext cx="8229600" cy="4525963"/>
          </a:xfrm>
        </p:spPr>
        <p:txBody>
          <a:bodyPr/>
          <a:lstStyle/>
          <a:p>
            <a:r>
              <a:rPr lang="en-US" i="1" dirty="0"/>
              <a:t>Logical Schema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Students</a:t>
            </a:r>
            <a:r>
              <a:rPr lang="en-US" dirty="0"/>
              <a:t>(</a:t>
            </a:r>
            <a:r>
              <a:rPr lang="en-US" dirty="0" err="1"/>
              <a:t>sid</a:t>
            </a:r>
            <a:r>
              <a:rPr lang="en-US" dirty="0"/>
              <a:t>: </a:t>
            </a:r>
            <a:r>
              <a:rPr lang="en-US" i="1" dirty="0"/>
              <a:t>string</a:t>
            </a:r>
            <a:r>
              <a:rPr lang="en-US" dirty="0"/>
              <a:t>, name: </a:t>
            </a:r>
            <a:r>
              <a:rPr lang="en-US" i="1" dirty="0"/>
              <a:t>string</a:t>
            </a:r>
            <a:r>
              <a:rPr lang="en-US" dirty="0"/>
              <a:t>, </a:t>
            </a:r>
            <a:r>
              <a:rPr lang="en-US" dirty="0" err="1"/>
              <a:t>gpa</a:t>
            </a:r>
            <a:r>
              <a:rPr lang="en-US" dirty="0"/>
              <a:t>: </a:t>
            </a:r>
            <a:r>
              <a:rPr lang="en-US" i="1" dirty="0"/>
              <a:t>float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Courses</a:t>
            </a:r>
            <a:r>
              <a:rPr lang="en-US" dirty="0"/>
              <a:t>(cid: </a:t>
            </a:r>
            <a:r>
              <a:rPr lang="en-US" i="1" dirty="0"/>
              <a:t>string</a:t>
            </a:r>
            <a:r>
              <a:rPr lang="en-US" dirty="0"/>
              <a:t>, </a:t>
            </a:r>
            <a:r>
              <a:rPr lang="en-US" dirty="0" err="1"/>
              <a:t>cname</a:t>
            </a:r>
            <a:r>
              <a:rPr lang="en-US" dirty="0"/>
              <a:t>: </a:t>
            </a:r>
            <a:r>
              <a:rPr lang="en-US" i="1" dirty="0"/>
              <a:t>string</a:t>
            </a:r>
            <a:r>
              <a:rPr lang="en-US" dirty="0"/>
              <a:t>, credits: </a:t>
            </a:r>
            <a:r>
              <a:rPr lang="en-US" i="1" dirty="0" err="1"/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Enrolled</a:t>
            </a:r>
            <a:r>
              <a:rPr lang="en-US" dirty="0"/>
              <a:t>(</a:t>
            </a:r>
            <a:r>
              <a:rPr lang="en-US" dirty="0" err="1"/>
              <a:t>sid</a:t>
            </a:r>
            <a:r>
              <a:rPr lang="en-US" dirty="0"/>
              <a:t>: </a:t>
            </a:r>
            <a:r>
              <a:rPr lang="en-US" i="1" dirty="0"/>
              <a:t>string, </a:t>
            </a:r>
            <a:r>
              <a:rPr lang="en-US" dirty="0"/>
              <a:t>cid</a:t>
            </a:r>
            <a:r>
              <a:rPr lang="en-US" i="1" dirty="0"/>
              <a:t>: string, </a:t>
            </a:r>
            <a:r>
              <a:rPr lang="en-US" dirty="0"/>
              <a:t>grade</a:t>
            </a:r>
            <a:r>
              <a:rPr lang="en-US" i="1" dirty="0"/>
              <a:t>: string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77602"/>
              </p:ext>
            </p:extLst>
          </p:nvPr>
        </p:nvGraphicFramePr>
        <p:xfrm>
          <a:off x="1676400" y="3617429"/>
          <a:ext cx="2514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Name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Gpa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101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Bob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513696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Students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321018"/>
              </p:ext>
            </p:extLst>
          </p:nvPr>
        </p:nvGraphicFramePr>
        <p:xfrm>
          <a:off x="7696200" y="3617429"/>
          <a:ext cx="2895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cid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cname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credits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564-2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308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3400" y="513696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Courses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5561"/>
              </p:ext>
            </p:extLst>
          </p:nvPr>
        </p:nvGraphicFramePr>
        <p:xfrm>
          <a:off x="4572000" y="5065229"/>
          <a:ext cx="2895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cid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Grade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9200" y="605136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Enrolled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3693629"/>
            <a:ext cx="1752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Relations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780" y="-22510"/>
              <a:ext cx="1995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Data models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24000" y="3386328"/>
            <a:ext cx="9144000" cy="3124200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the CMS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7033"/>
            <a:ext cx="8229600" cy="4525963"/>
          </a:xfrm>
        </p:spPr>
        <p:txBody>
          <a:bodyPr/>
          <a:lstStyle/>
          <a:p>
            <a:r>
              <a:rPr lang="en-US" i="1" dirty="0"/>
              <a:t>Logical Schema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Students</a:t>
            </a:r>
            <a:r>
              <a:rPr lang="en-US" dirty="0"/>
              <a:t>(</a:t>
            </a:r>
            <a:r>
              <a:rPr lang="en-US" dirty="0" err="1"/>
              <a:t>sid</a:t>
            </a:r>
            <a:r>
              <a:rPr lang="en-US" dirty="0"/>
              <a:t>: </a:t>
            </a:r>
            <a:r>
              <a:rPr lang="en-US" i="1" dirty="0"/>
              <a:t>string</a:t>
            </a:r>
            <a:r>
              <a:rPr lang="en-US" dirty="0"/>
              <a:t>, name: </a:t>
            </a:r>
            <a:r>
              <a:rPr lang="en-US" i="1" dirty="0"/>
              <a:t>string</a:t>
            </a:r>
            <a:r>
              <a:rPr lang="en-US" dirty="0"/>
              <a:t>, </a:t>
            </a:r>
            <a:r>
              <a:rPr lang="en-US" dirty="0" err="1"/>
              <a:t>gpa</a:t>
            </a:r>
            <a:r>
              <a:rPr lang="en-US" dirty="0"/>
              <a:t>: </a:t>
            </a:r>
            <a:r>
              <a:rPr lang="en-US" i="1" dirty="0"/>
              <a:t>float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Courses</a:t>
            </a:r>
            <a:r>
              <a:rPr lang="en-US" dirty="0"/>
              <a:t>(cid: </a:t>
            </a:r>
            <a:r>
              <a:rPr lang="en-US" i="1" dirty="0"/>
              <a:t>string</a:t>
            </a:r>
            <a:r>
              <a:rPr lang="en-US" dirty="0"/>
              <a:t>, </a:t>
            </a:r>
            <a:r>
              <a:rPr lang="en-US" dirty="0" err="1"/>
              <a:t>cname</a:t>
            </a:r>
            <a:r>
              <a:rPr lang="en-US" dirty="0"/>
              <a:t>: </a:t>
            </a:r>
            <a:r>
              <a:rPr lang="en-US" i="1" dirty="0"/>
              <a:t>string</a:t>
            </a:r>
            <a:r>
              <a:rPr lang="en-US" dirty="0"/>
              <a:t>, credits: </a:t>
            </a:r>
            <a:r>
              <a:rPr lang="en-US" i="1" dirty="0" err="1"/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Enrolled</a:t>
            </a:r>
            <a:r>
              <a:rPr lang="en-US" dirty="0"/>
              <a:t>(</a:t>
            </a:r>
            <a:r>
              <a:rPr lang="en-US" dirty="0" err="1"/>
              <a:t>sid</a:t>
            </a:r>
            <a:r>
              <a:rPr lang="en-US" dirty="0"/>
              <a:t>: </a:t>
            </a:r>
            <a:r>
              <a:rPr lang="en-US" i="1" dirty="0"/>
              <a:t>string, </a:t>
            </a:r>
            <a:r>
              <a:rPr lang="en-US" dirty="0"/>
              <a:t>cid</a:t>
            </a:r>
            <a:r>
              <a:rPr lang="en-US" i="1" dirty="0"/>
              <a:t>: string, </a:t>
            </a:r>
            <a:r>
              <a:rPr lang="en-US" dirty="0"/>
              <a:t>grade</a:t>
            </a:r>
            <a:r>
              <a:rPr lang="en-US" i="1" dirty="0"/>
              <a:t>: string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52163"/>
              </p:ext>
            </p:extLst>
          </p:nvPr>
        </p:nvGraphicFramePr>
        <p:xfrm>
          <a:off x="1676400" y="3614928"/>
          <a:ext cx="2514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Name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Gpa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101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Bob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513446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Students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604012"/>
              </p:ext>
            </p:extLst>
          </p:nvPr>
        </p:nvGraphicFramePr>
        <p:xfrm>
          <a:off x="7696200" y="3614928"/>
          <a:ext cx="2895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cid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cname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credits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564-2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308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3400" y="513446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Courses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15663"/>
              </p:ext>
            </p:extLst>
          </p:nvPr>
        </p:nvGraphicFramePr>
        <p:xfrm>
          <a:off x="4572000" y="5062728"/>
          <a:ext cx="2895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cid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Grade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9200" y="604886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Enrolled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286000" y="4834128"/>
            <a:ext cx="2362200" cy="914400"/>
          </a:xfrm>
          <a:prstGeom prst="straightConnector1">
            <a:avLst/>
          </a:prstGeom>
          <a:ln w="508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943600" y="4300728"/>
            <a:ext cx="1752600" cy="1414272"/>
          </a:xfrm>
          <a:prstGeom prst="straightConnector1">
            <a:avLst/>
          </a:prstGeom>
          <a:ln w="508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05400" y="3693629"/>
            <a:ext cx="1752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Corresponding </a:t>
            </a:r>
            <a:r>
              <a:rPr lang="en-US" sz="2000" i="1" dirty="0"/>
              <a:t>keys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8780" y="-22510"/>
              <a:ext cx="1995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Data models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758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Schemata…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Physical Schema</a:t>
            </a:r>
            <a:r>
              <a:rPr lang="en-US" dirty="0"/>
              <a:t>: describes data layout</a:t>
            </a:r>
          </a:p>
          <a:p>
            <a:pPr lvl="1"/>
            <a:r>
              <a:rPr lang="en-US" dirty="0"/>
              <a:t>Relations as unordered files</a:t>
            </a:r>
          </a:p>
          <a:p>
            <a:pPr lvl="1"/>
            <a:r>
              <a:rPr lang="en-US" dirty="0"/>
              <a:t>Some data in sorted order (index)</a:t>
            </a:r>
          </a:p>
          <a:p>
            <a:endParaRPr lang="en-US" i="1" dirty="0"/>
          </a:p>
          <a:p>
            <a:r>
              <a:rPr lang="en-US" i="1" dirty="0"/>
              <a:t>Logical Schema: </a:t>
            </a:r>
            <a:r>
              <a:rPr lang="en-US" dirty="0"/>
              <a:t>Previous slide</a:t>
            </a:r>
            <a:endParaRPr lang="en-US" i="1" dirty="0"/>
          </a:p>
          <a:p>
            <a:endParaRPr lang="en-US" i="1" dirty="0"/>
          </a:p>
          <a:p>
            <a:r>
              <a:rPr lang="en-US" i="1" dirty="0"/>
              <a:t>External Schema</a:t>
            </a:r>
            <a:r>
              <a:rPr lang="en-US" dirty="0"/>
              <a:t>: (Views)</a:t>
            </a: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Course_info</a:t>
            </a:r>
            <a:r>
              <a:rPr lang="en-US" dirty="0"/>
              <a:t>(cid: </a:t>
            </a:r>
            <a:r>
              <a:rPr lang="en-US" i="1" dirty="0"/>
              <a:t>string</a:t>
            </a:r>
            <a:r>
              <a:rPr lang="en-US" dirty="0"/>
              <a:t>, enrollment: </a:t>
            </a:r>
            <a:r>
              <a:rPr lang="en-US" i="1" dirty="0"/>
              <a:t>integer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Derived from other tables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99120" y="449371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Applications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0" y="274096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Administrators</a:t>
            </a:r>
          </a:p>
        </p:txBody>
      </p:sp>
      <p:sp>
        <p:nvSpPr>
          <p:cNvPr id="11" name="Up Arrow 10"/>
          <p:cNvSpPr/>
          <p:nvPr/>
        </p:nvSpPr>
        <p:spPr>
          <a:xfrm>
            <a:off x="8077200" y="2667000"/>
            <a:ext cx="304800" cy="609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077200" y="4457848"/>
            <a:ext cx="304800" cy="533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18011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Schemata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Concept:</a:t>
            </a:r>
            <a:r>
              <a:rPr lang="en-US" dirty="0"/>
              <a:t> Applications do not need to worry about </a:t>
            </a:r>
            <a:r>
              <a:rPr lang="en-US" i="1" dirty="0"/>
              <a:t>how the data is structured and stored</a:t>
            </a:r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686475"/>
            <a:ext cx="525170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+mj-lt"/>
              </a:rPr>
              <a:t>Logical data independence: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protection from changes in the </a:t>
            </a:r>
            <a:r>
              <a:rPr lang="en-US" sz="2800" i="1" dirty="0">
                <a:latin typeface="+mj-lt"/>
              </a:rPr>
              <a:t>logical structure of </a:t>
            </a:r>
            <a:r>
              <a:rPr lang="en-US" sz="2800" i="1">
                <a:latin typeface="+mj-lt"/>
              </a:rPr>
              <a:t>the data</a:t>
            </a:r>
            <a:endParaRPr lang="en-US" sz="2800" i="1" u="sng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364250"/>
            <a:ext cx="525170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+mj-lt"/>
              </a:rPr>
              <a:t>Physical data independence: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protection from </a:t>
            </a:r>
            <a:r>
              <a:rPr lang="en-US" sz="2800" i="1" dirty="0">
                <a:latin typeface="+mj-lt"/>
              </a:rPr>
              <a:t>physical </a:t>
            </a:r>
            <a:r>
              <a:rPr lang="en-US" sz="2800" i="1">
                <a:latin typeface="+mj-lt"/>
              </a:rPr>
              <a:t>layout changes</a:t>
            </a:r>
            <a:endParaRPr lang="en-US" sz="2800" u="sng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304" y="6176962"/>
            <a:ext cx="807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One of the most important reasons to use a DBMS</a:t>
            </a:r>
            <a:endParaRPr lang="en-US" sz="2800" b="1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18011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Schemata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348984" y="2686475"/>
            <a:ext cx="4066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I.e. should not need to ask: can we add  a new entity or attribute without rewriting the application?</a:t>
            </a:r>
            <a:endParaRPr lang="en-US" i="1" u="sng" dirty="0"/>
          </a:p>
        </p:txBody>
      </p:sp>
      <p:sp>
        <p:nvSpPr>
          <p:cNvPr id="12" name="Rectangle 11"/>
          <p:cNvSpPr/>
          <p:nvPr/>
        </p:nvSpPr>
        <p:spPr>
          <a:xfrm>
            <a:off x="6348984" y="4364250"/>
            <a:ext cx="3901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I.e. should not need to ask: which disks are the data stored on? Is the data indexed?</a:t>
            </a:r>
            <a:endParaRPr lang="en-US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DB-WS01b.ipynb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247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1780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Overview of DBMS topics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concepts &amp; challenges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94895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Transactions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Concurrency &amp; locking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Atomicity &amp; logging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78670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with Many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1061656"/>
          </a:xfrm>
        </p:spPr>
        <p:txBody>
          <a:bodyPr>
            <a:normAutofit/>
          </a:bodyPr>
          <a:lstStyle/>
          <a:p>
            <a:r>
              <a:rPr lang="en-US" dirty="0"/>
              <a:t>Suppose that our CMS application serves 1000’s of users or more- what are some </a:t>
            </a:r>
            <a:r>
              <a:rPr lang="en-US" b="1" dirty="0"/>
              <a:t>challenges?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5766960"/>
            <a:ext cx="469392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DBMS allows user to write programs </a:t>
            </a:r>
          </a:p>
          <a:p>
            <a:r>
              <a:rPr lang="en-US" sz="2400" dirty="0">
                <a:latin typeface="+mj-lt"/>
              </a:rPr>
              <a:t>as if they were the </a:t>
            </a:r>
            <a:r>
              <a:rPr lang="en-US" sz="2400" b="1" dirty="0">
                <a:latin typeface="+mj-lt"/>
              </a:rPr>
              <a:t>only</a:t>
            </a:r>
            <a:r>
              <a:rPr lang="en-US" sz="2400" dirty="0">
                <a:latin typeface="+mj-lt"/>
              </a:rPr>
              <a:t> user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4094364"/>
            <a:ext cx="469392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>
                <a:latin typeface="+mj-lt"/>
              </a:rPr>
              <a:t>Disk/SSD access is slow, DBMS hide the latency by doing more CPU work concurrently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2345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  &gt;  DBMS Challenges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838200" y="2801891"/>
            <a:ext cx="50596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charset="0"/>
              <a:buChar char="•"/>
            </a:pPr>
            <a:r>
              <a:rPr lang="en-US" sz="2400" u="sng" dirty="0"/>
              <a:t>Security</a:t>
            </a:r>
            <a:r>
              <a:rPr lang="en-US" sz="2400" dirty="0"/>
              <a:t>: Different users, different roles</a:t>
            </a:r>
          </a:p>
          <a:p>
            <a:pPr lvl="1"/>
            <a:endParaRPr lang="en-US" sz="2400" i="1" dirty="0"/>
          </a:p>
          <a:p>
            <a:pPr lvl="1"/>
            <a:endParaRPr lang="en-US" sz="2400" i="1" dirty="0"/>
          </a:p>
          <a:p>
            <a:pPr marL="742950" lvl="1" indent="-285750">
              <a:buFont typeface="Arial" charset="0"/>
              <a:buChar char="•"/>
            </a:pPr>
            <a:r>
              <a:rPr lang="en-US" sz="2400" u="sng" dirty="0"/>
              <a:t>Performance</a:t>
            </a:r>
            <a:r>
              <a:rPr lang="en-US" sz="2400" dirty="0"/>
              <a:t>: Need to provide concurrent access</a:t>
            </a:r>
          </a:p>
          <a:p>
            <a:pPr lvl="1"/>
            <a:endParaRPr lang="en-US" sz="2400" i="1" dirty="0"/>
          </a:p>
          <a:p>
            <a:pPr lvl="1"/>
            <a:endParaRPr lang="en-US" sz="2400" i="1" dirty="0"/>
          </a:p>
          <a:p>
            <a:pPr marL="742950" lvl="1" indent="-285750">
              <a:buFont typeface="Arial" charset="0"/>
              <a:buChar char="•"/>
            </a:pPr>
            <a:r>
              <a:rPr lang="en-US" sz="2400" u="sng" dirty="0"/>
              <a:t>Consistency</a:t>
            </a:r>
            <a:r>
              <a:rPr lang="en-US" sz="2400" dirty="0"/>
              <a:t>: Concurrency can lead to update problems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0" y="2977652"/>
            <a:ext cx="342747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i="1" dirty="0"/>
              <a:t>We won’t look at too much in this course, but is </a:t>
            </a:r>
            <a:r>
              <a:rPr lang="en-US" i="1" u="sng" dirty="0"/>
              <a:t>extremely</a:t>
            </a:r>
            <a:r>
              <a:rPr lang="en-US" i="1" dirty="0"/>
              <a:t>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you’ll use this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Building almost any software application</a:t>
            </a:r>
          </a:p>
          <a:p>
            <a:pPr lvl="1"/>
            <a:r>
              <a:rPr lang="en-US" dirty="0">
                <a:latin typeface="+mj-lt"/>
              </a:rPr>
              <a:t>e.g., mobile, cloud, consumer, enterprise, analytics, machine learning</a:t>
            </a:r>
          </a:p>
          <a:p>
            <a:pPr lvl="1"/>
            <a:r>
              <a:rPr lang="en-US" dirty="0">
                <a:latin typeface="+mj-lt"/>
              </a:rPr>
              <a:t>Corollary: every application you use uses a database</a:t>
            </a:r>
          </a:p>
          <a:p>
            <a:pPr lvl="1"/>
            <a:r>
              <a:rPr lang="en-US" dirty="0">
                <a:latin typeface="+mj-lt"/>
              </a:rPr>
              <a:t>Bonus: every program consumes data (even if only the program text!)			</a:t>
            </a:r>
          </a:p>
          <a:p>
            <a:r>
              <a:rPr lang="en-US" dirty="0">
                <a:latin typeface="+mj-lt"/>
              </a:rPr>
              <a:t>Performing data analytics</a:t>
            </a:r>
          </a:p>
          <a:p>
            <a:pPr lvl="1"/>
            <a:r>
              <a:rPr lang="en-US" dirty="0">
                <a:latin typeface="+mj-lt"/>
              </a:rPr>
              <a:t>Business intelligence, data science, predictive modeling</a:t>
            </a:r>
          </a:p>
          <a:p>
            <a:pPr lvl="1"/>
            <a:r>
              <a:rPr lang="en-US" dirty="0">
                <a:latin typeface="+mj-lt"/>
              </a:rPr>
              <a:t>(Even if you’re using Pandas, you’re using relational algebra!)</a:t>
            </a:r>
          </a:p>
          <a:p>
            <a:pPr lvl="1"/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Building data-intensive tools and applications</a:t>
            </a:r>
          </a:p>
          <a:p>
            <a:pPr lvl="1"/>
            <a:r>
              <a:rPr lang="en-US" dirty="0">
                <a:latin typeface="+mj-lt"/>
              </a:rPr>
              <a:t>Many core concepts power deep learning frameworks to self-driving cars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81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674864" cy="4882895"/>
          </a:xfrm>
        </p:spPr>
        <p:txBody>
          <a:bodyPr>
            <a:normAutofit/>
          </a:bodyPr>
          <a:lstStyle/>
          <a:p>
            <a:r>
              <a:rPr lang="en-US" dirty="0"/>
              <a:t>A key concept is the </a:t>
            </a:r>
            <a:r>
              <a:rPr lang="en-US" b="1" dirty="0"/>
              <a:t>transaction (TXN)</a:t>
            </a:r>
            <a:r>
              <a:rPr lang="en-US" dirty="0"/>
              <a:t>: an</a:t>
            </a:r>
            <a:r>
              <a:rPr lang="en-US" i="1" dirty="0"/>
              <a:t> </a:t>
            </a:r>
            <a:r>
              <a:rPr lang="en-US" b="1" dirty="0"/>
              <a:t>atomic</a:t>
            </a:r>
            <a:r>
              <a:rPr lang="en-US" i="1" dirty="0"/>
              <a:t> </a:t>
            </a:r>
            <a:r>
              <a:rPr lang="en-US" dirty="0"/>
              <a:t>sequence of db actions (reads/writes)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76981" y="1600201"/>
            <a:ext cx="302361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j-lt"/>
              </a:rPr>
              <a:t>Atomicity</a:t>
            </a:r>
            <a:r>
              <a:rPr lang="en-US" sz="2400" dirty="0">
                <a:latin typeface="+mj-lt"/>
              </a:rPr>
              <a:t>: An action either completes </a:t>
            </a:r>
            <a:r>
              <a:rPr lang="en-US" sz="2400" i="1" dirty="0">
                <a:latin typeface="+mj-lt"/>
              </a:rPr>
              <a:t>entirely</a:t>
            </a:r>
            <a:r>
              <a:rPr lang="en-US" sz="2400" dirty="0">
                <a:latin typeface="+mj-lt"/>
              </a:rPr>
              <a:t> or </a:t>
            </a:r>
            <a:r>
              <a:rPr lang="en-US" sz="2400" i="1" dirty="0">
                <a:latin typeface="+mj-lt"/>
              </a:rPr>
              <a:t>not at 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345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  &gt;  DBMS Challenges</a:t>
              </a: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74693"/>
              </p:ext>
            </p:extLst>
          </p:nvPr>
        </p:nvGraphicFramePr>
        <p:xfrm>
          <a:off x="605855" y="2943321"/>
          <a:ext cx="2794827" cy="1645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11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/>
                        <a:t> Acct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a10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a20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34423"/>
              </p:ext>
            </p:extLst>
          </p:nvPr>
        </p:nvGraphicFramePr>
        <p:xfrm>
          <a:off x="8991376" y="2943321"/>
          <a:ext cx="2794827" cy="1645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11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/>
                        <a:t> Acct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/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a10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17,000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a20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000" baseline="0" dirty="0"/>
                        <a:t>18,000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78964" y="3027617"/>
            <a:ext cx="5082633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Transfer $3k from a10 to a20: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Debit $3k from a10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Credit $3k to a20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78965" y="4931839"/>
            <a:ext cx="4963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000" dirty="0"/>
              <a:t>Crash before 1,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000" dirty="0"/>
              <a:t>After 1 but before 2,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000" dirty="0"/>
              <a:t>After 2.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8780" y="5061584"/>
            <a:ext cx="36289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Written naively, in which states is </a:t>
            </a:r>
            <a:r>
              <a:rPr lang="en-US" sz="3000" b="1" dirty="0"/>
              <a:t>atomicity</a:t>
            </a:r>
            <a:r>
              <a:rPr lang="en-US" sz="3000" dirty="0"/>
              <a:t> preserved?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40036" y="5150915"/>
            <a:ext cx="3097507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DB Always preserves atomicity!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5" grpId="0"/>
      <p:bldP spid="16" grpId="0"/>
      <p:bldP spid="1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674864" cy="4882895"/>
          </a:xfrm>
        </p:spPr>
        <p:txBody>
          <a:bodyPr>
            <a:normAutofit/>
          </a:bodyPr>
          <a:lstStyle/>
          <a:p>
            <a:r>
              <a:rPr lang="en-US" dirty="0"/>
              <a:t>A key concept is the </a:t>
            </a:r>
            <a:r>
              <a:rPr lang="en-US" b="1" dirty="0"/>
              <a:t>transaction (TXN)</a:t>
            </a:r>
            <a:r>
              <a:rPr lang="en-US" dirty="0"/>
              <a:t>: an</a:t>
            </a:r>
            <a:r>
              <a:rPr lang="en-US" i="1" dirty="0"/>
              <a:t> </a:t>
            </a:r>
            <a:r>
              <a:rPr lang="en-US" b="1" dirty="0"/>
              <a:t>atomic</a:t>
            </a:r>
            <a:r>
              <a:rPr lang="en-US" i="1" dirty="0"/>
              <a:t> </a:t>
            </a:r>
            <a:r>
              <a:rPr lang="en-US" dirty="0"/>
              <a:t>sequence of db actions (reads/writes)</a:t>
            </a:r>
          </a:p>
          <a:p>
            <a:pPr lvl="1"/>
            <a:r>
              <a:rPr lang="en-US" dirty="0"/>
              <a:t>If a user cancels a TXN, it should be as if nothing happened!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Transactions leave the DB in a </a:t>
            </a:r>
            <a:r>
              <a:rPr lang="en-US" b="1" dirty="0"/>
              <a:t>consistent</a:t>
            </a:r>
            <a:r>
              <a:rPr lang="en-US" dirty="0"/>
              <a:t> state</a:t>
            </a:r>
          </a:p>
          <a:p>
            <a:pPr lvl="1"/>
            <a:r>
              <a:rPr lang="en-US" dirty="0"/>
              <a:t>Users may write </a:t>
            </a:r>
            <a:r>
              <a:rPr lang="en-US" u="sng" dirty="0"/>
              <a:t>integrity constraints</a:t>
            </a:r>
            <a:r>
              <a:rPr lang="en-US" i="1" dirty="0"/>
              <a:t>,</a:t>
            </a:r>
            <a:r>
              <a:rPr lang="en-US" dirty="0"/>
              <a:t> e.g., ‘each course is assigned to exactly one room’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32520" y="1600201"/>
            <a:ext cx="302361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j-lt"/>
              </a:rPr>
              <a:t>Atomicity</a:t>
            </a:r>
            <a:r>
              <a:rPr lang="en-US" sz="2400" dirty="0">
                <a:latin typeface="+mj-lt"/>
              </a:rPr>
              <a:t>: An action either completes </a:t>
            </a:r>
            <a:r>
              <a:rPr lang="en-US" sz="2400" i="1" dirty="0">
                <a:latin typeface="+mj-lt"/>
              </a:rPr>
              <a:t>entirely</a:t>
            </a:r>
            <a:r>
              <a:rPr lang="en-US" sz="2400" dirty="0">
                <a:latin typeface="+mj-lt"/>
              </a:rPr>
              <a:t> or </a:t>
            </a:r>
            <a:r>
              <a:rPr lang="en-US" sz="2400" i="1" dirty="0">
                <a:latin typeface="+mj-lt"/>
              </a:rPr>
              <a:t>not at 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345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  &gt;  DBMS Challenges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732520" y="3793610"/>
            <a:ext cx="3023616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j-lt"/>
              </a:rPr>
              <a:t>Consistency</a:t>
            </a:r>
            <a:r>
              <a:rPr lang="en-US" sz="2400" dirty="0">
                <a:latin typeface="+mj-lt"/>
              </a:rPr>
              <a:t>: An action results in a state which conforms to all integrity constraints</a:t>
            </a:r>
            <a:endParaRPr lang="en-US" sz="2400" i="1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5216394"/>
            <a:ext cx="716737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/>
              <a:t>However</a:t>
            </a:r>
            <a:r>
              <a:rPr lang="en-US" sz="2400" b="1" dirty="0"/>
              <a:t>,</a:t>
            </a:r>
            <a:r>
              <a:rPr lang="en-US" sz="2400" dirty="0"/>
              <a:t> note that the DBMS does not understand the </a:t>
            </a:r>
            <a:r>
              <a:rPr lang="en-US" sz="2400" i="1" dirty="0"/>
              <a:t>real</a:t>
            </a:r>
            <a:r>
              <a:rPr lang="en-US" sz="2400" dirty="0"/>
              <a:t> meaning of the constraints– consistency burden is still on the user!</a:t>
            </a:r>
          </a:p>
        </p:txBody>
      </p:sp>
    </p:spTree>
    <p:extLst>
      <p:ext uri="{BB962C8B-B14F-4D97-AF65-F5344CB8AC3E}">
        <p14:creationId xmlns:p14="http://schemas.microsoft.com/office/powerpoint/2010/main" val="13116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Scheduling Concurrent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2"/>
            <a:ext cx="7674864" cy="42459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DBMS ensures that the execution of {T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} is equivalent to some </a:t>
            </a:r>
            <a:r>
              <a:rPr lang="en-US" b="1" dirty="0"/>
              <a:t>serial</a:t>
            </a:r>
            <a:r>
              <a:rPr lang="en-US" i="1" dirty="0"/>
              <a:t> </a:t>
            </a:r>
            <a:r>
              <a:rPr lang="en-US" dirty="0"/>
              <a:t>execution</a:t>
            </a:r>
          </a:p>
          <a:p>
            <a:pPr lvl="1"/>
            <a:endParaRPr lang="en-US" dirty="0"/>
          </a:p>
          <a:p>
            <a:r>
              <a:rPr lang="en-US" dirty="0"/>
              <a:t>One way to accomplish this: </a:t>
            </a:r>
            <a:r>
              <a:rPr lang="en-US" b="1" dirty="0"/>
              <a:t>Locking</a:t>
            </a:r>
          </a:p>
          <a:p>
            <a:pPr lvl="1"/>
            <a:r>
              <a:rPr lang="en-US" dirty="0"/>
              <a:t>Before reading or writing, transaction requires a lock from DBMS, holds until the end</a:t>
            </a:r>
          </a:p>
          <a:p>
            <a:pPr lvl="1"/>
            <a:endParaRPr lang="en-US" i="1" dirty="0"/>
          </a:p>
          <a:p>
            <a:r>
              <a:rPr lang="en-US" b="1" dirty="0"/>
              <a:t>Key Idea</a:t>
            </a:r>
            <a:r>
              <a:rPr lang="en-US" i="1" dirty="0"/>
              <a:t>:</a:t>
            </a:r>
            <a:r>
              <a:rPr lang="en-US" b="1" dirty="0"/>
              <a:t> </a:t>
            </a:r>
            <a:r>
              <a:rPr lang="en-US" dirty="0"/>
              <a:t>If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wants to write to an item x and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wants to read x, then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,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b="1" dirty="0"/>
              <a:t>conflict</a:t>
            </a:r>
            <a:r>
              <a:rPr lang="en-US" i="1" dirty="0"/>
              <a:t>.  </a:t>
            </a:r>
            <a:r>
              <a:rPr lang="en-US" dirty="0"/>
              <a:t>Solution via locking:</a:t>
            </a:r>
            <a:endParaRPr lang="en-US" i="1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only one winner gets the lock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loser is blocked (waits) until winner finishes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32520" y="1600201"/>
            <a:ext cx="3023616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set of TXNs is </a:t>
            </a:r>
            <a:r>
              <a:rPr lang="en-US" sz="2400" b="1" u="sng" dirty="0">
                <a:latin typeface="+mj-lt"/>
              </a:rPr>
              <a:t>isolated</a:t>
            </a:r>
            <a:r>
              <a:rPr lang="en-US" sz="2400" dirty="0">
                <a:latin typeface="+mj-lt"/>
              </a:rPr>
              <a:t> if their effect is as if all were executed serially</a:t>
            </a:r>
            <a:endParaRPr lang="en-US" sz="2400" i="1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345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  &gt;  DBMS Challenges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8610599" y="3907140"/>
            <a:ext cx="3227481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/>
              <a:t>What if T</a:t>
            </a:r>
            <a:r>
              <a:rPr lang="en-US" sz="2000" baseline="-25000" dirty="0"/>
              <a:t>i </a:t>
            </a:r>
            <a:r>
              <a:rPr lang="en-US" sz="2000" dirty="0"/>
              <a:t>and </a:t>
            </a:r>
            <a:r>
              <a:rPr lang="en-US" sz="2000" dirty="0" err="1"/>
              <a:t>T</a:t>
            </a:r>
            <a:r>
              <a:rPr lang="en-US" sz="2000" baseline="-25000" dirty="0" err="1"/>
              <a:t>j</a:t>
            </a:r>
            <a:r>
              <a:rPr lang="en-US" sz="2000" dirty="0"/>
              <a:t> need X and Y, and T</a:t>
            </a:r>
            <a:r>
              <a:rPr lang="en-US" sz="2000" baseline="-25000" dirty="0"/>
              <a:t>i</a:t>
            </a:r>
            <a:r>
              <a:rPr lang="en-US" sz="2000" dirty="0"/>
              <a:t> asks for X before </a:t>
            </a:r>
            <a:r>
              <a:rPr lang="en-US" sz="2000" dirty="0" err="1"/>
              <a:t>T</a:t>
            </a:r>
            <a:r>
              <a:rPr lang="en-US" sz="2000" baseline="-25000" dirty="0" err="1"/>
              <a:t>j</a:t>
            </a:r>
            <a:r>
              <a:rPr lang="en-US" sz="2000" baseline="-25000" dirty="0"/>
              <a:t>,</a:t>
            </a:r>
            <a:r>
              <a:rPr lang="en-US" sz="2000" dirty="0"/>
              <a:t> and </a:t>
            </a:r>
            <a:r>
              <a:rPr lang="en-US" sz="2000" dirty="0" err="1"/>
              <a:t>T</a:t>
            </a:r>
            <a:r>
              <a:rPr lang="en-US" sz="2000" baseline="-25000" dirty="0" err="1"/>
              <a:t>j</a:t>
            </a:r>
            <a:r>
              <a:rPr lang="en-US" sz="2000" dirty="0"/>
              <a:t> asks for Y before T</a:t>
            </a:r>
            <a:r>
              <a:rPr lang="en-US" sz="2000" baseline="-25000" dirty="0"/>
              <a:t>i</a:t>
            </a:r>
            <a:r>
              <a:rPr lang="en-US" sz="2000" dirty="0"/>
              <a:t>?</a:t>
            </a:r>
          </a:p>
          <a:p>
            <a:r>
              <a:rPr lang="en-US" sz="2000" dirty="0"/>
              <a:t>-&gt; </a:t>
            </a:r>
            <a:r>
              <a:rPr lang="en-US" sz="2000" i="1" dirty="0"/>
              <a:t>Deadlock!  </a:t>
            </a:r>
            <a:r>
              <a:rPr lang="en-US" sz="2000" dirty="0"/>
              <a:t>One is aborted…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13304" y="6122015"/>
            <a:ext cx="656539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All concurrency issues handled by the DBMS…</a:t>
            </a:r>
          </a:p>
        </p:txBody>
      </p:sp>
    </p:spTree>
    <p:extLst>
      <p:ext uri="{BB962C8B-B14F-4D97-AF65-F5344CB8AC3E}">
        <p14:creationId xmlns:p14="http://schemas.microsoft.com/office/powerpoint/2010/main" val="44762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Ensuring Atomicity &amp; Durability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2"/>
            <a:ext cx="7674864" cy="4245930"/>
          </a:xfrm>
        </p:spPr>
        <p:txBody>
          <a:bodyPr>
            <a:normAutofit/>
          </a:bodyPr>
          <a:lstStyle/>
          <a:p>
            <a:r>
              <a:rPr lang="en-US" dirty="0"/>
              <a:t>DBMS ensures </a:t>
            </a:r>
            <a:r>
              <a:rPr lang="en-US" b="1" dirty="0"/>
              <a:t>atomicity</a:t>
            </a:r>
            <a:r>
              <a:rPr lang="en-US" dirty="0"/>
              <a:t> even if a TXN crashes!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One way to accomplish this: </a:t>
            </a:r>
            <a:r>
              <a:rPr lang="en-US" b="1" dirty="0"/>
              <a:t>Write-ahead logging (WAL)</a:t>
            </a:r>
          </a:p>
          <a:p>
            <a:pPr lvl="1"/>
            <a:endParaRPr lang="en-US" i="1" dirty="0"/>
          </a:p>
          <a:p>
            <a:r>
              <a:rPr lang="en-US" b="1" dirty="0"/>
              <a:t>Key Idea</a:t>
            </a:r>
            <a:r>
              <a:rPr lang="en-US" i="1" dirty="0"/>
              <a:t>:</a:t>
            </a:r>
            <a:r>
              <a:rPr lang="en-US" b="1" dirty="0"/>
              <a:t> </a:t>
            </a:r>
            <a:r>
              <a:rPr lang="en-US" dirty="0"/>
              <a:t>Keep a log of all the writes done.</a:t>
            </a:r>
          </a:p>
          <a:p>
            <a:pPr lvl="1"/>
            <a:r>
              <a:rPr lang="en-US" dirty="0"/>
              <a:t>After a crash, the partially executed TXNs are undone using the </a:t>
            </a:r>
            <a:r>
              <a:rPr lang="en-US" u="sng" dirty="0"/>
              <a:t>log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0600" y="2386233"/>
            <a:ext cx="3023616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j-lt"/>
              </a:rPr>
              <a:t>Write-ahead Logging (WAL):</a:t>
            </a:r>
            <a:r>
              <a:rPr lang="en-US" sz="2400" dirty="0">
                <a:latin typeface="+mj-lt"/>
              </a:rPr>
              <a:t> Before any action is finalized, a corresponding log entry is forced to disk</a:t>
            </a:r>
            <a:endParaRPr lang="en-US" sz="2400" i="1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345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  &gt;  DBMS Challenges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8610600" y="4786823"/>
            <a:ext cx="294436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i="1" dirty="0"/>
              <a:t>We assume that the log is on “stable” storage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71928" y="6125517"/>
            <a:ext cx="724814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All atomicity issues also handled by the DBMS…</a:t>
            </a:r>
          </a:p>
        </p:txBody>
      </p:sp>
    </p:spTree>
    <p:extLst>
      <p:ext uri="{BB962C8B-B14F-4D97-AF65-F5344CB8AC3E}">
        <p14:creationId xmlns:p14="http://schemas.microsoft.com/office/powerpoint/2010/main" val="43060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888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 Well-Designed DBMS makes many people happy!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9424"/>
            <a:ext cx="8232648" cy="40291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End users and DBMS vendors</a:t>
            </a:r>
          </a:p>
          <a:p>
            <a:pPr lvl="1"/>
            <a:r>
              <a:rPr lang="en-US" dirty="0"/>
              <a:t>Reduces cost and makes money</a:t>
            </a:r>
          </a:p>
          <a:p>
            <a:pPr lvl="1"/>
            <a:endParaRPr lang="en-US" dirty="0"/>
          </a:p>
          <a:p>
            <a:r>
              <a:rPr lang="en-US" dirty="0"/>
              <a:t>DB application programmers</a:t>
            </a:r>
          </a:p>
          <a:p>
            <a:pPr lvl="1"/>
            <a:r>
              <a:rPr lang="en-US" dirty="0"/>
              <a:t>Can handle more users, faster, for cheaper, and with better reliability / security guarantees!</a:t>
            </a:r>
          </a:p>
          <a:p>
            <a:pPr lvl="1"/>
            <a:endParaRPr lang="en-US" dirty="0"/>
          </a:p>
          <a:p>
            <a:r>
              <a:rPr lang="en-US" dirty="0"/>
              <a:t>Database administrators (DBA)</a:t>
            </a:r>
          </a:p>
          <a:p>
            <a:pPr lvl="1"/>
            <a:r>
              <a:rPr lang="en-US" dirty="0"/>
              <a:t>Easier time of designing logical/physical schema, handling security/authorization, tuning, crash recovery, and more…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70848" y="4851250"/>
            <a:ext cx="248716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+mj-lt"/>
              </a:rPr>
              <a:t>Must still understand </a:t>
            </a:r>
          </a:p>
          <a:p>
            <a:r>
              <a:rPr lang="en-US" sz="2000" i="1" dirty="0">
                <a:latin typeface="+mj-lt"/>
              </a:rPr>
              <a:t>DB internals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17739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3  &gt;  Summary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DBMS are used to maintain, query, and manage large datasets.</a:t>
            </a:r>
          </a:p>
          <a:p>
            <a:pPr lvl="1"/>
            <a:r>
              <a:rPr lang="en-US" dirty="0"/>
              <a:t>Provide concurrency, recovery from crashes, quick application development, integrity, and security</a:t>
            </a:r>
          </a:p>
          <a:p>
            <a:endParaRPr lang="en-US" dirty="0"/>
          </a:p>
          <a:p>
            <a:r>
              <a:rPr lang="en-US" dirty="0"/>
              <a:t>Key abstractions give </a:t>
            </a:r>
            <a:r>
              <a:rPr lang="en-US" b="1" dirty="0"/>
              <a:t>data independence</a:t>
            </a:r>
            <a:endParaRPr lang="en-US" dirty="0"/>
          </a:p>
          <a:p>
            <a:endParaRPr lang="en-US" dirty="0"/>
          </a:p>
          <a:p>
            <a:r>
              <a:rPr lang="en-US" dirty="0"/>
              <a:t>DBMS R&amp;D is one of the broadest, most exciting fields in CS. </a:t>
            </a:r>
            <a:r>
              <a:rPr lang="en-US" b="1" dirty="0"/>
              <a:t>Fact!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739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3</a:t>
              </a:r>
              <a:r>
                <a:rPr lang="en-US" sz="1400" b="1" i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&gt;  Summary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Introduction, admin &amp; setup</a:t>
            </a:r>
          </a:p>
          <a:p>
            <a:pPr lvl="1"/>
            <a:r>
              <a:rPr lang="en-US" dirty="0">
                <a:latin typeface="+mj-lt"/>
              </a:rPr>
              <a:t>ACTIVITY: </a:t>
            </a:r>
            <a:r>
              <a:rPr lang="en-US" dirty="0" err="1">
                <a:latin typeface="+mj-lt"/>
              </a:rPr>
              <a:t>Jupyter</a:t>
            </a:r>
            <a:r>
              <a:rPr lang="en-US" dirty="0">
                <a:latin typeface="+mj-lt"/>
              </a:rPr>
              <a:t> “Hello World!”</a:t>
            </a: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Overview of the relational data model</a:t>
            </a:r>
          </a:p>
          <a:p>
            <a:pPr lvl="1"/>
            <a:r>
              <a:rPr lang="en-US" dirty="0">
                <a:latin typeface="+mj-lt"/>
              </a:rPr>
              <a:t>ACTIVITY: SQL in </a:t>
            </a:r>
            <a:r>
              <a:rPr lang="en-US" dirty="0" err="1">
                <a:latin typeface="+mj-lt"/>
              </a:rPr>
              <a:t>Jupyter</a:t>
            </a:r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Overview of DBMS topics: Key concepts &amp; challenges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Introduction, admin &amp;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96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1185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Motivation for studying DBs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Administrative structure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Course logistics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Overview of lecture coverage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ACTIVITY: </a:t>
            </a:r>
            <a:r>
              <a:rPr lang="en-US" dirty="0" err="1">
                <a:latin typeface="+mj-lt"/>
              </a:rPr>
              <a:t>Jupyter</a:t>
            </a:r>
            <a:r>
              <a:rPr lang="en-US" dirty="0">
                <a:latin typeface="+mj-lt"/>
              </a:rPr>
              <a:t> “Hello World!”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832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Big Data Landscape… </a:t>
            </a:r>
            <a:br>
              <a:rPr lang="en-US" dirty="0"/>
            </a:br>
            <a:r>
              <a:rPr lang="en-US" dirty="0"/>
              <a:t>Infrastructure is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88668"/>
            <a:ext cx="2743200" cy="365125"/>
          </a:xfrm>
        </p:spPr>
        <p:txBody>
          <a:bodyPr/>
          <a:lstStyle/>
          <a:p>
            <a:fld id="{DF92A6B5-0D7C-48A8-B49A-953CF10F77E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1828" b="3909"/>
          <a:stretch/>
        </p:blipFill>
        <p:spPr>
          <a:xfrm>
            <a:off x="2669190" y="1793054"/>
            <a:ext cx="6853620" cy="36756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604084"/>
            <a:ext cx="215315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http://</a:t>
            </a:r>
            <a:r>
              <a:rPr lang="en-US" sz="1050" dirty="0" err="1"/>
              <a:t>www.bigdatalandscape.com</a:t>
            </a:r>
            <a:r>
              <a:rPr lang="en-US" sz="1050" dirty="0"/>
              <a:t>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6407" y="5965448"/>
            <a:ext cx="447918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latin typeface="+mj-lt"/>
              </a:rPr>
              <a:t>New</a:t>
            </a:r>
            <a:r>
              <a:rPr lang="en-US" sz="2800" b="1" dirty="0">
                <a:latin typeface="+mj-lt"/>
              </a:rPr>
              <a:t> tech. </a:t>
            </a:r>
            <a:r>
              <a:rPr lang="en-US" sz="2800" b="1" i="1" dirty="0">
                <a:latin typeface="+mj-lt"/>
              </a:rPr>
              <a:t>Same</a:t>
            </a:r>
            <a:r>
              <a:rPr lang="en-US" sz="2800" b="1" dirty="0">
                <a:latin typeface="+mj-lt"/>
              </a:rPr>
              <a:t> Principles.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19736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Introduction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274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</a:t>
            </a:r>
            <a:r>
              <a:rPr lang="en-US" b="1" dirty="0"/>
              <a:t>you</a:t>
            </a:r>
            <a:r>
              <a:rPr lang="en-US" dirty="0"/>
              <a:t> study databases?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Mercenary</a:t>
            </a:r>
            <a:r>
              <a:rPr lang="en-US" dirty="0"/>
              <a:t>- </a:t>
            </a:r>
            <a:r>
              <a:rPr lang="en-US" b="1" dirty="0"/>
              <a:t>make more $$$:</a:t>
            </a:r>
          </a:p>
          <a:p>
            <a:pPr lvl="1"/>
            <a:r>
              <a:rPr lang="en-US" dirty="0"/>
              <a:t>Startups need DB talent right away = low employee #</a:t>
            </a:r>
          </a:p>
          <a:p>
            <a:pPr lvl="1"/>
            <a:r>
              <a:rPr lang="en-US" dirty="0"/>
              <a:t>Massive industry…</a:t>
            </a:r>
          </a:p>
          <a:p>
            <a:endParaRPr lang="en-US" dirty="0"/>
          </a:p>
          <a:p>
            <a:r>
              <a:rPr lang="en-US" b="1" dirty="0"/>
              <a:t>Intellectual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Science: data poor to data rich</a:t>
            </a:r>
          </a:p>
          <a:p>
            <a:pPr lvl="2"/>
            <a:r>
              <a:rPr lang="en-US" dirty="0"/>
              <a:t>No idea how to handle the data!</a:t>
            </a:r>
          </a:p>
          <a:p>
            <a:pPr lvl="1"/>
            <a:r>
              <a:rPr lang="en-US" dirty="0"/>
              <a:t>Fundamental ideas to/from all of CS: </a:t>
            </a:r>
          </a:p>
          <a:p>
            <a:pPr lvl="2"/>
            <a:r>
              <a:rPr lang="en-US" dirty="0"/>
              <a:t>Systems, theory, AI, logic, stats, analysis….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7106" name="Picture 2" descr="Goo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5878" y="2715866"/>
            <a:ext cx="1714500" cy="683316"/>
          </a:xfrm>
          <a:prstGeom prst="rect">
            <a:avLst/>
          </a:prstGeom>
          <a:noFill/>
        </p:spPr>
      </p:pic>
      <p:pic>
        <p:nvPicPr>
          <p:cNvPr id="47110" name="Picture 6" descr="IBM®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746" y="2819399"/>
            <a:ext cx="1047750" cy="47625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47114" name="Picture 10" descr="Oracle, The World's Largest Enterprise Software Company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90540" y="2971799"/>
            <a:ext cx="1266825" cy="171450"/>
          </a:xfrm>
          <a:prstGeom prst="rect">
            <a:avLst/>
          </a:prstGeom>
          <a:noFill/>
        </p:spPr>
      </p:pic>
      <p:pic>
        <p:nvPicPr>
          <p:cNvPr id="47116" name="Picture 12" descr="Microsoft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7859" y="2938462"/>
            <a:ext cx="1257300" cy="2381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sp>
        <p:nvSpPr>
          <p:cNvPr id="12" name="TextBox 11"/>
          <p:cNvSpPr txBox="1"/>
          <p:nvPr/>
        </p:nvSpPr>
        <p:spPr>
          <a:xfrm>
            <a:off x="8001000" y="4953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6024890"/>
            <a:ext cx="8077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+mj-lt"/>
              </a:rPr>
              <a:t>Many great computer systems ideas started in DB.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19736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1  &gt;  Introduction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4503</TotalTime>
  <Words>2558</Words>
  <Application>Microsoft Macintosh PowerPoint</Application>
  <PresentationFormat>Widescreen</PresentationFormat>
  <Paragraphs>517</Paragraphs>
  <Slides>45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jaf-bernino-sans</vt:lpstr>
      <vt:lpstr>Arial</vt:lpstr>
      <vt:lpstr>Calibri</vt:lpstr>
      <vt:lpstr>Calibri Light</vt:lpstr>
      <vt:lpstr>Office Theme</vt:lpstr>
      <vt:lpstr>Intro to Databases</vt:lpstr>
      <vt:lpstr>The world is increasingly  driven by data… </vt:lpstr>
      <vt:lpstr>Key Questions We Will Answer</vt:lpstr>
      <vt:lpstr>When you’ll use this material</vt:lpstr>
      <vt:lpstr>Today’s Lecture</vt:lpstr>
      <vt:lpstr>1. Introduction, admin &amp; setup</vt:lpstr>
      <vt:lpstr>What you will learn about in this section</vt:lpstr>
      <vt:lpstr>Big Data Landscape…  Infrastructure is Changing</vt:lpstr>
      <vt:lpstr>Why should you study databases?</vt:lpstr>
      <vt:lpstr>What this course is (and is not)</vt:lpstr>
      <vt:lpstr>Who we are…</vt:lpstr>
      <vt:lpstr>open.gnu.ac.kr</vt:lpstr>
      <vt:lpstr>Course Website:   open.gnu.ac.kr</vt:lpstr>
      <vt:lpstr>Lectures</vt:lpstr>
      <vt:lpstr>Attendance</vt:lpstr>
      <vt:lpstr>Graded Elements</vt:lpstr>
      <vt:lpstr>Un-Graded Elements</vt:lpstr>
      <vt:lpstr>What is expected from you </vt:lpstr>
      <vt:lpstr>Lectures: 1st half - from a user’s perspective</vt:lpstr>
      <vt:lpstr>Lectures: 2nd half - understanding how it works</vt:lpstr>
      <vt:lpstr>Lectures: A note about format of notes</vt:lpstr>
      <vt:lpstr>Jupyter Notebook “Hello World”</vt:lpstr>
      <vt:lpstr>Jupyter Notebook Setup</vt:lpstr>
      <vt:lpstr>Jupyter Notebook Setup</vt:lpstr>
      <vt:lpstr>DB-WS01a.ipynb</vt:lpstr>
      <vt:lpstr>2. Overview of the relational data model</vt:lpstr>
      <vt:lpstr>What you will learn about in this section</vt:lpstr>
      <vt:lpstr>What is a DBMS?</vt:lpstr>
      <vt:lpstr>A Motivating, Running Example</vt:lpstr>
      <vt:lpstr>Data models</vt:lpstr>
      <vt:lpstr>“Relational databases form the bedrock of western civilization”</vt:lpstr>
      <vt:lpstr>Modeling the CMS</vt:lpstr>
      <vt:lpstr>Modeling the CMS</vt:lpstr>
      <vt:lpstr>Other Schemata…</vt:lpstr>
      <vt:lpstr>Data independence</vt:lpstr>
      <vt:lpstr>DB-WS01b.ipynb</vt:lpstr>
      <vt:lpstr>3. Overview of DBMS topics</vt:lpstr>
      <vt:lpstr>What you will learn about in this section</vt:lpstr>
      <vt:lpstr>Challenges with Many Users</vt:lpstr>
      <vt:lpstr>Transactions</vt:lpstr>
      <vt:lpstr>Transactions</vt:lpstr>
      <vt:lpstr>Challenge: Scheduling Concurrent Transactions</vt:lpstr>
      <vt:lpstr>Ensuring Atomicity &amp; Durability</vt:lpstr>
      <vt:lpstr>A Well-Designed DBMS makes many people happy!</vt:lpstr>
      <vt:lpstr>Summary of DBMS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145 Style Guide</dc:title>
  <dc:creator>Alex Ratner</dc:creator>
  <cp:lastModifiedBy>Lee Seongjin</cp:lastModifiedBy>
  <cp:revision>160</cp:revision>
  <dcterms:created xsi:type="dcterms:W3CDTF">2015-09-11T05:09:33Z</dcterms:created>
  <dcterms:modified xsi:type="dcterms:W3CDTF">2020-09-01T07:54:47Z</dcterms:modified>
</cp:coreProperties>
</file>