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8" r:id="rId7"/>
    <p:sldId id="267" r:id="rId8"/>
    <p:sldId id="266" r:id="rId9"/>
    <p:sldId id="270" r:id="rId10"/>
    <p:sldId id="269" r:id="rId11"/>
    <p:sldId id="271" r:id="rId12"/>
    <p:sldId id="272" r:id="rId13"/>
    <p:sldId id="262" r:id="rId14"/>
    <p:sldId id="260" r:id="rId15"/>
    <p:sldId id="25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base" latinLnBrk="0"/>
            <a:r>
              <a:rPr lang="ko-KR" altLang="en-US" sz="3200" b="1" dirty="0" err="1"/>
              <a:t>아두이노와</a:t>
            </a:r>
            <a:r>
              <a:rPr lang="ko-KR" altLang="en-US" sz="3200" b="1" dirty="0"/>
              <a:t> 충격감지센서</a:t>
            </a:r>
            <a:r>
              <a:rPr lang="en-US" altLang="ko-KR" sz="3200" b="1" dirty="0"/>
              <a:t>, GPS</a:t>
            </a:r>
            <a:r>
              <a:rPr lang="ko-KR" altLang="en-US" sz="3200" b="1" dirty="0"/>
              <a:t>를 활용한 자전거 주행 중 응급 상황 발생 시 </a:t>
            </a:r>
            <a:r>
              <a:rPr lang="ko-KR" altLang="en-US" sz="3200" dirty="0"/>
              <a:t/>
            </a:r>
            <a:br>
              <a:rPr lang="ko-KR" altLang="en-US" sz="3200" dirty="0"/>
            </a:br>
            <a:r>
              <a:rPr lang="ko-KR" altLang="en-US" sz="3200" b="1" dirty="0"/>
              <a:t>자동 신고 시스템 </a:t>
            </a:r>
            <a:r>
              <a:rPr lang="ko-KR" altLang="en-US" sz="3200" dirty="0"/>
              <a:t/>
            </a:r>
            <a:br>
              <a:rPr lang="ko-KR" altLang="en-US" sz="3200" dirty="0"/>
            </a:br>
            <a:endParaRPr lang="ko-KR" altLang="en-US" sz="32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283807" y="4858963"/>
            <a:ext cx="1490171" cy="977621"/>
          </a:xfrm>
        </p:spPr>
        <p:txBody>
          <a:bodyPr/>
          <a:lstStyle/>
          <a:p>
            <a:pPr algn="ctr"/>
            <a:r>
              <a:rPr lang="en-US" altLang="ko-KR" dirty="0" smtClean="0"/>
              <a:t>2014020902</a:t>
            </a:r>
          </a:p>
          <a:p>
            <a:pPr algn="ctr"/>
            <a:r>
              <a:rPr lang="ko-KR" altLang="en-US" dirty="0" smtClean="0"/>
              <a:t>구민수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15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747" y="1432879"/>
            <a:ext cx="2223142" cy="4373867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4696" y="1052186"/>
            <a:ext cx="2604928" cy="563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구현</a:t>
            </a:r>
            <a:r>
              <a:rPr lang="en-US" altLang="ko-KR" dirty="0" smtClean="0"/>
              <a:t>-</a:t>
            </a:r>
            <a:r>
              <a:rPr lang="ko-KR" altLang="en-US" sz="1600" smtClean="0"/>
              <a:t>흐름도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2129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34696" y="1915524"/>
            <a:ext cx="4661893" cy="3450613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데이터베이스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    Firebase</a:t>
            </a:r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ko-KR" altLang="en-US" dirty="0" smtClean="0"/>
              <a:t>하드웨어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</a:t>
            </a:r>
            <a:r>
              <a:rPr lang="ko-KR" altLang="en-US" dirty="0"/>
              <a:t> </a:t>
            </a:r>
            <a:r>
              <a:rPr lang="ko-KR" altLang="en-US" dirty="0" err="1" smtClean="0"/>
              <a:t>아두이노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APP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APP INVENTOR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534696" y="1052186"/>
            <a:ext cx="2273216" cy="563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구현</a:t>
            </a:r>
            <a:r>
              <a:rPr lang="en-US" altLang="ko-KR" dirty="0" smtClean="0"/>
              <a:t>-</a:t>
            </a:r>
            <a:r>
              <a:rPr lang="ko-KR" altLang="en-US" sz="1600" dirty="0" smtClean="0"/>
              <a:t>시스템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구성</a:t>
            </a:r>
            <a:endParaRPr lang="ko-KR" altLang="en-US" sz="16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419" y="1915524"/>
            <a:ext cx="1710108" cy="57841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423" y="2979387"/>
            <a:ext cx="1562100" cy="10858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423" y="4550681"/>
            <a:ext cx="1562100" cy="666496"/>
          </a:xfrm>
          <a:prstGeom prst="rect">
            <a:avLst/>
          </a:prstGeom>
        </p:spPr>
      </p:pic>
      <p:grpSp>
        <p:nvGrpSpPr>
          <p:cNvPr id="81" name="그룹 80"/>
          <p:cNvGrpSpPr/>
          <p:nvPr/>
        </p:nvGrpSpPr>
        <p:grpSpPr>
          <a:xfrm>
            <a:off x="7157027" y="1052186"/>
            <a:ext cx="3947609" cy="4285913"/>
            <a:chOff x="7157027" y="1052186"/>
            <a:chExt cx="3947609" cy="4285913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96723" y="2680202"/>
              <a:ext cx="2395098" cy="1197549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1995" y="4660735"/>
              <a:ext cx="2002641" cy="677364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7027" y="4660735"/>
              <a:ext cx="970786" cy="674814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11356" y="3494459"/>
              <a:ext cx="891185" cy="380239"/>
            </a:xfrm>
            <a:prstGeom prst="rect">
              <a:avLst/>
            </a:prstGeom>
          </p:spPr>
        </p:pic>
        <p:cxnSp>
          <p:nvCxnSpPr>
            <p:cNvPr id="14" name="직선 화살표 연결선 13"/>
            <p:cNvCxnSpPr>
              <a:stCxn id="10" idx="0"/>
              <a:endCxn id="7" idx="2"/>
            </p:cNvCxnSpPr>
            <p:nvPr/>
          </p:nvCxnSpPr>
          <p:spPr>
            <a:xfrm flipH="1" flipV="1">
              <a:off x="8794272" y="3877751"/>
              <a:ext cx="1309044" cy="78298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/>
            <p:cNvCxnSpPr>
              <a:stCxn id="7" idx="2"/>
              <a:endCxn id="11" idx="0"/>
            </p:cNvCxnSpPr>
            <p:nvPr/>
          </p:nvCxnSpPr>
          <p:spPr>
            <a:xfrm flipH="1">
              <a:off x="7642420" y="3877751"/>
              <a:ext cx="1151852" cy="78298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05575" y="4060441"/>
              <a:ext cx="230874" cy="261610"/>
            </a:xfrm>
            <a:prstGeom prst="rect">
              <a:avLst/>
            </a:prstGeom>
          </p:spPr>
        </p:pic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00923" y="1311233"/>
              <a:ext cx="927333" cy="636308"/>
            </a:xfrm>
            <a:prstGeom prst="rect">
              <a:avLst/>
            </a:prstGeom>
          </p:spPr>
        </p:pic>
        <p:cxnSp>
          <p:nvCxnSpPr>
            <p:cNvPr id="35" name="직선 화살표 연결선 34"/>
            <p:cNvCxnSpPr>
              <a:stCxn id="36" idx="2"/>
              <a:endCxn id="7" idx="0"/>
            </p:cNvCxnSpPr>
            <p:nvPr/>
          </p:nvCxnSpPr>
          <p:spPr>
            <a:xfrm>
              <a:off x="7431301" y="2009147"/>
              <a:ext cx="1362971" cy="67105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그룹 36"/>
            <p:cNvGrpSpPr/>
            <p:nvPr/>
          </p:nvGrpSpPr>
          <p:grpSpPr>
            <a:xfrm>
              <a:off x="7157027" y="1052186"/>
              <a:ext cx="580217" cy="956961"/>
              <a:chOff x="7700502" y="2843986"/>
              <a:chExt cx="580217" cy="956961"/>
            </a:xfrm>
          </p:grpSpPr>
          <p:pic>
            <p:nvPicPr>
              <p:cNvPr id="31" name="그림 3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00502" y="2843986"/>
                <a:ext cx="580217" cy="695351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7700502" y="3539337"/>
                <a:ext cx="54854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100" dirty="0" smtClean="0"/>
                  <a:t>USER</a:t>
                </a:r>
                <a:endParaRPr lang="ko-KR" altLang="en-US" dirty="0"/>
              </a:p>
            </p:txBody>
          </p:sp>
        </p:grpSp>
        <p:grpSp>
          <p:nvGrpSpPr>
            <p:cNvPr id="79" name="그룹 78"/>
            <p:cNvGrpSpPr/>
            <p:nvPr/>
          </p:nvGrpSpPr>
          <p:grpSpPr>
            <a:xfrm>
              <a:off x="8828851" y="1844016"/>
              <a:ext cx="546287" cy="559563"/>
              <a:chOff x="9601584" y="1560635"/>
              <a:chExt cx="546287" cy="559563"/>
            </a:xfrm>
          </p:grpSpPr>
          <p:pic>
            <p:nvPicPr>
              <p:cNvPr id="38" name="그림 3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9502867" flipV="1">
                <a:off x="9601584" y="1828183"/>
                <a:ext cx="546287" cy="292015"/>
              </a:xfrm>
              <a:prstGeom prst="rect">
                <a:avLst/>
              </a:prstGeom>
            </p:spPr>
          </p:pic>
          <p:pic>
            <p:nvPicPr>
              <p:cNvPr id="63" name="그림 6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435357">
                <a:off x="9959369" y="1560635"/>
                <a:ext cx="139433" cy="216718"/>
              </a:xfrm>
              <a:prstGeom prst="rect">
                <a:avLst/>
              </a:prstGeom>
            </p:spPr>
          </p:pic>
        </p:grpSp>
        <p:cxnSp>
          <p:nvCxnSpPr>
            <p:cNvPr id="74" name="직선 화살표 연결선 73"/>
            <p:cNvCxnSpPr>
              <a:stCxn id="7" idx="0"/>
              <a:endCxn id="33" idx="2"/>
            </p:cNvCxnSpPr>
            <p:nvPr/>
          </p:nvCxnSpPr>
          <p:spPr>
            <a:xfrm flipV="1">
              <a:off x="8794272" y="1947541"/>
              <a:ext cx="1270318" cy="7326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69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충격 감지 즉시 사용자에게 알림을 전송 하는지 확인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알림을 보낸 후 </a:t>
            </a:r>
            <a:r>
              <a:rPr lang="en-US" altLang="ko-KR" dirty="0" smtClean="0"/>
              <a:t>1</a:t>
            </a:r>
            <a:r>
              <a:rPr lang="ko-KR" altLang="en-US" dirty="0" smtClean="0"/>
              <a:t>분 이내에 사용자의 응답을 확인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사고현장의 위치를 포함해 자동으로 신고 하는지 확인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신고를 한 후 사고현장을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Buzzer</a:t>
            </a:r>
            <a:r>
              <a:rPr lang="ko-KR" altLang="en-US" dirty="0" smtClean="0"/>
              <a:t>로 알리는지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확인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올바른</a:t>
            </a:r>
            <a:r>
              <a:rPr lang="en-US" altLang="ko-KR" dirty="0" smtClean="0"/>
              <a:t> </a:t>
            </a:r>
            <a:r>
              <a:rPr lang="ko-KR" altLang="en-US" dirty="0" smtClean="0"/>
              <a:t>위치를 표시하는지 확인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534696" y="1052186"/>
            <a:ext cx="2273216" cy="563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구현</a:t>
            </a:r>
            <a:r>
              <a:rPr lang="en-US" altLang="ko-KR" dirty="0" smtClean="0"/>
              <a:t>-</a:t>
            </a:r>
            <a:r>
              <a:rPr lang="ko-KR" altLang="en-US" sz="1600" dirty="0" smtClean="0"/>
              <a:t>평가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926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534696" y="1052186"/>
            <a:ext cx="1020614" cy="563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예산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595" y="2068205"/>
            <a:ext cx="5973002" cy="27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534695" y="1052186"/>
            <a:ext cx="1571759" cy="5635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추진일정</a:t>
            </a:r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9169052" y="3394553"/>
            <a:ext cx="212943" cy="2129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159" y="1805769"/>
            <a:ext cx="84201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1534696" y="1052186"/>
            <a:ext cx="1020614" cy="5635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Q</a:t>
            </a:r>
            <a:r>
              <a:rPr lang="en-US" altLang="ko-KR" dirty="0" smtClean="0"/>
              <a:t>&amp;A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996" y="2067021"/>
            <a:ext cx="2327818" cy="324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34696" y="1052186"/>
            <a:ext cx="1020614" cy="563573"/>
          </a:xfrm>
        </p:spPr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동기</a:t>
            </a:r>
            <a:r>
              <a:rPr lang="en-US" altLang="ko-KR" dirty="0" smtClean="0"/>
              <a:t>/</a:t>
            </a:r>
            <a:r>
              <a:rPr lang="ko-KR" altLang="en-US" dirty="0" smtClean="0"/>
              <a:t>목표</a:t>
            </a:r>
            <a:r>
              <a:rPr lang="en-US" altLang="ko-KR" dirty="0" smtClean="0"/>
              <a:t>			2. </a:t>
            </a:r>
            <a:r>
              <a:rPr lang="ko-KR" altLang="en-US" dirty="0" smtClean="0"/>
              <a:t>필요</a:t>
            </a:r>
            <a:r>
              <a:rPr lang="ko-KR" altLang="en-US" dirty="0"/>
              <a:t>성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관련 현황</a:t>
            </a:r>
            <a:r>
              <a:rPr lang="en-US" altLang="ko-KR" dirty="0" smtClean="0"/>
              <a:t>			4. </a:t>
            </a:r>
            <a:r>
              <a:rPr lang="ko-KR" altLang="en-US" dirty="0" smtClean="0"/>
              <a:t>기 개발된 시스템과 문제점</a:t>
            </a:r>
            <a:r>
              <a:rPr lang="en-US" altLang="ko-KR" dirty="0" smtClean="0"/>
              <a:t>,</a:t>
            </a:r>
            <a:r>
              <a:rPr lang="ko-KR" altLang="en-US" dirty="0" smtClean="0"/>
              <a:t> 보완점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차이점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5. </a:t>
            </a:r>
            <a:r>
              <a:rPr lang="ko-KR" altLang="en-US" dirty="0" smtClean="0"/>
              <a:t>구현</a:t>
            </a:r>
            <a:r>
              <a:rPr lang="en-US" altLang="ko-KR" dirty="0" smtClean="0"/>
              <a:t>				6. </a:t>
            </a:r>
            <a:r>
              <a:rPr lang="ko-KR" altLang="en-US" dirty="0" smtClean="0"/>
              <a:t>예산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7</a:t>
            </a:r>
            <a:r>
              <a:rPr lang="en-US" altLang="ko-KR" dirty="0" smtClean="0"/>
              <a:t>. </a:t>
            </a:r>
            <a:r>
              <a:rPr lang="ko-KR" altLang="en-US" dirty="0" smtClean="0"/>
              <a:t>추진일정</a:t>
            </a:r>
            <a:r>
              <a:rPr lang="en-US" altLang="ko-KR" dirty="0" smtClean="0"/>
              <a:t>			8. Q&amp;A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96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030859" y="2015732"/>
            <a:ext cx="8046977" cy="504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dirty="0" smtClean="0"/>
              <a:t>혼자 자전거를 타고 가다 의식을 잃거나 쓰러지면 대처할 방법이 없다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1534696" y="1052186"/>
            <a:ext cx="2110378" cy="563573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동기</a:t>
            </a:r>
            <a:r>
              <a:rPr lang="en-US" altLang="ko-KR" dirty="0" smtClean="0"/>
              <a:t>/ </a:t>
            </a:r>
            <a:r>
              <a:rPr lang="ko-KR" altLang="en-US" dirty="0" smtClean="0"/>
              <a:t>목표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2030859" y="2920665"/>
            <a:ext cx="8678610" cy="1949715"/>
            <a:chOff x="2030859" y="2920665"/>
            <a:chExt cx="8678610" cy="1949715"/>
          </a:xfrm>
        </p:grpSpPr>
        <p:grpSp>
          <p:nvGrpSpPr>
            <p:cNvPr id="13" name="그룹 12"/>
            <p:cNvGrpSpPr/>
            <p:nvPr/>
          </p:nvGrpSpPr>
          <p:grpSpPr>
            <a:xfrm>
              <a:off x="2030859" y="2920665"/>
              <a:ext cx="5811873" cy="1949715"/>
              <a:chOff x="2487412" y="3163137"/>
              <a:chExt cx="7369429" cy="2472230"/>
            </a:xfrm>
          </p:grpSpPr>
          <p:pic>
            <p:nvPicPr>
              <p:cNvPr id="11" name="그림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79086" y="3163137"/>
                <a:ext cx="3477755" cy="2472230"/>
              </a:xfrm>
              <a:prstGeom prst="rect">
                <a:avLst/>
              </a:prstGeom>
            </p:spPr>
          </p:pic>
          <p:pic>
            <p:nvPicPr>
              <p:cNvPr id="12" name="그림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87412" y="3163137"/>
                <a:ext cx="3666205" cy="2472230"/>
              </a:xfrm>
              <a:prstGeom prst="rect">
                <a:avLst/>
              </a:prstGeom>
            </p:spPr>
          </p:pic>
        </p:grp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20547" y="2920912"/>
              <a:ext cx="2688922" cy="19494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30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34697" y="2015732"/>
            <a:ext cx="8348340" cy="14038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dirty="0" smtClean="0"/>
              <a:t>자전거 주행 중 응급상황 발생 시 초기에 위치정보를 포함한 빠른 신고와 사고현장 주변에 응급상황을 시각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청각적으로 알려 사망률을 줄일 수 있는 자동 신고 시스템을 개발한다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534696" y="1052186"/>
            <a:ext cx="2110378" cy="563573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동기</a:t>
            </a:r>
            <a:r>
              <a:rPr lang="en-US" altLang="ko-KR" dirty="0" smtClean="0"/>
              <a:t>/ </a:t>
            </a:r>
            <a:r>
              <a:rPr lang="ko-KR" altLang="en-US" dirty="0" smtClean="0"/>
              <a:t>목표</a:t>
            </a:r>
            <a:endParaRPr lang="ko-KR" alt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3128504" y="3307463"/>
            <a:ext cx="5890236" cy="2761557"/>
            <a:chOff x="3128504" y="3307463"/>
            <a:chExt cx="5890236" cy="2761557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504" y="3307463"/>
              <a:ext cx="5890236" cy="2291670"/>
            </a:xfrm>
            <a:prstGeom prst="rect">
              <a:avLst/>
            </a:prstGeom>
          </p:spPr>
        </p:pic>
        <p:sp>
          <p:nvSpPr>
            <p:cNvPr id="7" name="직사각형 6"/>
            <p:cNvSpPr/>
            <p:nvPr/>
          </p:nvSpPr>
          <p:spPr>
            <a:xfrm>
              <a:off x="3572481" y="5792021"/>
              <a:ext cx="50007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/>
                <a:t>출처 </a:t>
              </a:r>
              <a:r>
                <a:rPr lang="en-US" altLang="ko-KR" sz="1200" dirty="0" smtClean="0"/>
                <a:t>: </a:t>
              </a:r>
              <a:r>
                <a:rPr lang="ko-KR" altLang="en-US" sz="1200" dirty="0" smtClean="0"/>
                <a:t>https</a:t>
              </a:r>
              <a:r>
                <a:rPr lang="ko-KR" altLang="en-US" sz="1200" dirty="0"/>
                <a:t>://news.naver.com/main/read.nhn?oid=003&amp;aid=0009052870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33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32548" y="2028259"/>
            <a:ext cx="4841052" cy="51452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ko-KR" altLang="en-US" dirty="0" smtClean="0"/>
              <a:t>자전거 주행 중 응급상황 대처 시스템의 부재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457200" indent="-457200">
              <a:buAutoNum type="arabicPeriod"/>
            </a:pP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534696" y="1052186"/>
            <a:ext cx="2097852" cy="563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필요성</a:t>
            </a:r>
            <a:endParaRPr lang="ko-KR" alt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1723795" y="2542784"/>
            <a:ext cx="9866521" cy="2710190"/>
            <a:chOff x="1723795" y="2542784"/>
            <a:chExt cx="9866521" cy="2710190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368" y="2542785"/>
              <a:ext cx="6965948" cy="2710189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3795" y="2542784"/>
              <a:ext cx="2900574" cy="27101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209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534696" y="1052186"/>
            <a:ext cx="2097852" cy="563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관련 현황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1443628" y="2066795"/>
            <a:ext cx="9447783" cy="3821964"/>
            <a:chOff x="1443628" y="2066795"/>
            <a:chExt cx="9447783" cy="3821964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3628" y="2635555"/>
              <a:ext cx="6248400" cy="291465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443628" y="2066795"/>
              <a:ext cx="2286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차량용 </a:t>
              </a:r>
              <a:r>
                <a:rPr lang="en-US" altLang="ko-KR" dirty="0" smtClean="0"/>
                <a:t>e-Call </a:t>
              </a:r>
              <a:r>
                <a:rPr lang="ko-KR" altLang="en-US" dirty="0" smtClean="0"/>
                <a:t>시스템</a:t>
              </a:r>
              <a:endParaRPr lang="ko-KR" altLang="en-US" dirty="0"/>
            </a:p>
          </p:txBody>
        </p:sp>
        <p:pic>
          <p:nvPicPr>
            <p:cNvPr id="1026" name="Picture 2" descr="1020170065657의 도면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2683" y="2635555"/>
              <a:ext cx="1461111" cy="291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8972683" y="2066795"/>
              <a:ext cx="1165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관련 특허</a:t>
              </a:r>
              <a:endParaRPr lang="en-US" altLang="ko-KR" dirty="0" smtClean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8972296" y="5550205"/>
              <a:ext cx="19191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800" dirty="0" smtClean="0"/>
                <a:t>출원 번호 </a:t>
              </a:r>
              <a:r>
                <a:rPr lang="en-US" altLang="ko-KR" sz="800" dirty="0"/>
                <a:t>: 1020170065657 (2017.05.26</a:t>
              </a:r>
              <a:r>
                <a:rPr lang="en-US" altLang="ko-KR" sz="800" dirty="0" smtClean="0"/>
                <a:t>)</a:t>
              </a:r>
            </a:p>
            <a:p>
              <a:r>
                <a:rPr lang="ko-KR" altLang="en-US" sz="800" dirty="0" smtClean="0"/>
                <a:t>현재 특허 등록되지 않은 상태</a:t>
              </a:r>
              <a:endParaRPr lang="ko-KR" alt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70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3450613"/>
          </a:xfrm>
        </p:spPr>
        <p:txBody>
          <a:bodyPr/>
          <a:lstStyle/>
          <a:p>
            <a:r>
              <a:rPr lang="ko-KR" altLang="en-US" dirty="0" smtClean="0"/>
              <a:t>여러가지 센서와 기기들로 사고 상황을 인지할 수 있는 차와는 달리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자전거에는 센서와 기기들이 거의 없어 기존의 차량용 시스템을 그대로 적용시키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기는 어렵다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ko-KR" altLang="en-US" dirty="0" smtClean="0"/>
              <a:t>차량의 사고와 달리 자전거는 가벼운 사고가 많아 사용자에게 신고 여부를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응답 받는다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신고를 한 후 사고 상황을 알릴 수 있도록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Buzzer</a:t>
            </a:r>
            <a:r>
              <a:rPr lang="ko-KR" altLang="en-US" dirty="0" smtClean="0"/>
              <a:t>를 사용한다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534696" y="1052186"/>
            <a:ext cx="7609304" cy="5635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기 개발된 </a:t>
            </a:r>
            <a:r>
              <a:rPr lang="ko-KR" altLang="en-US" dirty="0" smtClean="0"/>
              <a:t>시스템과 문제점</a:t>
            </a:r>
            <a:r>
              <a:rPr lang="en-US" altLang="ko-KR" dirty="0" smtClean="0"/>
              <a:t>,</a:t>
            </a:r>
            <a:r>
              <a:rPr lang="ko-KR" altLang="en-US" dirty="0" smtClean="0"/>
              <a:t> 보완점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차이점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017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사용할 부품</a:t>
            </a:r>
            <a:endParaRPr lang="en-US" altLang="ko-KR" dirty="0" smtClean="0"/>
          </a:p>
          <a:p>
            <a:r>
              <a:rPr lang="ko-KR" altLang="en-US" dirty="0" smtClean="0"/>
              <a:t>흐름도</a:t>
            </a:r>
            <a:endParaRPr lang="en-US" altLang="ko-KR" dirty="0" smtClean="0"/>
          </a:p>
          <a:p>
            <a:r>
              <a:rPr lang="ko-KR" altLang="en-US" dirty="0" smtClean="0"/>
              <a:t>시스템 구성 </a:t>
            </a:r>
            <a:endParaRPr lang="en-US" altLang="ko-KR" dirty="0" smtClean="0"/>
          </a:p>
          <a:p>
            <a:r>
              <a:rPr lang="ko-KR" altLang="en-US" dirty="0" smtClean="0"/>
              <a:t>평가</a:t>
            </a: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534696" y="1052186"/>
            <a:ext cx="1246082" cy="563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구현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11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1534696" y="1052186"/>
            <a:ext cx="2273216" cy="563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구현</a:t>
            </a:r>
            <a:r>
              <a:rPr lang="en-US" altLang="ko-KR" dirty="0" smtClean="0"/>
              <a:t>-</a:t>
            </a:r>
            <a:r>
              <a:rPr lang="ko-KR" altLang="en-US" sz="1600" dirty="0" smtClean="0"/>
              <a:t>사용할 부품</a:t>
            </a:r>
            <a:endParaRPr lang="ko-KR" altLang="en-US" sz="16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41118" y="21168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07912" y="21168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981700" y="211607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801696" y="2534553"/>
            <a:ext cx="10364756" cy="1741964"/>
            <a:chOff x="801696" y="2534553"/>
            <a:chExt cx="10364756" cy="1741964"/>
          </a:xfrm>
        </p:grpSpPr>
        <p:pic>
          <p:nvPicPr>
            <p:cNvPr id="2049" name="_x442632968" descr="EMB000022c469a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696" y="2535999"/>
              <a:ext cx="1980443" cy="1317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_x442636808" descr="EMB000022c469a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241" y="2573273"/>
              <a:ext cx="1317625" cy="1317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_x442635048" descr="EMB000022c469a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794" y="2534760"/>
              <a:ext cx="1500490" cy="1318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37799" y="2534760"/>
              <a:ext cx="1345729" cy="1318451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98765" y="2534554"/>
              <a:ext cx="1833999" cy="131845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218683" y="3995725"/>
              <a:ext cx="11464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err="1" smtClean="0"/>
                <a:t>아두이노</a:t>
              </a:r>
              <a:r>
                <a:rPr lang="ko-KR" altLang="en-US" sz="1200" dirty="0" smtClean="0"/>
                <a:t> 나노</a:t>
              </a:r>
              <a:endParaRPr lang="ko-KR" alt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01805" y="3999518"/>
              <a:ext cx="11464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/>
                <a:t>충격 감지센서</a:t>
              </a:r>
              <a:endParaRPr lang="ko-KR" alt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37429" y="3993659"/>
              <a:ext cx="11464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/>
                <a:t>블루투스 모듈</a:t>
              </a:r>
              <a:endParaRPr lang="ko-KR" alt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469542" y="3993659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LED</a:t>
              </a:r>
              <a:endParaRPr lang="ko-KR" alt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106314" y="3993659"/>
              <a:ext cx="8018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BUZZER</a:t>
              </a:r>
              <a:endParaRPr lang="ko-KR" alt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42936" y="3993659"/>
              <a:ext cx="8210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GPS </a:t>
              </a:r>
              <a:r>
                <a:rPr lang="ko-KR" altLang="en-US" sz="1200" dirty="0" smtClean="0"/>
                <a:t>모듈</a:t>
              </a:r>
              <a:endParaRPr lang="ko-KR" altLang="en-US" sz="1200" dirty="0"/>
            </a:p>
          </p:txBody>
        </p:sp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48001" y="2534553"/>
              <a:ext cx="1318451" cy="1318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42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TM10001114[[fn=갤러리]]</Template>
  <TotalTime>638</TotalTime>
  <Words>246</Words>
  <Application>Microsoft Office PowerPoint</Application>
  <PresentationFormat>와이드스크린</PresentationFormat>
  <Paragraphs>59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9" baseType="lpstr">
      <vt:lpstr>맑은 고딕</vt:lpstr>
      <vt:lpstr>Arial</vt:lpstr>
      <vt:lpstr>Palatino Linotype</vt:lpstr>
      <vt:lpstr>Gallery</vt:lpstr>
      <vt:lpstr>아두이노와 충격감지센서, GPS를 활용한 자전거 주행 중 응급 상황 발생 시  자동 신고 시스템  </vt:lpstr>
      <vt:lpstr>목차</vt:lpstr>
      <vt:lpstr>동기/ 목표</vt:lpstr>
      <vt:lpstr>동기/ 목표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아두이노와 충격감지센서, GPS를 활용한 자전거 주행 중 응급 상황 발생 시  자동 신고 시스템</dc:title>
  <dc:creator>SW03</dc:creator>
  <cp:lastModifiedBy>SW14</cp:lastModifiedBy>
  <cp:revision>51</cp:revision>
  <dcterms:created xsi:type="dcterms:W3CDTF">2019-03-16T12:01:04Z</dcterms:created>
  <dcterms:modified xsi:type="dcterms:W3CDTF">2019-03-19T06:23:41Z</dcterms:modified>
</cp:coreProperties>
</file>