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75" r:id="rId6"/>
    <p:sldId id="268" r:id="rId7"/>
    <p:sldId id="262" r:id="rId8"/>
    <p:sldId id="270" r:id="rId9"/>
    <p:sldId id="273" r:id="rId10"/>
    <p:sldId id="269" r:id="rId11"/>
    <p:sldId id="271" r:id="rId12"/>
    <p:sldId id="272" r:id="rId13"/>
    <p:sldId id="263" r:id="rId14"/>
    <p:sldId id="266" r:id="rId15"/>
    <p:sldId id="265" r:id="rId16"/>
    <p:sldId id="267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767D2F3-7579-4E78-A6A1-D0F256136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B5D82921-E249-4DD6-A33F-7FCE8D1F0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5C895EF-8F91-4156-9F96-C69C64B1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35F67A0-EA8C-4FFF-B86C-61B2F20B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C312BBC-B882-403F-BD67-8071BCDC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0918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68D7B79-8BE8-4490-953B-8FD7EB45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90C057A-8A97-43F7-BF8C-56C8B9224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F75B12F4-DA40-4999-8A53-D4E66DE8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3DE7E22-44CD-4345-A5CD-887BC90E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850A547-7580-48D6-8B4C-8EE2CA43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8391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BDE078A-28CE-4126-A0C1-BCABF86968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AF0F362E-EDF6-4996-A460-B2C96D3D1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6933F6A-D6EF-4F11-A8DC-7CD742B5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A83022F-9FCB-4031-93DB-60705057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FC382AE-D16D-4980-8C5C-EEB72EAD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18269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1F5907B-1347-493B-92D6-6F594E05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D2FF3AB-D9C5-4CD5-B2F3-D169DC1E6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E2A7556B-63B3-42C1-87ED-C58CAD50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45865323-BECC-4928-86E0-4D94B58F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9F506187-DA81-4CD6-9871-9BDA90503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1157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9DACB94-BB9F-4F2B-A5D9-85B150C11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A13EBAE7-DE05-4DC9-81B7-7D87D1C53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A0E302FE-8CAF-4ED4-82C7-6ACEEDE8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FD0CC5F-72B7-4FB8-BD5C-468B68E7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9EB52207-B9BE-437D-8D6D-87D63FF56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243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4720F64-3DBD-457D-B437-B2D90B7D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D2586800-001F-442D-94CC-225479B42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3E9F7B7C-AB87-42F5-BDEC-02C465119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9096D0F-6A76-4ACB-B95A-B3631885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69D6932-1180-4D8F-AC87-1B0643B9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9DB50744-9562-4171-95CA-FF692EFC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3027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F44EA526-8034-4422-A493-DCF95BB78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1B5D6C3F-78EA-43CC-AD3B-BCFEB9322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C0FA59FF-E164-4445-B525-12AA67732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54BEDB82-F106-45B7-BA1A-CAC054438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9AB13828-ED30-4A54-9396-47D23D949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CE3DE25D-439C-497F-81DF-8B2197C0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3C28FE0-026D-4C94-B754-7819661A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AB16389-FA60-47AD-A589-11C0A11F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3752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8CC8BC3-B575-44F3-9933-1EF868E7A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3FC0C2-A44B-4E74-B1CB-EDD43160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D9F684CD-B8EC-42EF-B412-7C4ED2ACE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97F12D0-C353-4AEE-A401-6E065D98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490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D682B33B-F0EC-4D39-80C6-6846D186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D07BB132-D3C0-4714-BFF0-181330A7F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23236A4A-13CF-4D52-AAFA-BDA61ABB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9372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6AF7E6E-266B-43E2-A35B-B1AF82DC6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9C40B73A-3EC4-4AD9-A4BE-0D282162E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8CB41B1A-F18A-4276-84EB-5797A3EC7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EBE06285-3BC4-49EF-90C0-16B075C1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7F717EE3-7DA1-4852-BE9E-BD4D08FD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2593318-0210-4AB3-BAEF-35DC7E03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9519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70A5B39-57CF-4B7E-ADF9-729AE1D1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EEA4B411-057A-4BB6-9784-0E8372A32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C4DA7D6C-9162-48C6-B9C7-9B854971F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A388506-E011-4D55-9358-C82C4F7F2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6DDFC0E-D829-4D9E-839A-31623749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424C5CE1-8D17-454E-A41E-E16213E8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3836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6C382E2D-55E8-4A01-8F7F-B22B9594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A0FB4212-D506-4534-9765-EDB077C79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C59C6863-C702-47E1-88CF-5262FDCE08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7B3F-A62E-4D5A-9D0D-94971175377F}" type="datetimeFigureOut">
              <a:rPr lang="ko-KR" altLang="en-US" smtClean="0"/>
              <a:pPr/>
              <a:t>2019-03-19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0AF267CC-8A40-4F29-8DE8-7D95ED1BF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7823649-6ABD-4954-AFC8-C8DABC634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7D97-1BAB-43CE-AB4E-3F0AC3D530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3168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5jtHvtAZ3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12A6F162-E672-4F7A-B933-283DD59580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EA092CA-74C4-4592-83E5-119921D09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4" y="984737"/>
            <a:ext cx="9725269" cy="1354015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ko-KR" altLang="en-US" sz="4800" dirty="0" err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에일러론</a:t>
            </a:r>
            <a:r>
              <a:rPr lang="ko-KR" altLang="en-US" sz="48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형상개조를 </a:t>
            </a:r>
            <a:r>
              <a:rPr lang="ko-KR" altLang="en-US" sz="48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통한</a:t>
            </a:r>
            <a:r>
              <a:rPr lang="en-US" altLang="ko-KR" sz="48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48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48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RC</a:t>
            </a:r>
            <a:r>
              <a:rPr lang="ko-KR" altLang="en-US" sz="48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항공기의 착륙안정성 개선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2A4F69CB-18EF-4160-BBBD-1DEA2B557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3108" y="3993664"/>
            <a:ext cx="7473462" cy="1624622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팀명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MIDAS</a:t>
            </a:r>
          </a:p>
          <a:p>
            <a:pPr algn="l"/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팀장 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김준영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팀원 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손승우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장원준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정재욱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조현승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주종인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ko-KR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4217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="" xmlns:a16="http://schemas.microsoft.com/office/drawing/2014/main" id="{D7FA04C2-CCAC-4224-9C9D-240BB28C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구현 내용 및 </a:t>
            </a:r>
            <a:r>
              <a:rPr lang="ko-KR" altLang="en-US" dirty="0" err="1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차별점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="" xmlns:a16="http://schemas.microsoft.com/office/drawing/2014/main" id="{CC4B927C-B08E-489B-B643-DBBDA0C635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 err="1" smtClean="0"/>
              <a:t>차별점</a:t>
            </a:r>
            <a:endParaRPr lang="en-US" altLang="ko-KR" dirty="0" smtClean="0"/>
          </a:p>
          <a:p>
            <a:endParaRPr lang="en-US" altLang="ko-KR" sz="1100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에일러론과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플랩이</a:t>
            </a:r>
            <a:r>
              <a:rPr lang="ko-KR" altLang="en-US" dirty="0" smtClean="0"/>
              <a:t> 따로 부착된 기존의 항공기와는 달리 두 가지가 합쳐져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sz="1100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에일러론만</a:t>
            </a:r>
            <a:r>
              <a:rPr lang="ko-KR" altLang="en-US" dirty="0" smtClean="0"/>
              <a:t> 있는 </a:t>
            </a:r>
            <a:r>
              <a:rPr lang="en-US" altLang="ko-KR" dirty="0" smtClean="0"/>
              <a:t>RC</a:t>
            </a:r>
            <a:r>
              <a:rPr lang="ko-KR" altLang="en-US" dirty="0" smtClean="0"/>
              <a:t>비행기에 적용시켜 </a:t>
            </a:r>
            <a:r>
              <a:rPr lang="ko-KR" altLang="en-US" dirty="0" err="1" smtClean="0"/>
              <a:t>플랩의</a:t>
            </a:r>
            <a:r>
              <a:rPr lang="ko-KR" altLang="en-US" dirty="0" smtClean="0"/>
              <a:t> 효과를 더할 수 있음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C:\Users\wnsdu\Desktop\캡스톤\항공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7330" y="1817319"/>
            <a:ext cx="5032862" cy="3545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05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="" xmlns:a16="http://schemas.microsoft.com/office/drawing/2014/main" id="{D7FA04C2-CCAC-4224-9C9D-240BB28C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현실적 제한요소 및 해결방안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="" xmlns:a16="http://schemas.microsoft.com/office/drawing/2014/main" id="{CC4B927C-B08E-489B-B643-DBBDA0C635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 smtClean="0"/>
              <a:t>제한요소 </a:t>
            </a:r>
            <a:r>
              <a:rPr lang="en-US" altLang="ko-KR" dirty="0" smtClean="0"/>
              <a:t>1</a:t>
            </a:r>
            <a:endParaRPr lang="en-US" altLang="ko-KR" dirty="0"/>
          </a:p>
          <a:p>
            <a:pPr>
              <a:buFontTx/>
              <a:buChar char="-"/>
            </a:pPr>
            <a:r>
              <a:rPr lang="ko-KR" altLang="en-US" dirty="0" err="1" smtClean="0"/>
              <a:t>에일러론과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플랩의</a:t>
            </a:r>
            <a:r>
              <a:rPr lang="ko-KR" altLang="en-US" dirty="0" smtClean="0"/>
              <a:t> 동시작동 가능 여부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해결 방안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플랩</a:t>
            </a:r>
            <a:r>
              <a:rPr lang="ko-KR" altLang="en-US" dirty="0" smtClean="0"/>
              <a:t> 작동 장치 자체를 </a:t>
            </a:r>
            <a:r>
              <a:rPr lang="ko-KR" altLang="en-US" dirty="0" err="1" smtClean="0"/>
              <a:t>에일러론에</a:t>
            </a:r>
            <a:r>
              <a:rPr lang="ko-KR" altLang="en-US" dirty="0" smtClean="0"/>
              <a:t> 장착하여 </a:t>
            </a:r>
            <a:r>
              <a:rPr lang="ko-KR" altLang="en-US" dirty="0" err="1" smtClean="0"/>
              <a:t>힌지를</a:t>
            </a:r>
            <a:r>
              <a:rPr lang="ko-KR" altLang="en-US" dirty="0" smtClean="0"/>
              <a:t> 설치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pic>
        <p:nvPicPr>
          <p:cNvPr id="1026" name="Picture 2" descr="C:\Users\wnsdu\Desktop\캡스톤\fowlerfl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7934" y="2168403"/>
            <a:ext cx="4048125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타원 7"/>
          <p:cNvSpPr/>
          <p:nvPr/>
        </p:nvSpPr>
        <p:spPr>
          <a:xfrm>
            <a:off x="6989885" y="2743200"/>
            <a:ext cx="325315" cy="290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205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="" xmlns:a16="http://schemas.microsoft.com/office/drawing/2014/main" id="{D7FA04C2-CCAC-4224-9C9D-240BB28C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현실적 제한요소 및 해결방안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="" xmlns:a16="http://schemas.microsoft.com/office/drawing/2014/main" id="{CC4B927C-B08E-489B-B643-DBBDA0C6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제한요소 </a:t>
            </a:r>
            <a:r>
              <a:rPr lang="en-US" altLang="ko-KR" dirty="0" smtClean="0"/>
              <a:t>2</a:t>
            </a:r>
            <a:endParaRPr lang="en-US" altLang="ko-KR" dirty="0"/>
          </a:p>
          <a:p>
            <a:pPr>
              <a:buFontTx/>
              <a:buChar char="-"/>
            </a:pPr>
            <a:r>
              <a:rPr lang="en-US" altLang="ko-KR" dirty="0" smtClean="0"/>
              <a:t>RC</a:t>
            </a:r>
            <a:r>
              <a:rPr lang="ko-KR" altLang="en-US" dirty="0" smtClean="0"/>
              <a:t>비행기 조종사의 부재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해결 방안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RC</a:t>
            </a:r>
            <a:r>
              <a:rPr lang="ko-KR" altLang="en-US" dirty="0" smtClean="0"/>
              <a:t>비행기 조종 </a:t>
            </a:r>
            <a:r>
              <a:rPr lang="ko-KR" altLang="en-US" dirty="0" err="1" smtClean="0"/>
              <a:t>숙련자에게</a:t>
            </a:r>
            <a:r>
              <a:rPr lang="ko-KR" altLang="en-US" dirty="0" smtClean="0"/>
              <a:t> 요청한다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="" xmlns:p14="http://schemas.microsoft.com/office/powerpoint/2010/main" val="8205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F69BD-AA51-4CCD-9231-96C24F814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일정 및 역할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1" name="내용 개체 틀 10">
            <a:extLst>
              <a:ext uri="{FF2B5EF4-FFF2-40B4-BE49-F238E27FC236}">
                <a16:creationId xmlns="" xmlns:a16="http://schemas.microsoft.com/office/drawing/2014/main" id="{8DC63FD1-946C-4304-ADC3-6A5DC8FAE4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998984"/>
              </p:ext>
            </p:extLst>
          </p:nvPr>
        </p:nvGraphicFramePr>
        <p:xfrm>
          <a:off x="838200" y="2080602"/>
          <a:ext cx="105155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335">
                  <a:extLst>
                    <a:ext uri="{9D8B030D-6E8A-4147-A177-3AD203B41FA5}">
                      <a16:colId xmlns="" xmlns:a16="http://schemas.microsoft.com/office/drawing/2014/main" val="3615589232"/>
                    </a:ext>
                  </a:extLst>
                </a:gridCol>
                <a:gridCol w="556942">
                  <a:extLst>
                    <a:ext uri="{9D8B030D-6E8A-4147-A177-3AD203B41FA5}">
                      <a16:colId xmlns="" xmlns:a16="http://schemas.microsoft.com/office/drawing/2014/main" val="3267007589"/>
                    </a:ext>
                  </a:extLst>
                </a:gridCol>
                <a:gridCol w="604681">
                  <a:extLst>
                    <a:ext uri="{9D8B030D-6E8A-4147-A177-3AD203B41FA5}">
                      <a16:colId xmlns="" xmlns:a16="http://schemas.microsoft.com/office/drawing/2014/main" val="1163021068"/>
                    </a:ext>
                  </a:extLst>
                </a:gridCol>
                <a:gridCol w="620593">
                  <a:extLst>
                    <a:ext uri="{9D8B030D-6E8A-4147-A177-3AD203B41FA5}">
                      <a16:colId xmlns="" xmlns:a16="http://schemas.microsoft.com/office/drawing/2014/main" val="1133457647"/>
                    </a:ext>
                  </a:extLst>
                </a:gridCol>
                <a:gridCol w="628549">
                  <a:extLst>
                    <a:ext uri="{9D8B030D-6E8A-4147-A177-3AD203B41FA5}">
                      <a16:colId xmlns="" xmlns:a16="http://schemas.microsoft.com/office/drawing/2014/main" val="4172586171"/>
                    </a:ext>
                  </a:extLst>
                </a:gridCol>
                <a:gridCol w="620593">
                  <a:extLst>
                    <a:ext uri="{9D8B030D-6E8A-4147-A177-3AD203B41FA5}">
                      <a16:colId xmlns="" xmlns:a16="http://schemas.microsoft.com/office/drawing/2014/main" val="1025079574"/>
                    </a:ext>
                  </a:extLst>
                </a:gridCol>
                <a:gridCol w="636506">
                  <a:extLst>
                    <a:ext uri="{9D8B030D-6E8A-4147-A177-3AD203B41FA5}">
                      <a16:colId xmlns="" xmlns:a16="http://schemas.microsoft.com/office/drawing/2014/main" val="1868039288"/>
                    </a:ext>
                  </a:extLst>
                </a:gridCol>
                <a:gridCol w="660374">
                  <a:extLst>
                    <a:ext uri="{9D8B030D-6E8A-4147-A177-3AD203B41FA5}">
                      <a16:colId xmlns="" xmlns:a16="http://schemas.microsoft.com/office/drawing/2014/main" val="4203889741"/>
                    </a:ext>
                  </a:extLst>
                </a:gridCol>
                <a:gridCol w="668331">
                  <a:extLst>
                    <a:ext uri="{9D8B030D-6E8A-4147-A177-3AD203B41FA5}">
                      <a16:colId xmlns="" xmlns:a16="http://schemas.microsoft.com/office/drawing/2014/main" val="3336518187"/>
                    </a:ext>
                  </a:extLst>
                </a:gridCol>
                <a:gridCol w="636506">
                  <a:extLst>
                    <a:ext uri="{9D8B030D-6E8A-4147-A177-3AD203B41FA5}">
                      <a16:colId xmlns="" xmlns:a16="http://schemas.microsoft.com/office/drawing/2014/main" val="808512421"/>
                    </a:ext>
                  </a:extLst>
                </a:gridCol>
                <a:gridCol w="604680">
                  <a:extLst>
                    <a:ext uri="{9D8B030D-6E8A-4147-A177-3AD203B41FA5}">
                      <a16:colId xmlns="" xmlns:a16="http://schemas.microsoft.com/office/drawing/2014/main" val="2500161234"/>
                    </a:ext>
                  </a:extLst>
                </a:gridCol>
                <a:gridCol w="612637">
                  <a:extLst>
                    <a:ext uri="{9D8B030D-6E8A-4147-A177-3AD203B41FA5}">
                      <a16:colId xmlns="" xmlns:a16="http://schemas.microsoft.com/office/drawing/2014/main" val="3576372202"/>
                    </a:ext>
                  </a:extLst>
                </a:gridCol>
                <a:gridCol w="620593">
                  <a:extLst>
                    <a:ext uri="{9D8B030D-6E8A-4147-A177-3AD203B41FA5}">
                      <a16:colId xmlns="" xmlns:a16="http://schemas.microsoft.com/office/drawing/2014/main" val="1634859056"/>
                    </a:ext>
                  </a:extLst>
                </a:gridCol>
                <a:gridCol w="620593">
                  <a:extLst>
                    <a:ext uri="{9D8B030D-6E8A-4147-A177-3AD203B41FA5}">
                      <a16:colId xmlns="" xmlns:a16="http://schemas.microsoft.com/office/drawing/2014/main" val="485647114"/>
                    </a:ext>
                  </a:extLst>
                </a:gridCol>
                <a:gridCol w="620593">
                  <a:extLst>
                    <a:ext uri="{9D8B030D-6E8A-4147-A177-3AD203B41FA5}">
                      <a16:colId xmlns="" xmlns:a16="http://schemas.microsoft.com/office/drawing/2014/main" val="3071984000"/>
                    </a:ext>
                  </a:extLst>
                </a:gridCol>
                <a:gridCol w="590093">
                  <a:extLst>
                    <a:ext uri="{9D8B030D-6E8A-4147-A177-3AD203B41FA5}">
                      <a16:colId xmlns="" xmlns:a16="http://schemas.microsoft.com/office/drawing/2014/main" val="15750453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주차</a:t>
                      </a:r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7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11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13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14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15</a:t>
                      </a:r>
                      <a:endParaRPr lang="ko-KR" altLang="en-US" dirty="0"/>
                    </a:p>
                  </a:txBody>
                  <a:tcPr marL="82746" marR="82746"/>
                </a:tc>
                <a:extLst>
                  <a:ext uri="{0D108BD9-81ED-4DB2-BD59-A6C34878D82A}">
                    <a16:rowId xmlns="" xmlns:a16="http://schemas.microsoft.com/office/drawing/2014/main" val="2449112984"/>
                  </a:ext>
                </a:extLst>
              </a:tr>
              <a:tr h="3534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개념 설계</a:t>
                      </a:r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894528499"/>
                  </a:ext>
                </a:extLst>
              </a:tr>
              <a:tr h="3356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모델링</a:t>
                      </a:r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1972018737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구조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dirty="0" smtClean="0"/>
                        <a:t>해석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429188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공력 해석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3231510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수정 보완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2988212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재료 구입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제작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3385747876"/>
                  </a:ext>
                </a:extLst>
              </a:tr>
              <a:tr h="3566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시험비행</a:t>
                      </a:r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776963637"/>
                  </a:ext>
                </a:extLst>
              </a:tr>
              <a:tr h="3317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발표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</a:tr>
              <a:tr h="3317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최종보완</a:t>
                      </a:r>
                      <a:endParaRPr lang="ko-KR" altLang="en-US" dirty="0"/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</a:tr>
              <a:tr h="3317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제출</a:t>
                      </a:r>
                    </a:p>
                  </a:txBody>
                  <a:tcPr marL="82746" marR="82746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L="82746" marR="8274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marL="82746" marR="82746" anchor="ctr"/>
                </a:tc>
                <a:extLst>
                  <a:ext uri="{0D108BD9-81ED-4DB2-BD59-A6C34878D82A}">
                    <a16:rowId xmlns="" xmlns:a16="http://schemas.microsoft.com/office/drawing/2014/main" val="36797072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0777" y="1547446"/>
            <a:ext cx="260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 일정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3251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DFF88F49-064D-4726-BFE7-E164651F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일정 및 역할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="" xmlns:a16="http://schemas.microsoft.com/office/drawing/2014/main" id="{2CF87939-9CD3-4958-B41B-EC1504785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0675939"/>
              </p:ext>
            </p:extLst>
          </p:nvPr>
        </p:nvGraphicFramePr>
        <p:xfrm>
          <a:off x="943512" y="2075766"/>
          <a:ext cx="10161173" cy="387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617">
                  <a:extLst>
                    <a:ext uri="{9D8B030D-6E8A-4147-A177-3AD203B41FA5}">
                      <a16:colId xmlns="" xmlns:a16="http://schemas.microsoft.com/office/drawing/2014/main" val="2258413876"/>
                    </a:ext>
                  </a:extLst>
                </a:gridCol>
                <a:gridCol w="2977648">
                  <a:extLst>
                    <a:ext uri="{9D8B030D-6E8A-4147-A177-3AD203B41FA5}">
                      <a16:colId xmlns="" xmlns:a16="http://schemas.microsoft.com/office/drawing/2014/main" val="2255372114"/>
                    </a:ext>
                  </a:extLst>
                </a:gridCol>
                <a:gridCol w="1318846">
                  <a:extLst>
                    <a:ext uri="{9D8B030D-6E8A-4147-A177-3AD203B41FA5}">
                      <a16:colId xmlns="" xmlns:a16="http://schemas.microsoft.com/office/drawing/2014/main" val="4261535623"/>
                    </a:ext>
                  </a:extLst>
                </a:gridCol>
                <a:gridCol w="1441939">
                  <a:extLst>
                    <a:ext uri="{9D8B030D-6E8A-4147-A177-3AD203B41FA5}">
                      <a16:colId xmlns="" xmlns:a16="http://schemas.microsoft.com/office/drawing/2014/main" val="208945529"/>
                    </a:ext>
                  </a:extLst>
                </a:gridCol>
                <a:gridCol w="1354015"/>
                <a:gridCol w="1477108">
                  <a:extLst>
                    <a:ext uri="{9D8B030D-6E8A-4147-A177-3AD203B41FA5}">
                      <a16:colId xmlns="" xmlns:a16="http://schemas.microsoft.com/office/drawing/2014/main" val="42269918"/>
                    </a:ext>
                  </a:extLst>
                </a:gridCol>
              </a:tblGrid>
              <a:tr h="33332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형상 설계 및 모델링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구조 해석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공력 해석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격자 생성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제작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7444496"/>
                  </a:ext>
                </a:extLst>
              </a:tr>
              <a:tr h="5830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1. </a:t>
                      </a:r>
                      <a:r>
                        <a:rPr lang="ko-KR" altLang="en-US" dirty="0"/>
                        <a:t>김준영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주날개</a:t>
                      </a:r>
                      <a:r>
                        <a:rPr lang="ko-KR" altLang="en-US" dirty="0" smtClean="0"/>
                        <a:t> 및 </a:t>
                      </a:r>
                      <a:r>
                        <a:rPr lang="ko-KR" altLang="en-US" dirty="0" err="1" smtClean="0"/>
                        <a:t>에일러론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651259685"/>
                  </a:ext>
                </a:extLst>
              </a:tr>
              <a:tr h="6259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2. </a:t>
                      </a:r>
                      <a:r>
                        <a:rPr lang="ko-KR" altLang="en-US" dirty="0"/>
                        <a:t>손승우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수직 및 수평꼬리날개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906608375"/>
                  </a:ext>
                </a:extLst>
              </a:tr>
              <a:tr h="5760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3. </a:t>
                      </a:r>
                      <a:r>
                        <a:rPr lang="ko-KR" altLang="en-US" dirty="0"/>
                        <a:t>장원준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동체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11609354"/>
                  </a:ext>
                </a:extLst>
              </a:tr>
              <a:tr h="5760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4. </a:t>
                      </a:r>
                      <a:r>
                        <a:rPr lang="ko-KR" altLang="en-US" dirty="0"/>
                        <a:t>정재욱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동체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80161412"/>
                  </a:ext>
                </a:extLst>
              </a:tr>
              <a:tr h="5760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5. </a:t>
                      </a:r>
                      <a:r>
                        <a:rPr lang="ko-KR" altLang="en-US" dirty="0" err="1"/>
                        <a:t>조현승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주날개</a:t>
                      </a:r>
                      <a:r>
                        <a:rPr lang="ko-KR" altLang="en-US" dirty="0" smtClean="0"/>
                        <a:t> 및 </a:t>
                      </a:r>
                      <a:r>
                        <a:rPr lang="ko-KR" altLang="en-US" dirty="0" err="1" smtClean="0"/>
                        <a:t>에일러론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2022539"/>
                  </a:ext>
                </a:extLst>
              </a:tr>
              <a:tr h="5760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6. </a:t>
                      </a:r>
                      <a:r>
                        <a:rPr lang="ko-KR" altLang="en-US" dirty="0"/>
                        <a:t>주종인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수직 및 수평꼬리날개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5291663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9570" y="1591408"/>
            <a:ext cx="2162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 </a:t>
            </a:r>
            <a:r>
              <a:rPr lang="ko-KR" altLang="en-US" dirty="0" smtClean="0"/>
              <a:t>역할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1245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1BD692D-13CF-4367-B63F-E1FBF05D0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비용</a:t>
            </a:r>
          </a:p>
        </p:txBody>
      </p:sp>
      <p:graphicFrame>
        <p:nvGraphicFramePr>
          <p:cNvPr id="9" name="내용 개체 틀 8">
            <a:extLst>
              <a:ext uri="{FF2B5EF4-FFF2-40B4-BE49-F238E27FC236}">
                <a16:creationId xmlns="" xmlns:a16="http://schemas.microsoft.com/office/drawing/2014/main" id="{849A0C90-B4CC-4465-B29E-D713F5303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81910845"/>
              </p:ext>
            </p:extLst>
          </p:nvPr>
        </p:nvGraphicFramePr>
        <p:xfrm>
          <a:off x="838200" y="1825624"/>
          <a:ext cx="10515600" cy="4284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4862">
                  <a:extLst>
                    <a:ext uri="{9D8B030D-6E8A-4147-A177-3AD203B41FA5}">
                      <a16:colId xmlns="" xmlns:a16="http://schemas.microsoft.com/office/drawing/2014/main" val="3656192931"/>
                    </a:ext>
                  </a:extLst>
                </a:gridCol>
                <a:gridCol w="1178169">
                  <a:extLst>
                    <a:ext uri="{9D8B030D-6E8A-4147-A177-3AD203B41FA5}">
                      <a16:colId xmlns="" xmlns:a16="http://schemas.microsoft.com/office/drawing/2014/main" val="1129009962"/>
                    </a:ext>
                  </a:extLst>
                </a:gridCol>
                <a:gridCol w="1696329">
                  <a:extLst>
                    <a:ext uri="{9D8B030D-6E8A-4147-A177-3AD203B41FA5}">
                      <a16:colId xmlns="" xmlns:a16="http://schemas.microsoft.com/office/drawing/2014/main" val="1900113724"/>
                    </a:ext>
                  </a:extLst>
                </a:gridCol>
                <a:gridCol w="2040402">
                  <a:extLst>
                    <a:ext uri="{9D8B030D-6E8A-4147-A177-3AD203B41FA5}">
                      <a16:colId xmlns="" xmlns:a16="http://schemas.microsoft.com/office/drawing/2014/main" val="990804265"/>
                    </a:ext>
                  </a:extLst>
                </a:gridCol>
                <a:gridCol w="2165838"/>
              </a:tblGrid>
              <a:tr h="6526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목록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개수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비용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총합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01154435"/>
                  </a:ext>
                </a:extLst>
              </a:tr>
              <a:tr h="6526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RC</a:t>
                      </a:r>
                      <a:r>
                        <a:rPr lang="ko-KR" altLang="en-US" dirty="0" smtClean="0"/>
                        <a:t>비행기</a:t>
                      </a:r>
                      <a:r>
                        <a:rPr lang="ko-KR" altLang="en-US" baseline="0" dirty="0" smtClean="0"/>
                        <a:t> 재료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500,000</a:t>
                      </a:r>
                      <a:r>
                        <a:rPr lang="ko-KR" altLang="en-US" dirty="0"/>
                        <a:t>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1,000,000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항공합판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dirty="0" err="1" smtClean="0"/>
                        <a:t>발사목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ko-KR" altLang="en-US" dirty="0" err="1" smtClean="0"/>
                        <a:t>메인모터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서브모터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랜딩기어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프로펠러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외피필름 </a:t>
                      </a:r>
                      <a:r>
                        <a:rPr lang="en-US" altLang="ko-KR" dirty="0" smtClean="0"/>
                        <a:t>3D</a:t>
                      </a:r>
                      <a:r>
                        <a:rPr lang="ko-KR" altLang="en-US" dirty="0" smtClean="0"/>
                        <a:t>프린트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합판가공비</a:t>
                      </a:r>
                      <a:r>
                        <a:rPr lang="ko-KR" altLang="en-US" baseline="0" dirty="0" smtClean="0"/>
                        <a:t> 등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60028052"/>
                  </a:ext>
                </a:extLst>
              </a:tr>
              <a:tr h="7707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압력 </a:t>
                      </a:r>
                      <a:r>
                        <a:rPr lang="ko-KR" altLang="en-US" dirty="0" smtClean="0"/>
                        <a:t>센서</a:t>
                      </a:r>
                      <a:r>
                        <a:rPr lang="ko-KR" altLang="en-US" baseline="0" dirty="0" smtClean="0"/>
                        <a:t> </a:t>
                      </a:r>
                      <a:r>
                        <a:rPr lang="en-US" altLang="ko-KR" dirty="0" smtClean="0"/>
                        <a:t>SET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100,000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100,000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79850473"/>
                  </a:ext>
                </a:extLst>
              </a:tr>
              <a:tr h="7707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컨트롤러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대여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2718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전체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1,100,000</a:t>
                      </a:r>
                      <a:r>
                        <a:rPr lang="ko-KR" altLang="en-US" dirty="0" smtClean="0"/>
                        <a:t>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36399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089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="" xmlns:a16="http://schemas.microsoft.com/office/drawing/2014/main" id="{DAE30723-FF84-4451-AA26-F1C3AB63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46" y="2035664"/>
            <a:ext cx="10515600" cy="244951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sz="19900" b="1" dirty="0">
                <a:solidFill>
                  <a:schemeClr val="accent1">
                    <a:lumMod val="75000"/>
                  </a:schemeClr>
                </a:solidFill>
              </a:rPr>
              <a:t>Q&amp;A</a:t>
            </a:r>
            <a:endParaRPr lang="ko-KR" altLang="en-US" sz="199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78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EA092CA-74C4-4592-83E5-119921D09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1920"/>
            <a:ext cx="12090400" cy="1137919"/>
          </a:xfrm>
        </p:spPr>
        <p:txBody>
          <a:bodyPr>
            <a:noAutofit/>
          </a:bodyPr>
          <a:lstStyle/>
          <a:p>
            <a:r>
              <a:rPr lang="en-US" altLang="ko-KR" sz="66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I N D E X</a:t>
            </a:r>
            <a:endParaRPr lang="ko-KR" altLang="en-US" sz="66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2A4F69CB-18EF-4160-BBBD-1DEA2B557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080" y="1818640"/>
            <a:ext cx="11165840" cy="4846320"/>
          </a:xfrm>
        </p:spPr>
        <p:txBody>
          <a:bodyPr>
            <a:normAutofit fontScale="92500" lnSpcReduction="20000"/>
          </a:bodyPr>
          <a:lstStyle/>
          <a:p>
            <a:pPr marL="742950" indent="-742950" algn="l">
              <a:buAutoNum type="arabicPeriod"/>
            </a:pP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동기</a:t>
            </a:r>
            <a:r>
              <a:rPr lang="en-US" altLang="ko-KR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목적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 제품 및 기술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구현 내용 및 </a:t>
            </a:r>
            <a:r>
              <a:rPr lang="ko-KR" altLang="en-US" sz="28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차별점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현실적 제한요소 및 해결방안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r>
              <a:rPr lang="ko-KR" altLang="en-US" sz="2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일정 및 역할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42950" indent="-742950" algn="l">
              <a:buAutoNum type="arabicPeriod"/>
            </a:pPr>
            <a:r>
              <a:rPr lang="ko-KR" altLang="en-US" sz="28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비용</a:t>
            </a:r>
            <a:endParaRPr lang="en-US" altLang="ko-KR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ko-KR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6088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제목 4">
            <a:extLst>
              <a:ext uri="{FF2B5EF4-FFF2-40B4-BE49-F238E27FC236}">
                <a16:creationId xmlns="" xmlns:a16="http://schemas.microsoft.com/office/drawing/2014/main" id="{2B514FF9-04A3-4F51-A1CD-422E291E4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동기 및 목적</a:t>
            </a:r>
          </a:p>
        </p:txBody>
      </p:sp>
      <p:sp>
        <p:nvSpPr>
          <p:cNvPr id="9" name="내용 개체 틀 8">
            <a:extLst>
              <a:ext uri="{FF2B5EF4-FFF2-40B4-BE49-F238E27FC236}">
                <a16:creationId xmlns="" xmlns:a16="http://schemas.microsoft.com/office/drawing/2014/main" id="{C7EA44CE-1231-4D99-8BDC-7863719AF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649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= </a:t>
            </a:r>
            <a:r>
              <a:rPr lang="en-US" altLang="ko-KR" dirty="0" smtClean="0"/>
              <a:t>RC</a:t>
            </a:r>
            <a:r>
              <a:rPr lang="ko-KR" altLang="en-US" dirty="0"/>
              <a:t>비행기의 </a:t>
            </a:r>
            <a:r>
              <a:rPr lang="ko-KR" altLang="en-US" dirty="0" smtClean="0"/>
              <a:t>착륙실패사례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youtu.be/J5jtHvtAZ3c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5982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BF60A6E-1F04-4FFC-A186-00FAEC72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동기 및 목적</a:t>
            </a:r>
          </a:p>
        </p:txBody>
      </p:sp>
      <p:sp>
        <p:nvSpPr>
          <p:cNvPr id="8" name="부제목 7">
            <a:extLst>
              <a:ext uri="{FF2B5EF4-FFF2-40B4-BE49-F238E27FC236}">
                <a16:creationId xmlns="" xmlns:a16="http://schemas.microsoft.com/office/drawing/2014/main" id="{8F4A8ABD-10A8-406C-97EB-EE047F690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RC</a:t>
            </a:r>
            <a:r>
              <a:rPr lang="ko-KR" altLang="en-US" dirty="0" smtClean="0"/>
              <a:t>비행기 </a:t>
            </a:r>
            <a:r>
              <a:rPr lang="ko-KR" altLang="en-US" dirty="0"/>
              <a:t>착륙 </a:t>
            </a:r>
            <a:r>
              <a:rPr lang="ko-KR" altLang="en-US" dirty="0" smtClean="0"/>
              <a:t>시 양력을</a:t>
            </a:r>
            <a:r>
              <a:rPr lang="ko-KR" altLang="en-US" dirty="0" smtClean="0"/>
              <a:t> 향상시켜 충격을 적게 받도록 하여 </a:t>
            </a:r>
            <a:r>
              <a:rPr lang="ko-KR" altLang="en-US" dirty="0"/>
              <a:t>파손 </a:t>
            </a:r>
            <a:r>
              <a:rPr lang="ko-KR" altLang="en-US" dirty="0" smtClean="0"/>
              <a:t>사고율을 </a:t>
            </a:r>
            <a:r>
              <a:rPr lang="ko-KR" altLang="en-US" dirty="0"/>
              <a:t>감소시킨다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RC</a:t>
            </a:r>
            <a:r>
              <a:rPr lang="ko-KR" altLang="en-US" dirty="0"/>
              <a:t>비행기 </a:t>
            </a:r>
            <a:r>
              <a:rPr lang="ko-KR" altLang="en-US" dirty="0" smtClean="0"/>
              <a:t>조종 미숙련자들이 착륙을 시킬 때 좀 더 수월하게 하도록 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477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37366EE-17B5-4227-BF2D-EFC4ED1E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관련 제품 및 기술</a:t>
            </a:r>
          </a:p>
        </p:txBody>
      </p:sp>
      <p:sp>
        <p:nvSpPr>
          <p:cNvPr id="11" name="내용 개체 틀 10">
            <a:extLst>
              <a:ext uri="{FF2B5EF4-FFF2-40B4-BE49-F238E27FC236}">
                <a16:creationId xmlns="" xmlns:a16="http://schemas.microsoft.com/office/drawing/2014/main" id="{D24B39BC-6B52-43C9-9D3B-8A315EF70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 err="1" smtClean="0"/>
              <a:t>플랩</a:t>
            </a:r>
            <a:r>
              <a:rPr lang="en-US" altLang="ko-KR" dirty="0" smtClean="0"/>
              <a:t>(Flap)</a:t>
            </a:r>
          </a:p>
          <a:p>
            <a:endParaRPr lang="en-US" altLang="ko-KR" sz="1100" dirty="0" smtClean="0"/>
          </a:p>
          <a:p>
            <a:pPr>
              <a:buFontTx/>
              <a:buChar char="-"/>
            </a:pPr>
            <a:r>
              <a:rPr lang="ko-KR" altLang="en-US" dirty="0" smtClean="0"/>
              <a:t>날개의 </a:t>
            </a:r>
            <a:r>
              <a:rPr lang="ko-KR" altLang="en-US" dirty="0" err="1" smtClean="0"/>
              <a:t>익형에</a:t>
            </a:r>
            <a:r>
              <a:rPr lang="ko-KR" altLang="en-US" dirty="0" smtClean="0"/>
              <a:t> 변형을 주어 양력을 증가시키는 기술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sz="1100" dirty="0" smtClean="0"/>
          </a:p>
          <a:p>
            <a:pPr>
              <a:buFontTx/>
              <a:buChar char="-"/>
            </a:pPr>
            <a:r>
              <a:rPr lang="ko-KR" altLang="en-US" dirty="0" smtClean="0"/>
              <a:t>이착륙 보조용으로 사용된다</a:t>
            </a:r>
            <a:r>
              <a:rPr lang="en-US" altLang="ko-KR" dirty="0" smtClean="0"/>
              <a:t>.</a:t>
            </a:r>
          </a:p>
        </p:txBody>
      </p:sp>
      <p:pic>
        <p:nvPicPr>
          <p:cNvPr id="3" name="Picture 2" descr="C:\Users\wnsdu\Desktop\캡스톤\fla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566" y="564417"/>
            <a:ext cx="3238133" cy="5865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948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37366EE-17B5-4227-BF2D-EFC4ED1E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관련 제품 및 기술</a:t>
            </a:r>
          </a:p>
        </p:txBody>
      </p:sp>
      <p:sp>
        <p:nvSpPr>
          <p:cNvPr id="11" name="내용 개체 틀 10">
            <a:extLst>
              <a:ext uri="{FF2B5EF4-FFF2-40B4-BE49-F238E27FC236}">
                <a16:creationId xmlns="" xmlns:a16="http://schemas.microsoft.com/office/drawing/2014/main" id="{D24B39BC-6B52-43C9-9D3B-8A315EF70A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 err="1" smtClean="0"/>
              <a:t>파울러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플랩</a:t>
            </a:r>
            <a:r>
              <a:rPr lang="en-US" altLang="ko-KR" dirty="0" smtClean="0"/>
              <a:t>(Fowler Flap</a:t>
            </a:r>
            <a:r>
              <a:rPr lang="en-US" altLang="ko-KR" dirty="0" smtClean="0"/>
              <a:t>)</a:t>
            </a:r>
          </a:p>
          <a:p>
            <a:endParaRPr lang="en-US" altLang="ko-KR" sz="1100" dirty="0"/>
          </a:p>
          <a:p>
            <a:pPr>
              <a:buFontTx/>
              <a:buChar char="-"/>
            </a:pPr>
            <a:r>
              <a:rPr lang="ko-KR" altLang="en-US" dirty="0"/>
              <a:t>목표로 하는 </a:t>
            </a:r>
            <a:r>
              <a:rPr lang="ko-KR" altLang="en-US" dirty="0" err="1"/>
              <a:t>에일러론의</a:t>
            </a:r>
            <a:r>
              <a:rPr lang="ko-KR" altLang="en-US" dirty="0"/>
              <a:t> 형상변환 모양과 가장 흡사한 </a:t>
            </a:r>
            <a:r>
              <a:rPr lang="ko-KR" altLang="en-US" dirty="0" err="1"/>
              <a:t>고양력</a:t>
            </a:r>
            <a:r>
              <a:rPr lang="ko-KR" altLang="en-US" dirty="0"/>
              <a:t> 장치 </a:t>
            </a:r>
            <a:r>
              <a:rPr lang="ko-KR" altLang="en-US" dirty="0" smtClean="0"/>
              <a:t>형태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sz="1100" dirty="0"/>
          </a:p>
          <a:p>
            <a:pPr>
              <a:buFontTx/>
              <a:buChar char="-"/>
            </a:pPr>
            <a:r>
              <a:rPr lang="ko-KR" altLang="en-US" dirty="0" smtClean="0"/>
              <a:t>날개의 뒷부분을 뒤로 밀어 양력을 더함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906408"/>
            <a:ext cx="5181600" cy="24840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31948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="" xmlns:a16="http://schemas.microsoft.com/office/drawing/2014/main" id="{D7FA04C2-CCAC-4224-9C9D-240BB28C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구현 내용 및 </a:t>
            </a:r>
            <a:r>
              <a:rPr lang="ko-KR" altLang="en-US" dirty="0" err="1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차별점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="" xmlns:a16="http://schemas.microsoft.com/office/drawing/2014/main" id="{CC4B927C-B08E-489B-B643-DBBDA0C6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구현 </a:t>
            </a:r>
            <a:r>
              <a:rPr lang="ko-KR" altLang="en-US" dirty="0" smtClean="0"/>
              <a:t>내용</a:t>
            </a:r>
            <a:endParaRPr lang="en-US" altLang="ko-KR" dirty="0" smtClean="0"/>
          </a:p>
          <a:p>
            <a:endParaRPr lang="en-US" altLang="ko-KR" sz="1100" dirty="0"/>
          </a:p>
          <a:p>
            <a:pPr>
              <a:buFontTx/>
              <a:buChar char="-"/>
            </a:pPr>
            <a:r>
              <a:rPr lang="ko-KR" altLang="en-US" dirty="0" err="1"/>
              <a:t>에일러론에</a:t>
            </a:r>
            <a:r>
              <a:rPr lang="ko-KR" altLang="en-US" dirty="0"/>
              <a:t> </a:t>
            </a:r>
            <a:r>
              <a:rPr lang="ko-KR" altLang="en-US" dirty="0" err="1"/>
              <a:t>플랩</a:t>
            </a:r>
            <a:r>
              <a:rPr lang="ko-KR" altLang="en-US" dirty="0"/>
              <a:t> 기능을 첨가하여 양력 증가 효과를 낼 수 있게 </a:t>
            </a:r>
            <a:r>
              <a:rPr lang="ko-KR" altLang="en-US" dirty="0" smtClean="0"/>
              <a:t>함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sz="1100" dirty="0"/>
          </a:p>
          <a:p>
            <a:pPr>
              <a:buFontTx/>
              <a:buChar char="-"/>
            </a:pPr>
            <a:r>
              <a:rPr lang="ko-KR" altLang="en-US" dirty="0" smtClean="0"/>
              <a:t>형상설계</a:t>
            </a:r>
            <a:r>
              <a:rPr lang="ko-KR" altLang="en-US" dirty="0"/>
              <a:t> </a:t>
            </a:r>
            <a:r>
              <a:rPr lang="ko-KR" altLang="en-US" dirty="0" smtClean="0"/>
              <a:t>후 시뮬레이션을 통해 양력 증가 효과를 증명한다</a:t>
            </a:r>
            <a:r>
              <a:rPr lang="en-US" altLang="ko-KR" dirty="0" smtClean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14" y="4293821"/>
            <a:ext cx="1117917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205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="" xmlns:a16="http://schemas.microsoft.com/office/drawing/2014/main" id="{D7FA04C2-CCAC-4224-9C9D-240BB28C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구현 내용 및 </a:t>
            </a:r>
            <a:r>
              <a:rPr lang="ko-KR" altLang="en-US" dirty="0" err="1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차별점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="" xmlns:a16="http://schemas.microsoft.com/office/drawing/2014/main" id="{CC4B927C-B08E-489B-B643-DBBDA0C635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/>
              <a:t>구현 </a:t>
            </a:r>
            <a:r>
              <a:rPr lang="ko-KR" altLang="en-US" dirty="0" smtClean="0"/>
              <a:t>내용</a:t>
            </a:r>
            <a:endParaRPr lang="en-US" altLang="ko-KR" dirty="0" smtClean="0"/>
          </a:p>
          <a:p>
            <a:endParaRPr lang="en-US" altLang="ko-KR" sz="1100" dirty="0"/>
          </a:p>
          <a:p>
            <a:pPr>
              <a:buFontTx/>
              <a:buChar char="-"/>
            </a:pPr>
            <a:r>
              <a:rPr lang="en-US" altLang="ko-KR" dirty="0" smtClean="0"/>
              <a:t>3D</a:t>
            </a:r>
            <a:r>
              <a:rPr lang="ko-KR" altLang="en-US" dirty="0" err="1" smtClean="0"/>
              <a:t>프린팅을</a:t>
            </a:r>
            <a:r>
              <a:rPr lang="ko-KR" altLang="en-US" dirty="0" smtClean="0"/>
              <a:t> 통해 제작된 </a:t>
            </a:r>
            <a:r>
              <a:rPr lang="ko-KR" altLang="en-US" dirty="0" err="1" smtClean="0"/>
              <a:t>플랩</a:t>
            </a:r>
            <a:r>
              <a:rPr lang="ko-KR" altLang="en-US" dirty="0" smtClean="0"/>
              <a:t> 작동용 기계장치를 </a:t>
            </a:r>
            <a:r>
              <a:rPr lang="ko-KR" altLang="en-US" dirty="0" err="1" smtClean="0"/>
              <a:t>에일러론에</a:t>
            </a:r>
            <a:r>
              <a:rPr lang="ko-KR" altLang="en-US" dirty="0" smtClean="0"/>
              <a:t> 장착한다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endParaRPr lang="en-US" altLang="ko-KR" sz="1100" dirty="0" smtClean="0"/>
          </a:p>
          <a:p>
            <a:pPr>
              <a:buFontTx/>
              <a:buChar char="-"/>
            </a:pPr>
            <a:r>
              <a:rPr lang="en-US" altLang="ko-KR" dirty="0" smtClean="0"/>
              <a:t>2</a:t>
            </a:r>
            <a:r>
              <a:rPr lang="ko-KR" altLang="en-US" dirty="0" smtClean="0"/>
              <a:t>개의 소형 서브모터를 장착하여 </a:t>
            </a:r>
            <a:r>
              <a:rPr lang="ko-KR" altLang="en-US" dirty="0" err="1" smtClean="0"/>
              <a:t>플랩을</a:t>
            </a:r>
            <a:r>
              <a:rPr lang="ko-KR" altLang="en-US" dirty="0" smtClean="0"/>
              <a:t> 작동시킨다</a:t>
            </a:r>
            <a:r>
              <a:rPr lang="en-US" altLang="ko-KR" dirty="0" smtClean="0"/>
              <a:t>.</a:t>
            </a:r>
          </a:p>
        </p:txBody>
      </p:sp>
      <p:pic>
        <p:nvPicPr>
          <p:cNvPr id="1026" name="Picture 2" descr="C:\Users\wnsdu\Desktop\캡스톤\fowlerfl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142" y="1676034"/>
            <a:ext cx="4048125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wnsdu\Desktop\캡스톤\fowlerflap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4839" y="3712674"/>
            <a:ext cx="3429000" cy="1666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8205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="" xmlns:a16="http://schemas.microsoft.com/office/drawing/2014/main" id="{7DDA37FC-605D-46C9-92B8-F8DF55132A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제목 3">
            <a:extLst>
              <a:ext uri="{FF2B5EF4-FFF2-40B4-BE49-F238E27FC236}">
                <a16:creationId xmlns="" xmlns:a16="http://schemas.microsoft.com/office/drawing/2014/main" id="{D7FA04C2-CCAC-4224-9C9D-240BB28C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구현 내용 및 </a:t>
            </a:r>
            <a:r>
              <a:rPr lang="ko-KR" altLang="en-US" dirty="0" err="1">
                <a:solidFill>
                  <a:schemeClr val="accent1">
                    <a:lumMod val="75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차별점</a:t>
            </a:r>
            <a:endParaRPr lang="ko-KR" altLang="en-US" dirty="0">
              <a:solidFill>
                <a:schemeClr val="accent1">
                  <a:lumMod val="75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내용 개체 틀 6">
            <a:extLst>
              <a:ext uri="{FF2B5EF4-FFF2-40B4-BE49-F238E27FC236}">
                <a16:creationId xmlns="" xmlns:a16="http://schemas.microsoft.com/office/drawing/2014/main" id="{CC4B927C-B08E-489B-B643-DBBDA0C6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구현 </a:t>
            </a:r>
            <a:r>
              <a:rPr lang="ko-KR" altLang="en-US" dirty="0" smtClean="0"/>
              <a:t>내용</a:t>
            </a:r>
            <a:endParaRPr lang="en-US" altLang="ko-KR" dirty="0" smtClean="0"/>
          </a:p>
          <a:p>
            <a:endParaRPr lang="en-US" altLang="ko-KR" sz="1100" dirty="0"/>
          </a:p>
          <a:p>
            <a:pPr>
              <a:buFontTx/>
              <a:buChar char="-"/>
            </a:pPr>
            <a:r>
              <a:rPr lang="ko-KR" altLang="en-US" dirty="0" smtClean="0"/>
              <a:t>실제 시험비행 시 </a:t>
            </a:r>
            <a:r>
              <a:rPr lang="ko-KR" altLang="en-US" dirty="0" err="1" smtClean="0"/>
              <a:t>주날개에</a:t>
            </a:r>
            <a:r>
              <a:rPr lang="ko-KR" altLang="en-US" dirty="0" smtClean="0"/>
              <a:t> 압력센서를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부착하여 압력 측정 후 양력을 계산하여 변화 정도를 수치적으로 나타낸다</a:t>
            </a:r>
            <a:r>
              <a:rPr lang="en-US" altLang="ko-KR" dirty="0" smtClean="0"/>
              <a:t>.</a:t>
            </a:r>
          </a:p>
          <a:p>
            <a:pPr>
              <a:buFontTx/>
              <a:buChar char="-"/>
            </a:pPr>
            <a:endParaRPr lang="en-US" altLang="ko-KR" sz="1100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플랩으로</a:t>
            </a:r>
            <a:r>
              <a:rPr lang="ko-KR" altLang="en-US" dirty="0" smtClean="0"/>
              <a:t> 인해 발생한 추가 무게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서브모터 및 구동장치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대한 양력 증가의 효율을 계산한다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</p:spTree>
    <p:extLst>
      <p:ext uri="{BB962C8B-B14F-4D97-AF65-F5344CB8AC3E}">
        <p14:creationId xmlns="" xmlns:p14="http://schemas.microsoft.com/office/powerpoint/2010/main" val="8205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455</Words>
  <Application>Microsoft Office PowerPoint</Application>
  <PresentationFormat>사용자 지정</PresentationFormat>
  <Paragraphs>187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에일러론 형상개조를 통한 RC항공기의 착륙안정성 개선</vt:lpstr>
      <vt:lpstr>I N D E X</vt:lpstr>
      <vt:lpstr>동기 및 목적</vt:lpstr>
      <vt:lpstr>동기 및 목적</vt:lpstr>
      <vt:lpstr>관련 제품 및 기술</vt:lpstr>
      <vt:lpstr>관련 제품 및 기술</vt:lpstr>
      <vt:lpstr>구현 내용 및 차별점</vt:lpstr>
      <vt:lpstr>구현 내용 및 차별점</vt:lpstr>
      <vt:lpstr>구현 내용 및 차별점</vt:lpstr>
      <vt:lpstr>구현 내용 및 차별점</vt:lpstr>
      <vt:lpstr>현실적 제한요소 및 해결방안</vt:lpstr>
      <vt:lpstr>현실적 제한요소 및 해결방안</vt:lpstr>
      <vt:lpstr>일정 및 역할</vt:lpstr>
      <vt:lpstr>일정 및 역할</vt:lpstr>
      <vt:lpstr>비용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에일러론 형상개조를 통한 RC항공기의 착륙안정성 개선</dc:title>
  <dc:creator>장원준</dc:creator>
  <cp:lastModifiedBy>Junyeong Kim</cp:lastModifiedBy>
  <cp:revision>97</cp:revision>
  <dcterms:created xsi:type="dcterms:W3CDTF">2019-03-16T08:15:57Z</dcterms:created>
  <dcterms:modified xsi:type="dcterms:W3CDTF">2019-03-19T06:35:56Z</dcterms:modified>
</cp:coreProperties>
</file>