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322" r:id="rId3"/>
    <p:sldId id="323" r:id="rId4"/>
    <p:sldId id="270" r:id="rId5"/>
    <p:sldId id="286" r:id="rId6"/>
    <p:sldId id="332" r:id="rId7"/>
    <p:sldId id="304" r:id="rId8"/>
    <p:sldId id="318" r:id="rId9"/>
    <p:sldId id="320" r:id="rId10"/>
    <p:sldId id="325" r:id="rId11"/>
    <p:sldId id="326" r:id="rId12"/>
    <p:sldId id="327" r:id="rId13"/>
    <p:sldId id="333" r:id="rId14"/>
    <p:sldId id="328" r:id="rId15"/>
    <p:sldId id="310" r:id="rId16"/>
    <p:sldId id="330" r:id="rId17"/>
    <p:sldId id="329" r:id="rId18"/>
    <p:sldId id="331" r:id="rId19"/>
    <p:sldId id="311" r:id="rId20"/>
    <p:sldId id="312" r:id="rId21"/>
    <p:sldId id="314" r:id="rId22"/>
    <p:sldId id="313" r:id="rId23"/>
    <p:sldId id="321" r:id="rId24"/>
    <p:sldId id="315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ebyeol Yu" initials="SY" lastIdx="1" clrIdx="0">
    <p:extLst/>
  </p:cmAuthor>
  <p:cmAuthor id="2" name="SW02" initials="S" lastIdx="1" clrIdx="1">
    <p:extLst>
      <p:ext uri="{19B8F6BF-5375-455C-9EA6-DF929625EA0E}">
        <p15:presenceInfo xmlns:p15="http://schemas.microsoft.com/office/powerpoint/2012/main" userId="SW0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F4F"/>
    <a:srgbClr val="9DBA44"/>
    <a:srgbClr val="323232"/>
    <a:srgbClr val="142409"/>
    <a:srgbClr val="668C07"/>
    <a:srgbClr val="27422F"/>
    <a:srgbClr val="C2B69B"/>
    <a:srgbClr val="785420"/>
    <a:srgbClr val="C7B89A"/>
    <a:srgbClr val="827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4" autoAdjust="0"/>
    <p:restoredTop sz="83003" autoAdjust="0"/>
  </p:normalViewPr>
  <p:slideViewPr>
    <p:cSldViewPr snapToGrid="0">
      <p:cViewPr varScale="1">
        <p:scale>
          <a:sx n="64" d="100"/>
          <a:sy n="64" d="100"/>
        </p:scale>
        <p:origin x="12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A9663-881F-4913-BF86-28A6DF8FD821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DF056-2ED6-4B32-A43E-4B4AB2C89FB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839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0A7D4-7417-449F-890F-82EA969CF14D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473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하이브리드</a:t>
            </a:r>
            <a:r>
              <a:rPr lang="ko-KR" altLang="en-US" dirty="0" smtClean="0"/>
              <a:t> 로켓의 단점</a:t>
            </a:r>
            <a:endParaRPr lang="en-US" altLang="ko-KR" dirty="0" smtClean="0"/>
          </a:p>
          <a:p>
            <a:r>
              <a:rPr lang="ko-KR" altLang="en-US" dirty="0" smtClean="0"/>
              <a:t>고체 로켓과  같은 추력을 내기 위해서는 매우 넓은 연소 면적이 필요하다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이를 위해 더 큰 사이즈의 로켓이 요구된다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비추력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로켓연료의</a:t>
            </a:r>
            <a:r>
              <a:rPr lang="ko-KR" altLang="en-US" dirty="0" smtClean="0"/>
              <a:t> 효율성</a:t>
            </a:r>
            <a:endParaRPr lang="en-US" altLang="ko-KR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6963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통신모델을</a:t>
            </a:r>
            <a:r>
              <a:rPr lang="ko-KR" altLang="en-US" dirty="0" smtClean="0"/>
              <a:t> 이용할 경우 대역폭의 문제가 있지만 정해진 예산 내에서 설계해야 하기 때문에</a:t>
            </a:r>
            <a:endParaRPr lang="en-US" altLang="ko-KR" dirty="0" smtClean="0"/>
          </a:p>
          <a:p>
            <a:r>
              <a:rPr lang="ko-KR" altLang="en-US" dirty="0" smtClean="0"/>
              <a:t>로라 또는 와이파이 </a:t>
            </a:r>
            <a:r>
              <a:rPr lang="en-US" altLang="ko-KR" dirty="0" smtClean="0"/>
              <a:t>LTE</a:t>
            </a:r>
            <a:r>
              <a:rPr lang="ko-KR" altLang="en-US" dirty="0" smtClean="0"/>
              <a:t>모델을 사용할 예정 </a:t>
            </a:r>
            <a:endParaRPr lang="en-US" altLang="ko-KR" dirty="0" smtClean="0"/>
          </a:p>
          <a:p>
            <a:r>
              <a:rPr lang="ko-KR" altLang="en-US" dirty="0" err="1" smtClean="0"/>
              <a:t>발사장소가</a:t>
            </a:r>
            <a:r>
              <a:rPr lang="ko-KR" altLang="en-US" dirty="0" smtClean="0"/>
              <a:t> 개활지로 큰 송신탑이나 </a:t>
            </a:r>
            <a:r>
              <a:rPr lang="ko-KR" altLang="en-US" dirty="0" err="1" smtClean="0"/>
              <a:t>전파방해를</a:t>
            </a:r>
            <a:r>
              <a:rPr lang="ko-KR" altLang="en-US" dirty="0" smtClean="0"/>
              <a:t> 받을 가능성이 적기 때문에 </a:t>
            </a:r>
            <a:r>
              <a:rPr lang="ko-KR" altLang="en-US" dirty="0" err="1" smtClean="0"/>
              <a:t>장비선택의</a:t>
            </a:r>
            <a:r>
              <a:rPr lang="ko-KR" altLang="en-US" dirty="0" smtClean="0"/>
              <a:t> 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176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법적 제한사항에 들어가기에 앞서 관련 법안에 대해서 알아볼 필요가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총포 및 화약류 관리법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조를 인용하면 추진체를 설계하면서 추진제의 무게가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회 발사 시에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400g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이하로 잡게 되어있다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이것 이외의 관련 법안을 찾아본 결과 추진체는 초경량 비행체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항공기 모두에 포함이 되지 않으므로 현재 발사 자체에 대한 규제가 있지 않은 상태이다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그러므로 항공법에도 포함이 되어있지 않은 상태입니다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하지만 무작정 발사를 할 경우 목표 고도가 일정 범위를 넘어설 경우 공군 측 영공 침입죄로 위법소지가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이를 위해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NURA(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전국 대학생 로켓 연합회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문의를 해본 결과 본 프로젝트와 연관하여 협조를 구하게 되었으며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공군 측 및 시청 측과 협조하여 비행 장소에 대한 협조를 받게 되었다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426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총포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도검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화약류 등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단속범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제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장에 관련한 법률이다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우리는 추진제를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300g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을 이용할 예정이므로 전기 점화장치를 이용할 것이며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조금씩 연소를 시킬 예정이다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24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조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항에 의거하여 처리 절차를 준수하고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절차에 따라 화약류 폐기를 진행할 것이다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7109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 latinLnBrk="0"/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다음은 문화재청의 문화재 기본 정보를 인용하였으며 이에 따라 장소의 면적이 충분하다는 것을 입증할 수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두 번째 제안으로 서해안 전라도 근처 섬으로 협조 중이며 만약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새만금으로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지정이 될 경우 장비의 회수를 위해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만조시간을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파악한 후 갯벌 시간에 참여해야 한다는 점이 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가지 장소 모두 참여 인원으로 </a:t>
            </a:r>
            <a:r>
              <a:rPr lang="ko-KR" alt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담당교수님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김경훈교수님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과 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NURA(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대학생 로켓 연합회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ko-KR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측의 인원과 함께 실험을 할 것으로 예정되어있다</a:t>
            </a:r>
            <a:r>
              <a:rPr lang="en-US" altLang="ko-K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4341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한국 추진 </a:t>
            </a:r>
            <a:r>
              <a:rPr lang="ko-KR" altLang="en-US" dirty="0" err="1" smtClean="0"/>
              <a:t>공학회의</a:t>
            </a:r>
            <a:r>
              <a:rPr lang="ko-KR" altLang="en-US" dirty="0" smtClean="0"/>
              <a:t> </a:t>
            </a:r>
            <a:r>
              <a:rPr lang="en-US" altLang="ko-KR" dirty="0" smtClean="0"/>
              <a:t>2012</a:t>
            </a:r>
            <a:r>
              <a:rPr lang="ko-KR" altLang="en-US" dirty="0" smtClean="0"/>
              <a:t>년도 추계학술논문집에서 발췌한 자료로 우리는 </a:t>
            </a:r>
            <a:r>
              <a:rPr lang="ko-KR" altLang="en-US" dirty="0" err="1" smtClean="0"/>
              <a:t>로드셀을</a:t>
            </a:r>
            <a:r>
              <a:rPr lang="ko-KR" altLang="en-US" dirty="0" smtClean="0"/>
              <a:t> 지면에 두어 추력 </a:t>
            </a:r>
            <a:r>
              <a:rPr lang="ko-KR" altLang="en-US" dirty="0" err="1" smtClean="0"/>
              <a:t>생성방향을</a:t>
            </a:r>
            <a:r>
              <a:rPr lang="ko-KR" altLang="en-US" dirty="0" smtClean="0"/>
              <a:t> 하늘을 향하게 하여 안전검증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69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기존의 다목적 추진체 플랫폼이라는 단순히 여러가지 센서를 실행시키는 측면보다는</a:t>
            </a:r>
            <a:endParaRPr lang="en-US" altLang="ko-KR" dirty="0" smtClean="0"/>
          </a:p>
          <a:p>
            <a:r>
              <a:rPr lang="ko-KR" altLang="en-US" dirty="0" smtClean="0"/>
              <a:t>센서와의 실시간 통신 서버 구축</a:t>
            </a:r>
            <a:r>
              <a:rPr lang="en-US" altLang="ko-KR" baseline="0" dirty="0" smtClean="0"/>
              <a:t>(</a:t>
            </a:r>
            <a:r>
              <a:rPr lang="ko-KR" altLang="en-US" baseline="0" dirty="0" smtClean="0"/>
              <a:t>왜냐하면 제한된 대역폭 내에서 </a:t>
            </a:r>
            <a:r>
              <a:rPr lang="en-US" altLang="ko-KR" baseline="0" dirty="0" smtClean="0"/>
              <a:t>100m 200m</a:t>
            </a:r>
            <a:r>
              <a:rPr lang="ko-KR" altLang="en-US" baseline="0" dirty="0" smtClean="0"/>
              <a:t>까지 거리 까지의 </a:t>
            </a:r>
            <a:r>
              <a:rPr lang="ko-KR" altLang="en-US" baseline="0" dirty="0" err="1" smtClean="0"/>
              <a:t>통신서버를</a:t>
            </a:r>
            <a:r>
              <a:rPr lang="ko-KR" altLang="en-US" baseline="0" dirty="0" smtClean="0"/>
              <a:t> 구축함으로써 실험적 데이터 수집이라는 것이 입증되기때문에</a:t>
            </a:r>
            <a:r>
              <a:rPr lang="en-US" altLang="ko-KR" baseline="0" dirty="0" smtClean="0"/>
              <a:t>) </a:t>
            </a:r>
            <a:r>
              <a:rPr lang="ko-KR" altLang="en-US" baseline="0" dirty="0" smtClean="0"/>
              <a:t>낙하산 전개 소프트웨어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771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나날이 증가한다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419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추진체 크기는 탄두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20cm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동체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80cm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엔진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100cm</a:t>
            </a:r>
          </a:p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발사 각도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70~80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도로 예정 목표 고도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100m</a:t>
            </a:r>
          </a:p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예산이 </a:t>
            </a:r>
            <a:r>
              <a:rPr lang="ko-KR" altLang="en-US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허락하는한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최대한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번을 날리도록 노력하겠지만 불가능일 가능성이 </a:t>
            </a:r>
            <a:r>
              <a:rPr lang="en-US" altLang="ko-KR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za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일단</a:t>
            </a:r>
            <a:r>
              <a:rPr lang="en-US" altLang="ko-KR" baseline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1</a:t>
            </a:r>
            <a:r>
              <a:rPr lang="ko-KR" altLang="en-US" baseline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번 </a:t>
            </a:r>
            <a:r>
              <a:rPr lang="ko-KR" altLang="en-US" baseline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날렸을때</a:t>
            </a:r>
            <a:r>
              <a:rPr lang="ko-KR" altLang="en-US" baseline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실험 데이터와 시뮬레이션 데이터를 </a:t>
            </a:r>
            <a:r>
              <a:rPr lang="ko-KR" altLang="en-US" baseline="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비교할수</a:t>
            </a:r>
            <a:r>
              <a:rPr lang="ko-KR" altLang="en-US" baseline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있다</a:t>
            </a:r>
            <a:r>
              <a:rPr lang="en-US" altLang="ko-KR" baseline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r>
              <a:rPr lang="ko-KR" altLang="en-US" baseline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그것을 기반으로 동역학 모델을 수정을 해서 추후에 더 정확한 실험이 가능하도록 할 것이다</a:t>
            </a:r>
            <a:r>
              <a:rPr lang="en-US" altLang="ko-KR" baseline="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5215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전체적인 설계 수행 과정입니다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2721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낙하산 전개를 동역학 모델링을 통해 낙하산 전개지점까지 걸리는 시간을 계산해서 그 시간에 맞게 소프트웨어 스위치를 통해 점화장치를</a:t>
            </a:r>
            <a:endParaRPr lang="en-US" altLang="ko-KR" dirty="0" smtClean="0"/>
          </a:p>
          <a:p>
            <a:r>
              <a:rPr lang="ko-KR" altLang="en-US" dirty="0" err="1" smtClean="0"/>
              <a:t>점화시킨다</a:t>
            </a:r>
            <a:r>
              <a:rPr lang="en-US" altLang="ko-KR" dirty="0" smtClean="0"/>
              <a:t>.  </a:t>
            </a:r>
            <a:r>
              <a:rPr lang="ko-KR" altLang="en-US" dirty="0" smtClean="0"/>
              <a:t>점화를 시키면 </a:t>
            </a:r>
            <a:r>
              <a:rPr lang="ko-KR" altLang="en-US" dirty="0" err="1" smtClean="0"/>
              <a:t>노즈가</a:t>
            </a:r>
            <a:r>
              <a:rPr lang="ko-KR" altLang="en-US" dirty="0" smtClean="0"/>
              <a:t> 분리되면서 낙하산이 전개된다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190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err="1" smtClean="0"/>
              <a:t>Mpa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메가파스칼</a:t>
            </a:r>
            <a:r>
              <a:rPr lang="en-US" altLang="ko-KR" dirty="0" smtClean="0"/>
              <a:t>)/sec</a:t>
            </a:r>
          </a:p>
          <a:p>
            <a:r>
              <a:rPr lang="ko-KR" altLang="en-US" dirty="0" smtClean="0"/>
              <a:t>뉴턴</a:t>
            </a:r>
            <a:r>
              <a:rPr lang="en-US" altLang="ko-KR" dirty="0" smtClean="0"/>
              <a:t>/sec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50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쓰롯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목구멍이라고며</a:t>
            </a:r>
            <a:r>
              <a:rPr lang="ko-KR" altLang="en-US" dirty="0" smtClean="0"/>
              <a:t> 줄어들다가 다시 빠져 </a:t>
            </a:r>
            <a:r>
              <a:rPr lang="ko-KR" altLang="en-US" dirty="0" err="1" smtClean="0"/>
              <a:t>나갈수</a:t>
            </a:r>
            <a:r>
              <a:rPr lang="ko-KR" altLang="en-US" dirty="0" smtClean="0"/>
              <a:t> 있는 곳</a:t>
            </a:r>
            <a:r>
              <a:rPr lang="en-US" altLang="ko-KR" dirty="0" smtClean="0"/>
              <a:t>(</a:t>
            </a:r>
            <a:r>
              <a:rPr lang="ko-KR" altLang="en-US" baseline="0" dirty="0" smtClean="0"/>
              <a:t>연소가스가 음속에 도달하는 위치 외부로 빠져나가는 구멍</a:t>
            </a:r>
            <a:r>
              <a:rPr lang="en-US" altLang="ko-KR" baseline="0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774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노즐</a:t>
            </a:r>
            <a:endParaRPr lang="en-US" altLang="ko-KR" dirty="0" smtClean="0"/>
          </a:p>
          <a:p>
            <a:r>
              <a:rPr lang="ko-KR" altLang="en-US" dirty="0" smtClean="0"/>
              <a:t>탄두</a:t>
            </a:r>
            <a:r>
              <a:rPr lang="en-US" altLang="ko-KR" dirty="0" smtClean="0"/>
              <a:t>/ </a:t>
            </a:r>
            <a:r>
              <a:rPr lang="ko-KR" altLang="en-US" dirty="0" smtClean="0"/>
              <a:t>동체</a:t>
            </a:r>
            <a:r>
              <a:rPr lang="en-US" altLang="ko-KR" dirty="0" smtClean="0"/>
              <a:t>/</a:t>
            </a:r>
            <a:r>
              <a:rPr lang="ko-KR" altLang="en-US" dirty="0" smtClean="0"/>
              <a:t>엔진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163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55C68A2-B1B4-429D-A94C-E1A96B086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861F546-19C9-4187-96CB-E5083DE2A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90CA487-BBA5-4461-94EF-A922656CD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DD7BB73-35E5-41F7-AE37-777A030CC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6FBECCE-40EC-40AD-809B-38463833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0551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BD1CC8-03F0-43B3-AFFB-02FC5742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EE9FEF6-B379-4198-9533-902A8394E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70FF25-6110-41DA-B2EC-DCC5873E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18730E-90D4-4D84-86A9-4510A3030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4E49D7B-E0F3-4385-9474-7D916E47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14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1867939-B951-4FA1-98D1-127F9B0B8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761D11-87DA-4B29-9CFE-5CD757F11A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70704A-C865-4FF0-87B0-5A4C28A7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BA3A77-6F42-4432-B7F2-8B12E245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232DEFA-E0AA-4E45-8617-49A6BBF5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384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5085209-FE6A-4957-803F-9ED9FD7A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3997DA-18DA-4926-A89E-5B77C48FE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27F4A65-4430-4346-90AA-17946CE7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C9AA39B-2776-48AC-817E-3009BDD01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DFB316-560E-46C6-B318-44DCC73E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45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3BD600-E54F-49CF-BDFD-D6137E6F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4F75EC5-4EEC-4480-9034-76CABF85B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305AB81-1E3B-40B3-B9D6-1E44A14B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C9C8BE3-BF18-45AE-9B2A-71C3EDBCE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2D6F3C-3569-462A-8A4E-53F8DFCB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631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178E2E-DC4D-48B9-8978-0CCFD4E6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62436-68CF-420E-8444-D6B01E35A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F8956E5-FA27-4829-9366-1C5F4450B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04E7B5-2E56-45A3-A89C-5F7F1D27E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9334E87-DDE9-4D5A-9793-03FA69B9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0DBB9E-0FC9-472A-9542-633B2C0E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78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DD9BDA-00D4-4BFD-8BE8-698E8EAF8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423A9B-40DD-4483-AF50-52339A314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3C9DBE-EA89-41A4-978C-2ACF0BF7A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19C133D-9205-4110-BA9D-51EAB5F03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99BD6AD-1811-4662-A004-120AF5686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2EC5657-A067-43D8-AB80-EBEFC0E1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2BB23D4-B24B-4027-95B1-8B9FB0FD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5FCDBDD-1F6D-46EA-80B0-94A0D2E8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7613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632DE-CDD5-4B7D-9D67-04BFCB7B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A3244D1-0DD9-4530-870C-50E6CB2D5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938B66E-3EB1-473E-BEAE-84CCA7E4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8D454C-44B5-427C-A856-8951D9AC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5647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4EB1942-419B-4F53-A812-B6DAE049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66153EE-323E-40B8-AD42-BE59E23B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DF2213-DC13-4AF4-AAF0-F12862299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74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A0F09A-D5B3-4D40-AC13-94812C3B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11DDF0-CE66-4503-A627-6373A470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1E95C3-CC39-4319-BCC4-13E658EB0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B27E63-10BF-4D95-A015-E0708413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28EE8C4-C978-4B8F-B8D0-63C9DBF7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1103D2-D20C-4CD7-81E2-FA3325C7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127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C71E89-A485-4D95-9339-07B978B3C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EF66CA-004E-4642-B3F0-D01EE3ADD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A368E6-A328-4FC0-B7D1-1CA0C3068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0C7ABF6-98B8-42A1-BFF6-438B1A0F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FB8174B-E0CA-4E3B-8264-F216D0CE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C9CF504-4F57-44DE-B867-CE0FCF91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9305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1F0C001-B4BB-4A40-BA48-D4D8789E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5E9660-2FB7-4DB2-9FC3-D9EE380E5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E3D34A-38D6-4380-B60D-2C2ADAF40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2F1DB-580D-4C78-9091-578679FDEF2F}" type="datetimeFigureOut">
              <a:rPr lang="ko-KR" altLang="en-US" smtClean="0"/>
              <a:t>2019-03-17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52890-46FB-4DEC-BAE7-020D5ABB6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CE79BA-9731-4F67-B609-1A856A73BE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A2C-B88F-48AF-834A-4AC442F3DFC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3912D9-0639-4310-A2CA-2BB78093F8BC}"/>
              </a:ext>
            </a:extLst>
          </p:cNvPr>
          <p:cNvSpPr txBox="1"/>
          <p:nvPr userDrawn="1"/>
        </p:nvSpPr>
        <p:spPr>
          <a:xfrm>
            <a:off x="9580388" y="6560178"/>
            <a:ext cx="2611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>
                <a:solidFill>
                  <a:schemeClr val="accent1"/>
                </a:solidFill>
              </a:rPr>
              <a:t>Copyrightⓒ. Saebyeol Yu. All Rights Reserved.</a:t>
            </a:r>
            <a:endParaRPr lang="ko-KR" altLang="en-US" sz="9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BF66C9-389A-4026-9371-184A472A67DE}"/>
              </a:ext>
            </a:extLst>
          </p:cNvPr>
          <p:cNvSpPr txBox="1"/>
          <p:nvPr/>
        </p:nvSpPr>
        <p:spPr>
          <a:xfrm>
            <a:off x="666750" y="2767280"/>
            <a:ext cx="432041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b="1" dirty="0" smtClean="0">
                <a:solidFill>
                  <a:schemeClr val="bg1"/>
                </a:solidFill>
              </a:rPr>
              <a:t>실험용 추진체 </a:t>
            </a:r>
            <a:endParaRPr lang="en-US" altLang="ko-KR" sz="5000" b="1" dirty="0" smtClean="0">
              <a:solidFill>
                <a:schemeClr val="bg1"/>
              </a:solidFill>
            </a:endParaRPr>
          </a:p>
          <a:p>
            <a:r>
              <a:rPr lang="ko-KR" altLang="en-US" sz="5000" b="1" dirty="0" smtClean="0">
                <a:solidFill>
                  <a:schemeClr val="bg1"/>
                </a:solidFill>
              </a:rPr>
              <a:t>개발 및 실험</a:t>
            </a:r>
            <a:endParaRPr lang="ko-KR" altLang="en-US" sz="5000" b="1" dirty="0">
              <a:solidFill>
                <a:schemeClr val="bg1"/>
              </a:solidFill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3AF3E0C-50E1-4D59-8AA5-0A4E96A881F6}"/>
              </a:ext>
            </a:extLst>
          </p:cNvPr>
          <p:cNvGrpSpPr/>
          <p:nvPr/>
        </p:nvGrpSpPr>
        <p:grpSpPr>
          <a:xfrm>
            <a:off x="819150" y="1195895"/>
            <a:ext cx="5627788" cy="909665"/>
            <a:chOff x="819150" y="1440130"/>
            <a:chExt cx="6717788" cy="1085850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7B699DAC-6416-48D0-8F58-630E20F921F8}"/>
                </a:ext>
              </a:extLst>
            </p:cNvPr>
            <p:cNvGrpSpPr/>
            <p:nvPr/>
          </p:nvGrpSpPr>
          <p:grpSpPr>
            <a:xfrm>
              <a:off x="2498597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2E3DD98A-B3C2-45C5-A649-4366B037944C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5" name="이등변 삼각형 4">
                  <a:extLst>
                    <a:ext uri="{FF2B5EF4-FFF2-40B4-BE49-F238E27FC236}">
                      <a16:creationId xmlns:a16="http://schemas.microsoft.com/office/drawing/2014/main" id="{EF648199-F37D-4DA9-9B26-9DE690E859B3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이등변 삼각형 5">
                  <a:extLst>
                    <a:ext uri="{FF2B5EF4-FFF2-40B4-BE49-F238E27FC236}">
                      <a16:creationId xmlns:a16="http://schemas.microsoft.com/office/drawing/2014/main" id="{4853E4E6-4ACF-43C6-A93D-80E2D1775B4D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34D5BAE6-862E-4A92-9066-1F9252A1E388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9" name="이등변 삼각형 8">
                  <a:extLst>
                    <a:ext uri="{FF2B5EF4-FFF2-40B4-BE49-F238E27FC236}">
                      <a16:creationId xmlns:a16="http://schemas.microsoft.com/office/drawing/2014/main" id="{D9CC29DB-A5DA-4F71-94B1-4529AE54369D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" name="이등변 삼각형 9">
                  <a:extLst>
                    <a:ext uri="{FF2B5EF4-FFF2-40B4-BE49-F238E27FC236}">
                      <a16:creationId xmlns:a16="http://schemas.microsoft.com/office/drawing/2014/main" id="{5F1AAED3-E599-42D9-ADA8-99E4DA037C74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A96DAF32-A4DB-4DB0-BE14-F6792EAF3D89}"/>
                </a:ext>
              </a:extLst>
            </p:cNvPr>
            <p:cNvGrpSpPr/>
            <p:nvPr/>
          </p:nvGrpSpPr>
          <p:grpSpPr>
            <a:xfrm>
              <a:off x="819150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29" name="그룹 28">
                <a:extLst>
                  <a:ext uri="{FF2B5EF4-FFF2-40B4-BE49-F238E27FC236}">
                    <a16:creationId xmlns:a16="http://schemas.microsoft.com/office/drawing/2014/main" id="{07745CA9-010F-41CC-9E39-AF51B814E5E7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33" name="이등변 삼각형 32">
                  <a:extLst>
                    <a:ext uri="{FF2B5EF4-FFF2-40B4-BE49-F238E27FC236}">
                      <a16:creationId xmlns:a16="http://schemas.microsoft.com/office/drawing/2014/main" id="{844C5BA8-C5CD-40A7-952C-A53D7A3B7FB0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이등변 삼각형 33">
                  <a:extLst>
                    <a:ext uri="{FF2B5EF4-FFF2-40B4-BE49-F238E27FC236}">
                      <a16:creationId xmlns:a16="http://schemas.microsoft.com/office/drawing/2014/main" id="{0E1327D6-3B8A-451C-9D25-3BD4791F2981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0" name="그룹 29">
                <a:extLst>
                  <a:ext uri="{FF2B5EF4-FFF2-40B4-BE49-F238E27FC236}">
                    <a16:creationId xmlns:a16="http://schemas.microsoft.com/office/drawing/2014/main" id="{60A8638B-AD0E-40AA-8165-40F5F92962E2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31" name="이등변 삼각형 30">
                  <a:extLst>
                    <a:ext uri="{FF2B5EF4-FFF2-40B4-BE49-F238E27FC236}">
                      <a16:creationId xmlns:a16="http://schemas.microsoft.com/office/drawing/2014/main" id="{A673874D-6D0C-425D-B5FC-8C29FA607084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이등변 삼각형 31">
                  <a:extLst>
                    <a:ext uri="{FF2B5EF4-FFF2-40B4-BE49-F238E27FC236}">
                      <a16:creationId xmlns:a16="http://schemas.microsoft.com/office/drawing/2014/main" id="{031395FE-752F-47DC-B79E-D5334F871531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186F52D8-5FFB-4A45-ACDE-2814904C5699}"/>
                </a:ext>
              </a:extLst>
            </p:cNvPr>
            <p:cNvGrpSpPr/>
            <p:nvPr/>
          </p:nvGrpSpPr>
          <p:grpSpPr>
            <a:xfrm>
              <a:off x="4178043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CFEC7B23-24B7-4A79-AF82-AC3B30EA4CD5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40" name="이등변 삼각형 39">
                  <a:extLst>
                    <a:ext uri="{FF2B5EF4-FFF2-40B4-BE49-F238E27FC236}">
                      <a16:creationId xmlns:a16="http://schemas.microsoft.com/office/drawing/2014/main" id="{CBBEE241-BC23-4CFC-992C-CE7F253A87BA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이등변 삼각형 40">
                  <a:extLst>
                    <a:ext uri="{FF2B5EF4-FFF2-40B4-BE49-F238E27FC236}">
                      <a16:creationId xmlns:a16="http://schemas.microsoft.com/office/drawing/2014/main" id="{60E8182E-490F-47C0-BD84-0F64E32D0478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CEDB02EE-C7C5-4DDA-BCC0-B0CD1DAF0989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38" name="이등변 삼각형 37">
                  <a:extLst>
                    <a:ext uri="{FF2B5EF4-FFF2-40B4-BE49-F238E27FC236}">
                      <a16:creationId xmlns:a16="http://schemas.microsoft.com/office/drawing/2014/main" id="{DF1D39B6-9113-449A-BD7C-DF707E9CAE4C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이등변 삼각형 38">
                  <a:extLst>
                    <a:ext uri="{FF2B5EF4-FFF2-40B4-BE49-F238E27FC236}">
                      <a16:creationId xmlns:a16="http://schemas.microsoft.com/office/drawing/2014/main" id="{EA859CF1-7BAB-4304-BF79-BC051A9A43A8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A760C894-EB09-47B5-802C-70FA7C70C1FF}"/>
                </a:ext>
              </a:extLst>
            </p:cNvPr>
            <p:cNvGrpSpPr/>
            <p:nvPr/>
          </p:nvGrpSpPr>
          <p:grpSpPr>
            <a:xfrm>
              <a:off x="5857489" y="1440130"/>
              <a:ext cx="1679449" cy="1085850"/>
              <a:chOff x="666750" y="1287730"/>
              <a:chExt cx="1679449" cy="1085850"/>
            </a:xfrm>
          </p:grpSpPr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0811F963-F796-4860-A84C-B4BA4C4E422D}"/>
                  </a:ext>
                </a:extLst>
              </p:cNvPr>
              <p:cNvGrpSpPr/>
              <p:nvPr/>
            </p:nvGrpSpPr>
            <p:grpSpPr>
              <a:xfrm>
                <a:off x="666750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47" name="이등변 삼각형 46">
                  <a:extLst>
                    <a:ext uri="{FF2B5EF4-FFF2-40B4-BE49-F238E27FC236}">
                      <a16:creationId xmlns:a16="http://schemas.microsoft.com/office/drawing/2014/main" id="{114776A6-B070-4234-B16C-A590DA1674E7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이등변 삼각형 47">
                  <a:extLst>
                    <a:ext uri="{FF2B5EF4-FFF2-40B4-BE49-F238E27FC236}">
                      <a16:creationId xmlns:a16="http://schemas.microsoft.com/office/drawing/2014/main" id="{168BDBDC-6115-409A-8B4E-0931BF4C91AF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E1E688D1-10B2-49D4-90DF-298D5D4D2554}"/>
                  </a:ext>
                </a:extLst>
              </p:cNvPr>
              <p:cNvGrpSpPr/>
              <p:nvPr/>
            </p:nvGrpSpPr>
            <p:grpSpPr>
              <a:xfrm>
                <a:off x="1506474" y="1287730"/>
                <a:ext cx="839725" cy="1085850"/>
                <a:chOff x="1817623" y="1485900"/>
                <a:chExt cx="839725" cy="1085850"/>
              </a:xfrm>
            </p:grpSpPr>
            <p:sp>
              <p:nvSpPr>
                <p:cNvPr id="45" name="이등변 삼각형 44">
                  <a:extLst>
                    <a:ext uri="{FF2B5EF4-FFF2-40B4-BE49-F238E27FC236}">
                      <a16:creationId xmlns:a16="http://schemas.microsoft.com/office/drawing/2014/main" id="{C53DC604-2B17-4936-90BE-D803BFF47088}"/>
                    </a:ext>
                  </a:extLst>
                </p:cNvPr>
                <p:cNvSpPr/>
                <p:nvPr/>
              </p:nvSpPr>
              <p:spPr>
                <a:xfrm rot="10800000">
                  <a:off x="1817624" y="1485900"/>
                  <a:ext cx="839724" cy="723900"/>
                </a:xfrm>
                <a:prstGeom prst="triangle">
                  <a:avLst/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이등변 삼각형 45">
                  <a:extLst>
                    <a:ext uri="{FF2B5EF4-FFF2-40B4-BE49-F238E27FC236}">
                      <a16:creationId xmlns:a16="http://schemas.microsoft.com/office/drawing/2014/main" id="{0B2F94FB-C365-41E7-BD9D-5A78F43A19CA}"/>
                    </a:ext>
                  </a:extLst>
                </p:cNvPr>
                <p:cNvSpPr/>
                <p:nvPr/>
              </p:nvSpPr>
              <p:spPr>
                <a:xfrm>
                  <a:off x="1817623" y="1847850"/>
                  <a:ext cx="839724" cy="723900"/>
                </a:xfrm>
                <a:prstGeom prst="triangle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F19DB60-7F0A-478A-AEA2-FF653056F904}"/>
              </a:ext>
            </a:extLst>
          </p:cNvPr>
          <p:cNvCxnSpPr>
            <a:cxnSpLocks/>
          </p:cNvCxnSpPr>
          <p:nvPr/>
        </p:nvCxnSpPr>
        <p:spPr>
          <a:xfrm flipV="1">
            <a:off x="666750" y="4398496"/>
            <a:ext cx="5428450" cy="112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/>
          <a:srcRect t="-1584" r="33891" b="1"/>
          <a:stretch/>
        </p:blipFill>
        <p:spPr>
          <a:xfrm>
            <a:off x="6650110" y="-99753"/>
            <a:ext cx="5541890" cy="69577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</p:spPr>
      </p:pic>
      <p:sp>
        <p:nvSpPr>
          <p:cNvPr id="21" name="TextBox 20"/>
          <p:cNvSpPr txBox="1"/>
          <p:nvPr/>
        </p:nvSpPr>
        <p:spPr>
          <a:xfrm>
            <a:off x="4815226" y="3919360"/>
            <a:ext cx="16317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chemeClr val="bg1"/>
                </a:solidFill>
                <a:latin typeface="+mj-ea"/>
                <a:ea typeface="+mj-ea"/>
              </a:rPr>
              <a:t>- </a:t>
            </a:r>
            <a:r>
              <a:rPr lang="ko-KR" altLang="en-US" sz="1500" dirty="0" smtClean="0">
                <a:solidFill>
                  <a:schemeClr val="bg1"/>
                </a:solidFill>
                <a:latin typeface="+mj-ea"/>
                <a:ea typeface="+mj-ea"/>
              </a:rPr>
              <a:t>팀 명</a:t>
            </a:r>
            <a:r>
              <a:rPr lang="en-US" altLang="ko-KR" sz="1500" dirty="0" smtClean="0">
                <a:solidFill>
                  <a:schemeClr val="bg1"/>
                </a:solidFill>
                <a:latin typeface="+mj-ea"/>
                <a:ea typeface="+mj-ea"/>
              </a:rPr>
              <a:t>: DEEPS</a:t>
            </a:r>
            <a:endParaRPr lang="ko-KR" altLang="en-US" sz="15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150" y="4603805"/>
            <a:ext cx="4993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 smtClean="0">
                <a:solidFill>
                  <a:schemeClr val="bg1"/>
                </a:solidFill>
              </a:rPr>
              <a:t>2013012154 </a:t>
            </a:r>
            <a:r>
              <a:rPr lang="ko-KR" altLang="en-US" sz="1500" dirty="0" smtClean="0">
                <a:solidFill>
                  <a:schemeClr val="bg1"/>
                </a:solidFill>
              </a:rPr>
              <a:t>강동현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r>
              <a:rPr lang="en-US" altLang="ko-KR" sz="1500" dirty="0" smtClean="0">
                <a:solidFill>
                  <a:schemeClr val="bg1"/>
                </a:solidFill>
              </a:rPr>
              <a:t>2013012180 </a:t>
            </a:r>
            <a:r>
              <a:rPr lang="ko-KR" altLang="en-US" sz="1500" dirty="0" smtClean="0">
                <a:solidFill>
                  <a:schemeClr val="bg1"/>
                </a:solidFill>
              </a:rPr>
              <a:t>이경인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r>
              <a:rPr lang="en-US" altLang="ko-KR" sz="1500" dirty="0" smtClean="0">
                <a:solidFill>
                  <a:schemeClr val="bg1"/>
                </a:solidFill>
              </a:rPr>
              <a:t>2014011854 </a:t>
            </a:r>
            <a:r>
              <a:rPr lang="ko-KR" altLang="en-US" sz="1500" dirty="0" smtClean="0">
                <a:solidFill>
                  <a:schemeClr val="bg1"/>
                </a:solidFill>
              </a:rPr>
              <a:t>박영진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r>
              <a:rPr lang="en-US" altLang="ko-KR" sz="1500" dirty="0" smtClean="0">
                <a:solidFill>
                  <a:schemeClr val="bg1"/>
                </a:solidFill>
              </a:rPr>
              <a:t>2014010907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박도제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r>
              <a:rPr lang="en-US" altLang="ko-KR" sz="1500" dirty="0" smtClean="0">
                <a:solidFill>
                  <a:schemeClr val="bg1"/>
                </a:solidFill>
              </a:rPr>
              <a:t>2016011947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이유송</a:t>
            </a:r>
            <a:endParaRPr lang="en-US" altLang="ko-KR" sz="1500" dirty="0" smtClean="0">
              <a:solidFill>
                <a:schemeClr val="bg1"/>
              </a:solidFill>
            </a:endParaRPr>
          </a:p>
          <a:p>
            <a:r>
              <a:rPr lang="en-US" altLang="ko-KR" sz="1500" dirty="0" smtClean="0">
                <a:solidFill>
                  <a:schemeClr val="bg1"/>
                </a:solidFill>
              </a:rPr>
              <a:t>2016011867 </a:t>
            </a:r>
            <a:r>
              <a:rPr lang="ko-KR" altLang="en-US" sz="1500" dirty="0" err="1" smtClean="0">
                <a:solidFill>
                  <a:schemeClr val="bg1"/>
                </a:solidFill>
              </a:rPr>
              <a:t>김범식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8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836190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추진체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3075" name="_x445337520" descr="EMB00001960139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75" y="1865043"/>
            <a:ext cx="4485343" cy="3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_x445337760" descr="EMB0000196013b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261" y="1121134"/>
            <a:ext cx="3275013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445336800" descr="EMB0000196013b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161" y="3912318"/>
            <a:ext cx="3313113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4995" y="4884469"/>
            <a:ext cx="2226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예상 추력 데이터 스프레드 시트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00023" y="3296009"/>
            <a:ext cx="23894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시간에 따른 내부 압력 변화 그래프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6438" y="6111006"/>
            <a:ext cx="17770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시간에 따른 추력 변화도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3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836190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추진체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6145" name="_x452456288" descr="EMB0000196013e7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27" y="2053526"/>
            <a:ext cx="44545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01383" y="4768150"/>
            <a:ext cx="14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&lt;CATIA </a:t>
            </a:r>
            <a:r>
              <a:rPr lang="ko-KR" altLang="en-US" sz="1000" b="1" dirty="0" smtClean="0">
                <a:latin typeface="+mj-lt"/>
              </a:rPr>
              <a:t>노즐 도면도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pic>
        <p:nvPicPr>
          <p:cNvPr id="6147" name="_x452456768" descr="EMB0000196013e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37" y="2053525"/>
            <a:ext cx="445452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552292" y="4768150"/>
            <a:ext cx="14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&lt;CATIA </a:t>
            </a:r>
            <a:r>
              <a:rPr lang="ko-KR" altLang="en-US" sz="1000" b="1" dirty="0" smtClean="0">
                <a:latin typeface="+mj-lt"/>
              </a:rPr>
              <a:t>노즐 외형도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pic>
        <p:nvPicPr>
          <p:cNvPr id="6149" name="_x452452608" descr="DRW0000196013f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1" y="5406855"/>
            <a:ext cx="4856163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_x452454288" descr="DRW0000196013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223" y="5414350"/>
            <a:ext cx="4094163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307888" y="6016709"/>
            <a:ext cx="1056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추력 공식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2292" y="6016709"/>
            <a:ext cx="1824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err="1" smtClean="0">
                <a:latin typeface="+mj-lt"/>
              </a:rPr>
              <a:t>쓰롯</a:t>
            </a:r>
            <a:r>
              <a:rPr lang="ko-KR" altLang="en-US" sz="1000" b="1" dirty="0" smtClean="0">
                <a:latin typeface="+mj-lt"/>
              </a:rPr>
              <a:t> 면적 구하는 공식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363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836190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추진체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7169" name="_x452456688" descr="EMB0000196014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2100019"/>
            <a:ext cx="5192901" cy="299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_x452456208" descr="EMB00001960140a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96" y="2100020"/>
            <a:ext cx="4788617" cy="29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32561" y="5095191"/>
            <a:ext cx="2226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&lt;CATIA </a:t>
            </a:r>
            <a:r>
              <a:rPr lang="ko-KR" altLang="en-US" sz="1000" b="1" dirty="0" smtClean="0">
                <a:latin typeface="+mj-lt"/>
              </a:rPr>
              <a:t>추진체 내부 전개도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66458" y="5095191"/>
            <a:ext cx="2226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&lt;CATIA </a:t>
            </a:r>
            <a:r>
              <a:rPr lang="ko-KR" altLang="en-US" sz="1000" b="1" dirty="0" smtClean="0">
                <a:latin typeface="+mj-lt"/>
              </a:rPr>
              <a:t>추진체 외형도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2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836190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소프트웨어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225799" y="2325874"/>
            <a:ext cx="4842148" cy="19051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dirty="0" smtClean="0"/>
              <a:t>통신</a:t>
            </a:r>
            <a:endParaRPr lang="en-US" altLang="ko-KR" dirty="0" smtClean="0"/>
          </a:p>
          <a:p>
            <a:pPr marL="342900" indent="-342900" algn="ctr">
              <a:buAutoNum type="arabicPeriod"/>
            </a:pPr>
            <a:r>
              <a:rPr lang="ko-KR" altLang="en-US" dirty="0" smtClean="0"/>
              <a:t>센서 배치도 제작</a:t>
            </a:r>
            <a:endParaRPr lang="en-US" altLang="ko-KR" dirty="0" smtClean="0"/>
          </a:p>
          <a:p>
            <a:pPr marL="342900" indent="-342900" algn="ctr">
              <a:buAutoNum type="arabicPeriod"/>
            </a:pPr>
            <a:r>
              <a:rPr lang="ko-KR" altLang="en-US" dirty="0" smtClean="0"/>
              <a:t>센서 구동</a:t>
            </a:r>
            <a:endParaRPr lang="ko-KR" altLang="en-US" dirty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6143569" y="2168308"/>
            <a:ext cx="4842148" cy="1905164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ko-KR" altLang="en-US" dirty="0" err="1" smtClean="0"/>
              <a:t>통신쪽</a:t>
            </a:r>
            <a:r>
              <a:rPr lang="ko-KR" altLang="en-US" dirty="0" smtClean="0"/>
              <a:t> 파트에서</a:t>
            </a:r>
            <a:endParaRPr lang="en-US" altLang="ko-KR" dirty="0"/>
          </a:p>
          <a:p>
            <a:pPr algn="ctr"/>
            <a:r>
              <a:rPr lang="ko-KR" altLang="en-US" dirty="0" smtClean="0"/>
              <a:t>로라 또는 와이파이 또는 </a:t>
            </a:r>
            <a:r>
              <a:rPr lang="en-US" altLang="ko-KR" dirty="0" smtClean="0"/>
              <a:t>LTE</a:t>
            </a:r>
            <a:r>
              <a:rPr lang="ko-KR" altLang="en-US" dirty="0" smtClean="0"/>
              <a:t>모델을 </a:t>
            </a:r>
            <a:r>
              <a:rPr lang="ko-KR" altLang="en-US" dirty="0" err="1" smtClean="0"/>
              <a:t>사용할예정</a:t>
            </a:r>
            <a:endParaRPr lang="en-US" altLang="ko-KR" dirty="0" smtClean="0"/>
          </a:p>
          <a:p>
            <a:pPr algn="ctr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8185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836190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소프트웨어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8193" name="_x452458608" descr="EMB00001960141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16" y="1578334"/>
            <a:ext cx="6782917" cy="386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248176" y="5447503"/>
            <a:ext cx="24385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소프트웨어 </a:t>
            </a:r>
            <a:r>
              <a:rPr lang="en-US" altLang="ko-KR" sz="1000" b="1" dirty="0" smtClean="0">
                <a:latin typeface="+mj-lt"/>
              </a:rPr>
              <a:t>CONTEXT</a:t>
            </a:r>
            <a:r>
              <a:rPr lang="ko-KR" altLang="en-US" sz="1000" b="1" dirty="0" smtClean="0">
                <a:latin typeface="+mj-lt"/>
              </a:rPr>
              <a:t>다이어그램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818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제한사항 및 해결방안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003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707267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제한 사항 및 해결방안</a:t>
            </a:r>
            <a:endParaRPr lang="ko-KR" alt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1" y="1190445"/>
            <a:ext cx="3166980" cy="52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21274" y="6463879"/>
            <a:ext cx="1909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질산칼륨 취급 주의 사항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24525" y="535714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3" name="_x372512208" descr="EMB0000196014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21" y="1190445"/>
            <a:ext cx="3053557" cy="300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974307" y="4274197"/>
            <a:ext cx="2193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총포 및 화약류 관리법 </a:t>
            </a:r>
            <a:r>
              <a:rPr lang="en-US" altLang="ko-KR" sz="1000" b="1" dirty="0" smtClean="0">
                <a:latin typeface="+mj-lt"/>
              </a:rPr>
              <a:t>2</a:t>
            </a:r>
            <a:r>
              <a:rPr lang="ko-KR" altLang="en-US" sz="1000" b="1" dirty="0" smtClean="0">
                <a:latin typeface="+mj-lt"/>
              </a:rPr>
              <a:t>장 </a:t>
            </a:r>
            <a:r>
              <a:rPr lang="en-US" altLang="ko-KR" sz="1000" b="1" dirty="0" smtClean="0">
                <a:latin typeface="+mj-lt"/>
              </a:rPr>
              <a:t>7</a:t>
            </a:r>
            <a:r>
              <a:rPr lang="ko-KR" altLang="en-US" sz="1000" b="1" dirty="0" smtClean="0">
                <a:latin typeface="+mj-lt"/>
              </a:rPr>
              <a:t>조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402221" y="5114440"/>
            <a:ext cx="4873155" cy="110038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항공기</a:t>
            </a:r>
            <a:r>
              <a:rPr lang="en-US" altLang="ko-KR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초경량비행체 </a:t>
            </a:r>
            <a:r>
              <a:rPr lang="en-US" altLang="ko-KR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X</a:t>
            </a:r>
          </a:p>
          <a:p>
            <a:pPr algn="ctr"/>
            <a:r>
              <a:rPr lang="ko-KR" altLang="en-US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공식적으로 법적인 제재를 받지 않음</a:t>
            </a:r>
            <a:r>
              <a:rPr lang="en-US" altLang="ko-KR" dirty="0" smtClean="0">
                <a:solidFill>
                  <a:srgbClr val="FF0000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  <a:endParaRPr lang="ko-KR" altLang="en-US" dirty="0">
              <a:solidFill>
                <a:srgbClr val="FF0000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51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제한사항 및 해결방안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003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707267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제한 사항 및 해결방안</a:t>
            </a:r>
            <a:endParaRPr lang="ko-KR" altLang="en-US" sz="1600" dirty="0"/>
          </a:p>
        </p:txBody>
      </p:sp>
      <p:pic>
        <p:nvPicPr>
          <p:cNvPr id="12289" name="_x452458448" descr="EMB0000196014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57" y="1387098"/>
            <a:ext cx="5132506" cy="392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345924" y="5315918"/>
            <a:ext cx="2701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총포 및 화약류 관리법 </a:t>
            </a:r>
            <a:r>
              <a:rPr lang="en-US" altLang="ko-KR" sz="1000" b="1" dirty="0" smtClean="0">
                <a:latin typeface="+mj-lt"/>
              </a:rPr>
              <a:t>24</a:t>
            </a:r>
            <a:r>
              <a:rPr lang="ko-KR" altLang="en-US" sz="1000" b="1" dirty="0" smtClean="0">
                <a:latin typeface="+mj-lt"/>
              </a:rPr>
              <a:t>조 화약류 폐기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8630" y="5828859"/>
            <a:ext cx="513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mtClean="0"/>
              <a:t>전기 점화장치를 이용하여 조금씩 연소할 예정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366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제한사항 및 해결방안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003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707267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제한 사항 및 해결방안</a:t>
            </a:r>
            <a:endParaRPr lang="ko-KR" altLang="en-US" sz="1600" dirty="0"/>
          </a:p>
        </p:txBody>
      </p:sp>
      <p:pic>
        <p:nvPicPr>
          <p:cNvPr id="11267" name="_x452458448" descr="EMB0000196014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395975"/>
            <a:ext cx="4346234" cy="420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54485" y="5598509"/>
            <a:ext cx="2723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문화재청 경기도 화성시 </a:t>
            </a:r>
            <a:r>
              <a:rPr lang="ko-KR" altLang="en-US" sz="1000" b="1" dirty="0" err="1" smtClean="0">
                <a:latin typeface="+mj-lt"/>
              </a:rPr>
              <a:t>공룡알</a:t>
            </a:r>
            <a:r>
              <a:rPr lang="ko-KR" altLang="en-US" sz="1000" b="1" dirty="0" smtClean="0">
                <a:latin typeface="+mj-lt"/>
              </a:rPr>
              <a:t> 화석 산지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420093" y="2231756"/>
            <a:ext cx="1538646" cy="759417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DEEPS</a:t>
            </a:r>
          </a:p>
          <a:p>
            <a:pPr algn="ctr"/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추진체 설계 팀</a:t>
            </a:r>
            <a:endParaRPr lang="ko-KR" altLang="en-US" sz="15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7865228" y="2231755"/>
            <a:ext cx="1548701" cy="7594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NURA</a:t>
            </a:r>
          </a:p>
          <a:p>
            <a:pPr algn="ctr"/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전국 대학생 로켓 연합회</a:t>
            </a:r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10320418" y="2231755"/>
            <a:ext cx="1548701" cy="75941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공군</a:t>
            </a:r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시청</a:t>
            </a:r>
            <a:endParaRPr lang="en-US" altLang="ko-KR" sz="15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4" name="왼쪽/오른쪽 화살표 13"/>
          <p:cNvSpPr/>
          <p:nvPr/>
        </p:nvSpPr>
        <p:spPr>
          <a:xfrm>
            <a:off x="7020732" y="2425484"/>
            <a:ext cx="782502" cy="37196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/오른쪽 화살표 24"/>
          <p:cNvSpPr/>
          <p:nvPr/>
        </p:nvSpPr>
        <p:spPr>
          <a:xfrm>
            <a:off x="9470675" y="2425484"/>
            <a:ext cx="782502" cy="371960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3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제한사항 및 해결방안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003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707267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제한 사항 및 해결방안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8001810" y="5818436"/>
            <a:ext cx="1785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다중 분할 </a:t>
            </a:r>
            <a:r>
              <a:rPr lang="en-US" altLang="ko-KR" sz="1000" b="1" dirty="0" smtClean="0">
                <a:latin typeface="+mj-lt"/>
              </a:rPr>
              <a:t>KNSB </a:t>
            </a:r>
            <a:r>
              <a:rPr lang="ko-KR" altLang="en-US" sz="1000" b="1" dirty="0" smtClean="0">
                <a:latin typeface="+mj-lt"/>
              </a:rPr>
              <a:t>고체</a:t>
            </a:r>
            <a:r>
              <a:rPr lang="en-US" altLang="ko-KR" sz="1000" b="1" dirty="0" smtClean="0">
                <a:latin typeface="+mj-lt"/>
              </a:rPr>
              <a:t> </a:t>
            </a:r>
            <a:r>
              <a:rPr lang="ko-KR" altLang="en-US" sz="1000" b="1" dirty="0" smtClean="0">
                <a:latin typeface="+mj-lt"/>
              </a:rPr>
              <a:t>추진체의 추력 변화 특성 연구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pic>
        <p:nvPicPr>
          <p:cNvPr id="13313" name="_x445340320" descr="EMB00001960144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22" y="1294620"/>
            <a:ext cx="269557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828675" y="2679942"/>
            <a:ext cx="3564610" cy="178230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안전 검증 방법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및 절차</a:t>
            </a:r>
            <a:endParaRPr lang="ko-KR" altLang="en-US" dirty="0"/>
          </a:p>
        </p:txBody>
      </p:sp>
      <p:sp>
        <p:nvSpPr>
          <p:cNvPr id="13" name="오른쪽 화살표 12"/>
          <p:cNvSpPr/>
          <p:nvPr/>
        </p:nvSpPr>
        <p:spPr>
          <a:xfrm>
            <a:off x="4869624" y="3137141"/>
            <a:ext cx="2200759" cy="867905"/>
          </a:xfrm>
          <a:prstGeom prst="rightArrow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3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임무 분담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004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993524" y="2671264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/>
              <a:t>추진 팀</a:t>
            </a:r>
            <a:endParaRPr lang="en-US" altLang="ko-KR" sz="1000" b="1" dirty="0" smtClean="0"/>
          </a:p>
          <a:p>
            <a:pPr algn="ctr"/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팀장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강동현</a:t>
            </a:r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팀원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이유송</a:t>
            </a:r>
            <a:endParaRPr lang="ko-KR" altLang="en-US" sz="1000" b="1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4015733" y="1445030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/>
              <a:t>팀장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강동현</a:t>
            </a:r>
            <a:endParaRPr lang="en-US" altLang="ko-KR" sz="1000" b="1" dirty="0" smtClean="0"/>
          </a:p>
          <a:p>
            <a:pPr algn="ctr"/>
            <a:endParaRPr lang="en-US" altLang="ko-KR" sz="1000" b="1" dirty="0"/>
          </a:p>
          <a:p>
            <a:pPr algn="ctr"/>
            <a:r>
              <a:rPr lang="ko-KR" altLang="en-US" sz="1000" b="1" dirty="0" smtClean="0"/>
              <a:t>개발 과정 총괄 및 </a:t>
            </a:r>
            <a:r>
              <a:rPr lang="ko-KR" altLang="en-US" sz="1000" b="1" dirty="0" err="1" smtClean="0"/>
              <a:t>프로세싱</a:t>
            </a:r>
            <a:r>
              <a:rPr lang="ko-KR" altLang="en-US" sz="1000" b="1" dirty="0" smtClean="0"/>
              <a:t> </a:t>
            </a:r>
            <a:r>
              <a:rPr lang="ko-KR" altLang="en-US" sz="1000" b="1" dirty="0" err="1" smtClean="0"/>
              <a:t>매니징</a:t>
            </a:r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낙하산 제작 및 구조해석</a:t>
            </a:r>
            <a:endParaRPr lang="en-US" altLang="ko-KR" sz="1000" b="1" dirty="0" smtClean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4015733" y="2677614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/>
              <a:t>구조 팀</a:t>
            </a:r>
            <a:endParaRPr lang="en-US" altLang="ko-KR" sz="1000" b="1" dirty="0" smtClean="0"/>
          </a:p>
          <a:p>
            <a:pPr algn="ctr"/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팀장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이경인</a:t>
            </a:r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팀원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smtClean="0"/>
              <a:t>박영진</a:t>
            </a:r>
            <a:endParaRPr lang="en-US" altLang="ko-KR" sz="1000" b="1" dirty="0" smtClean="0"/>
          </a:p>
        </p:txBody>
      </p:sp>
      <p:sp>
        <p:nvSpPr>
          <p:cNvPr id="9" name="모서리가 둥근 직사각형 8"/>
          <p:cNvSpPr/>
          <p:nvPr/>
        </p:nvSpPr>
        <p:spPr>
          <a:xfrm>
            <a:off x="7895859" y="2671264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/>
              <a:t>소프트웨어 팀</a:t>
            </a:r>
            <a:endParaRPr lang="en-US" altLang="ko-KR" sz="1000" b="1" dirty="0" smtClean="0"/>
          </a:p>
          <a:p>
            <a:pPr algn="ctr"/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팀장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박도제</a:t>
            </a:r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팀원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김범식</a:t>
            </a:r>
            <a:endParaRPr lang="ko-KR" altLang="en-US" sz="1000" b="1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993524" y="3864674"/>
            <a:ext cx="2463612" cy="97938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b="1" dirty="0" err="1"/>
              <a:t>카티아</a:t>
            </a:r>
            <a:r>
              <a:rPr lang="ko-KR" altLang="en-US" sz="1000" b="1" dirty="0"/>
              <a:t> 이용 모터 설계</a:t>
            </a:r>
            <a:endParaRPr lang="en-US" altLang="ko-KR" sz="1000" b="1" dirty="0"/>
          </a:p>
          <a:p>
            <a:pPr marL="171450" indent="-171450" algn="ctr">
              <a:buFontTx/>
              <a:buChar char="-"/>
            </a:pPr>
            <a:r>
              <a:rPr lang="ko-KR" altLang="en-US" sz="1000" b="1" dirty="0"/>
              <a:t>모터 제작 및 모터 신뢰성검사용</a:t>
            </a:r>
            <a:r>
              <a:rPr lang="en-US" altLang="ko-KR" sz="1000" b="1" dirty="0"/>
              <a:t> </a:t>
            </a:r>
          </a:p>
          <a:p>
            <a:pPr algn="ctr"/>
            <a:r>
              <a:rPr lang="en-US" altLang="ko-KR" sz="1000" b="1" dirty="0"/>
              <a:t>-</a:t>
            </a:r>
            <a:r>
              <a:rPr lang="ko-KR" altLang="en-US" sz="1000" b="1" dirty="0"/>
              <a:t>로켓 기본형 설계 및 제작</a:t>
            </a:r>
            <a:endParaRPr lang="en-US" altLang="ko-KR" sz="1000" b="1" dirty="0"/>
          </a:p>
          <a:p>
            <a:pPr marL="171450" indent="-171450" algn="ctr">
              <a:buFontTx/>
              <a:buChar char="-"/>
            </a:pPr>
            <a:r>
              <a:rPr lang="ko-KR" altLang="en-US" sz="1000" b="1" dirty="0"/>
              <a:t>기본 모델 실제 발사를 통한 </a:t>
            </a:r>
            <a:r>
              <a:rPr lang="en-US" altLang="ko-KR" sz="1000" b="1" dirty="0" smtClean="0"/>
              <a:t> </a:t>
            </a:r>
          </a:p>
          <a:p>
            <a:pPr algn="ctr"/>
            <a:r>
              <a:rPr lang="ko-KR" altLang="en-US" sz="1000" b="1" dirty="0" smtClean="0"/>
              <a:t>신뢰성 </a:t>
            </a:r>
            <a:r>
              <a:rPr lang="ko-KR" altLang="en-US" sz="1000" b="1" dirty="0"/>
              <a:t>테스트</a:t>
            </a:r>
            <a:endParaRPr lang="en-US" altLang="ko-KR" sz="1000" b="1" dirty="0"/>
          </a:p>
          <a:p>
            <a:pPr algn="ctr"/>
            <a:r>
              <a:rPr lang="en-US" altLang="ko-KR" sz="1000" b="1" dirty="0"/>
              <a:t>-</a:t>
            </a:r>
            <a:r>
              <a:rPr lang="ko-KR" altLang="en-US" sz="1000" b="1" dirty="0"/>
              <a:t>추력 시험</a:t>
            </a:r>
            <a:endParaRPr lang="en-US" altLang="ko-KR" sz="1000" b="1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4015733" y="3890308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낙하산 </a:t>
            </a:r>
            <a:r>
              <a:rPr lang="ko-KR" altLang="en-US" sz="1000" b="1" dirty="0"/>
              <a:t>개발</a:t>
            </a:r>
            <a:endParaRPr lang="en-US" altLang="ko-KR" sz="1000" b="1" dirty="0"/>
          </a:p>
          <a:p>
            <a:pPr algn="ctr"/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동체 </a:t>
            </a:r>
            <a:r>
              <a:rPr lang="ko-KR" altLang="en-US" sz="1000" b="1" dirty="0"/>
              <a:t>설계</a:t>
            </a:r>
            <a:endParaRPr lang="en-US" altLang="ko-KR" sz="1000" b="1" dirty="0"/>
          </a:p>
          <a:p>
            <a:pPr algn="ctr"/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구조해석 </a:t>
            </a:r>
            <a:r>
              <a:rPr lang="ko-KR" altLang="en-US" sz="1000" b="1" dirty="0"/>
              <a:t>공력 해석 동역학모델링</a:t>
            </a:r>
            <a:endParaRPr lang="en-US" altLang="ko-KR" sz="1000" b="1" dirty="0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7902208" y="3870985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ko-KR" sz="1000" b="1" dirty="0" smtClean="0"/>
          </a:p>
          <a:p>
            <a:pPr marL="171450" indent="-171450" algn="ctr">
              <a:buFontTx/>
              <a:buChar char="-"/>
            </a:pPr>
            <a:r>
              <a:rPr lang="ko-KR" altLang="en-US" sz="1000" b="1" dirty="0" smtClean="0"/>
              <a:t>센서 배치도 설계</a:t>
            </a:r>
            <a:endParaRPr lang="en-US" altLang="ko-KR" sz="1000" b="1" dirty="0" smtClean="0"/>
          </a:p>
          <a:p>
            <a:pPr marL="171450" indent="-171450" algn="ctr">
              <a:buFontTx/>
              <a:buChar char="-"/>
            </a:pPr>
            <a:r>
              <a:rPr lang="ko-KR" altLang="en-US" sz="1000" b="1" dirty="0" smtClean="0"/>
              <a:t>데이터 통신 구현</a:t>
            </a:r>
            <a:endParaRPr lang="en-US" altLang="ko-KR" sz="1000" b="1" dirty="0"/>
          </a:p>
          <a:p>
            <a:pPr marL="171450" indent="-171450" algn="ctr">
              <a:buFontTx/>
              <a:buChar char="-"/>
            </a:pPr>
            <a:r>
              <a:rPr lang="ko-KR" altLang="en-US" sz="1000" b="1" dirty="0" smtClean="0"/>
              <a:t>센서 구현</a:t>
            </a:r>
            <a:endParaRPr lang="en-US" altLang="ko-KR" sz="1000" b="1" dirty="0" smtClean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993524" y="5107007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- </a:t>
            </a:r>
            <a:r>
              <a:rPr lang="ko-KR" altLang="en-US" sz="1000" b="1" dirty="0" err="1" smtClean="0"/>
              <a:t>카티아</a:t>
            </a:r>
            <a:r>
              <a:rPr lang="ko-KR" altLang="en-US" sz="1000" b="1" dirty="0" smtClean="0"/>
              <a:t> </a:t>
            </a:r>
            <a:r>
              <a:rPr lang="ko-KR" altLang="en-US" sz="1000" b="1" dirty="0"/>
              <a:t>이용 모터 설계</a:t>
            </a:r>
            <a:endParaRPr lang="en-US" altLang="ko-KR" sz="1000" b="1" dirty="0"/>
          </a:p>
          <a:p>
            <a:pPr algn="ctr"/>
            <a:r>
              <a:rPr lang="en-US" altLang="ko-KR" sz="1000" b="1" dirty="0" smtClean="0"/>
              <a:t>- </a:t>
            </a:r>
            <a:r>
              <a:rPr lang="ko-KR" altLang="en-US" sz="1000" b="1" dirty="0" err="1" smtClean="0"/>
              <a:t>엔진설계</a:t>
            </a:r>
            <a:endParaRPr lang="en-US" altLang="ko-KR" sz="1000" b="1" dirty="0"/>
          </a:p>
          <a:p>
            <a:pPr algn="ctr"/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발사대 </a:t>
            </a:r>
            <a:r>
              <a:rPr lang="ko-KR" altLang="en-US" sz="1000" b="1" dirty="0"/>
              <a:t>제작 및 로켓 제작</a:t>
            </a:r>
            <a:endParaRPr lang="en-US" altLang="ko-KR" sz="1000" b="1" dirty="0"/>
          </a:p>
          <a:p>
            <a:pPr algn="ctr"/>
            <a:r>
              <a:rPr lang="en-US" altLang="ko-KR" sz="1000" b="1" dirty="0" smtClean="0"/>
              <a:t>- </a:t>
            </a:r>
            <a:r>
              <a:rPr lang="ko-KR" altLang="en-US" sz="1000" b="1" dirty="0" smtClean="0"/>
              <a:t>추력 시험</a:t>
            </a:r>
            <a:endParaRPr lang="en-US" altLang="ko-KR" sz="1000" b="1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4015733" y="5140105"/>
            <a:ext cx="2463612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/>
              <a:t>- </a:t>
            </a:r>
            <a:r>
              <a:rPr lang="en-US" altLang="ko-KR" sz="1000" b="1" dirty="0" err="1" smtClean="0"/>
              <a:t>Ansys</a:t>
            </a:r>
            <a:r>
              <a:rPr lang="ko-KR" altLang="en-US" sz="1000" b="1" dirty="0"/>
              <a:t>를 이용한 구조해석</a:t>
            </a:r>
            <a:endParaRPr lang="en-US" altLang="ko-KR" sz="1000" b="1" dirty="0"/>
          </a:p>
          <a:p>
            <a:pPr algn="ctr"/>
            <a:r>
              <a:rPr lang="en-US" altLang="ko-KR" sz="1000" b="1" dirty="0" smtClean="0"/>
              <a:t>- Fluent/Gambit</a:t>
            </a:r>
            <a:r>
              <a:rPr lang="ko-KR" altLang="en-US" sz="1000" b="1" dirty="0"/>
              <a:t>를 이용한 </a:t>
            </a:r>
            <a:r>
              <a:rPr lang="ko-KR" altLang="en-US" sz="1000" b="1" dirty="0" smtClean="0"/>
              <a:t>공력 해석</a:t>
            </a:r>
            <a:endParaRPr lang="en-US" altLang="ko-KR" sz="1000" b="1" dirty="0"/>
          </a:p>
          <a:p>
            <a:pPr algn="ctr"/>
            <a:r>
              <a:rPr lang="en-US" altLang="ko-KR" sz="1000" b="1" dirty="0" smtClean="0"/>
              <a:t>- </a:t>
            </a:r>
            <a:r>
              <a:rPr lang="en-US" altLang="ko-KR" sz="1000" b="1" dirty="0" err="1" smtClean="0"/>
              <a:t>Datcom</a:t>
            </a:r>
            <a:r>
              <a:rPr lang="ko-KR" altLang="en-US" sz="1000" b="1" dirty="0"/>
              <a:t>을 이용한 비행 안정성 검사</a:t>
            </a:r>
            <a:endParaRPr lang="en-US" altLang="ko-KR" sz="1000" b="1" dirty="0"/>
          </a:p>
          <a:p>
            <a:pPr algn="ctr"/>
            <a:r>
              <a:rPr lang="en-US" altLang="ko-KR" sz="1000" b="1" dirty="0"/>
              <a:t>-</a:t>
            </a:r>
            <a:r>
              <a:rPr lang="ko-KR" altLang="en-US" sz="1000" b="1" dirty="0"/>
              <a:t>날개</a:t>
            </a:r>
            <a:r>
              <a:rPr lang="en-US" altLang="ko-KR" sz="1000" b="1" dirty="0"/>
              <a:t>/</a:t>
            </a:r>
            <a:r>
              <a:rPr lang="ko-KR" altLang="en-US" sz="1000" b="1" dirty="0"/>
              <a:t>탄두</a:t>
            </a:r>
            <a:r>
              <a:rPr lang="en-US" altLang="ko-KR" sz="1000" b="1" dirty="0"/>
              <a:t>/</a:t>
            </a:r>
            <a:r>
              <a:rPr lang="ko-KR" altLang="en-US" sz="1000" b="1" dirty="0"/>
              <a:t>동체 개발</a:t>
            </a:r>
            <a:endParaRPr lang="en-US" altLang="ko-KR" sz="1000" b="1" dirty="0"/>
          </a:p>
          <a:p>
            <a:pPr algn="ctr"/>
            <a:r>
              <a:rPr lang="en-US" altLang="ko-KR" sz="1000" b="1" dirty="0"/>
              <a:t>-Simulink</a:t>
            </a:r>
            <a:r>
              <a:rPr lang="ko-KR" altLang="en-US" sz="1000" b="1" dirty="0"/>
              <a:t>를 이용한 동역학 모델링</a:t>
            </a:r>
            <a:endParaRPr lang="en-US" altLang="ko-KR" sz="10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7576434" y="5123556"/>
            <a:ext cx="3102460" cy="8434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ctr">
              <a:buFontTx/>
              <a:buChar char="-"/>
            </a:pPr>
            <a:r>
              <a:rPr lang="ko-KR" altLang="en-US" sz="1000" b="1" dirty="0" smtClean="0"/>
              <a:t>추진체 설계 도면의 크기와 맞게 센서 선정</a:t>
            </a:r>
            <a:endParaRPr lang="en-US" altLang="ko-KR" sz="1000" b="1" dirty="0" smtClean="0"/>
          </a:p>
          <a:p>
            <a:pPr marL="171450" indent="-171450" algn="ctr">
              <a:buFontTx/>
              <a:buChar char="-"/>
            </a:pPr>
            <a:r>
              <a:rPr lang="ko-KR" altLang="en-US" sz="1000" b="1" dirty="0" smtClean="0"/>
              <a:t>기압</a:t>
            </a:r>
            <a:r>
              <a:rPr lang="en-US" altLang="ko-KR" sz="1000" b="1" dirty="0" smtClean="0"/>
              <a:t>/</a:t>
            </a:r>
            <a:r>
              <a:rPr lang="ko-KR" altLang="en-US" sz="1000" b="1" dirty="0" smtClean="0"/>
              <a:t>고도</a:t>
            </a:r>
            <a:r>
              <a:rPr lang="en-US" altLang="ko-KR" sz="1000" b="1" dirty="0" smtClean="0"/>
              <a:t>/IMU/</a:t>
            </a:r>
            <a:r>
              <a:rPr lang="ko-KR" altLang="en-US" sz="1000" b="1" dirty="0" err="1" smtClean="0"/>
              <a:t>온도데이터</a:t>
            </a:r>
            <a:r>
              <a:rPr lang="ko-KR" altLang="en-US" sz="1000" b="1" dirty="0" smtClean="0"/>
              <a:t> 수집</a:t>
            </a:r>
            <a:endParaRPr lang="en-US" altLang="ko-KR" sz="1000" b="1" dirty="0" smtClean="0"/>
          </a:p>
          <a:p>
            <a:pPr algn="ctr"/>
            <a:r>
              <a:rPr lang="en-US" altLang="ko-KR" sz="1000" b="1" dirty="0"/>
              <a:t>( * inertial measurement </a:t>
            </a:r>
            <a:r>
              <a:rPr lang="en-US" altLang="ko-KR" sz="1000" b="1" dirty="0" smtClean="0"/>
              <a:t>unit : </a:t>
            </a:r>
            <a:r>
              <a:rPr lang="ko-KR" altLang="en-US" sz="1000" b="1" dirty="0" smtClean="0"/>
              <a:t>관성 측정 장치</a:t>
            </a:r>
            <a:r>
              <a:rPr lang="en-US" altLang="ko-KR" sz="1000" b="1" dirty="0" smtClean="0"/>
              <a:t>)</a:t>
            </a:r>
          </a:p>
          <a:p>
            <a:pPr algn="ctr"/>
            <a:r>
              <a:rPr lang="en-US" altLang="ko-KR" sz="1000" b="1" dirty="0" smtClean="0"/>
              <a:t>-</a:t>
            </a:r>
            <a:r>
              <a:rPr lang="ko-KR" altLang="en-US" sz="1000" b="1" dirty="0"/>
              <a:t> </a:t>
            </a:r>
            <a:r>
              <a:rPr lang="ko-KR" altLang="en-US" sz="1000" b="1" dirty="0" smtClean="0"/>
              <a:t>데이터 통신을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RF</a:t>
            </a:r>
            <a:r>
              <a:rPr lang="ko-KR" altLang="en-US" sz="1000" b="1" dirty="0" smtClean="0"/>
              <a:t>통신 모듈을 이용한 구현</a:t>
            </a:r>
            <a:endParaRPr lang="en-US" altLang="ko-KR" sz="1000" b="1" dirty="0" smtClean="0"/>
          </a:p>
          <a:p>
            <a:pPr marL="171450" indent="-171450" algn="ctr">
              <a:buFontTx/>
              <a:buChar char="-"/>
            </a:pPr>
            <a:endParaRPr lang="ko-KR" altLang="en-US" sz="800" b="1" dirty="0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7895859" y="1452583"/>
            <a:ext cx="1711279" cy="8103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/>
              <a:t>총무 </a:t>
            </a:r>
            <a:r>
              <a:rPr lang="en-US" altLang="ko-KR" sz="1000" b="1" dirty="0" smtClean="0"/>
              <a:t>: </a:t>
            </a:r>
            <a:r>
              <a:rPr lang="ko-KR" altLang="en-US" sz="1000" b="1" dirty="0" err="1" smtClean="0"/>
              <a:t>김범식</a:t>
            </a:r>
            <a:endParaRPr lang="en-US" altLang="ko-KR" sz="1000" b="1" dirty="0" smtClean="0"/>
          </a:p>
          <a:p>
            <a:pPr algn="ctr"/>
            <a:r>
              <a:rPr lang="ko-KR" altLang="en-US" sz="1000" b="1" dirty="0" smtClean="0"/>
              <a:t>서류 및 영수증 관리</a:t>
            </a:r>
            <a:endParaRPr lang="ko-KR" altLang="en-US" sz="1000" b="1" dirty="0"/>
          </a:p>
        </p:txBody>
      </p:sp>
      <p:cxnSp>
        <p:nvCxnSpPr>
          <p:cNvPr id="18" name="직선 연결선 17"/>
          <p:cNvCxnSpPr>
            <a:stCxn id="7" idx="2"/>
            <a:endCxn id="8" idx="0"/>
          </p:cNvCxnSpPr>
          <p:nvPr/>
        </p:nvCxnSpPr>
        <p:spPr>
          <a:xfrm>
            <a:off x="5247539" y="2255368"/>
            <a:ext cx="0" cy="4222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직선 연결선 18"/>
          <p:cNvCxnSpPr>
            <a:endCxn id="10" idx="0"/>
          </p:cNvCxnSpPr>
          <p:nvPr/>
        </p:nvCxnSpPr>
        <p:spPr>
          <a:xfrm>
            <a:off x="2217085" y="3481602"/>
            <a:ext cx="8245" cy="3830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/>
          <p:cNvCxnSpPr>
            <a:stCxn id="10" idx="2"/>
          </p:cNvCxnSpPr>
          <p:nvPr/>
        </p:nvCxnSpPr>
        <p:spPr>
          <a:xfrm>
            <a:off x="2225330" y="4844054"/>
            <a:ext cx="0" cy="2629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직선 연결선 20"/>
          <p:cNvCxnSpPr>
            <a:stCxn id="8" idx="2"/>
          </p:cNvCxnSpPr>
          <p:nvPr/>
        </p:nvCxnSpPr>
        <p:spPr>
          <a:xfrm>
            <a:off x="5247539" y="3487952"/>
            <a:ext cx="0" cy="408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5247539" y="4705765"/>
            <a:ext cx="0" cy="434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직선 연결선 22"/>
          <p:cNvCxnSpPr>
            <a:stCxn id="9" idx="2"/>
            <a:endCxn id="13" idx="0"/>
          </p:cNvCxnSpPr>
          <p:nvPr/>
        </p:nvCxnSpPr>
        <p:spPr>
          <a:xfrm>
            <a:off x="9127665" y="3481602"/>
            <a:ext cx="6349" cy="3893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9127664" y="4681323"/>
            <a:ext cx="0" cy="4343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꺾인 연결선 24"/>
          <p:cNvCxnSpPr>
            <a:stCxn id="6" idx="0"/>
            <a:endCxn id="9" idx="0"/>
          </p:cNvCxnSpPr>
          <p:nvPr/>
        </p:nvCxnSpPr>
        <p:spPr>
          <a:xfrm rot="5400000" flipH="1" flipV="1">
            <a:off x="5676497" y="-779903"/>
            <a:ext cx="12700" cy="6902335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18660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임무 분담</a:t>
            </a:r>
            <a:endParaRPr lang="ko-KR" altLang="en-US" sz="1600" dirty="0"/>
          </a:p>
        </p:txBody>
      </p:sp>
      <p:cxnSp>
        <p:nvCxnSpPr>
          <p:cNvPr id="32" name="직선 연결선 31"/>
          <p:cNvCxnSpPr>
            <a:stCxn id="7" idx="3"/>
            <a:endCxn id="17" idx="1"/>
          </p:cNvCxnSpPr>
          <p:nvPr/>
        </p:nvCxnSpPr>
        <p:spPr>
          <a:xfrm>
            <a:off x="6479345" y="1850199"/>
            <a:ext cx="1416514" cy="75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2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기존 과제와의 </a:t>
            </a:r>
            <a:r>
              <a:rPr lang="ko-KR" altLang="en-US" b="1" spc="600" dirty="0" err="1" smtClean="0">
                <a:solidFill>
                  <a:schemeClr val="bg1"/>
                </a:solidFill>
              </a:rPr>
              <a:t>차별점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000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414726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/>
              <a:t>기존과제와의 </a:t>
            </a:r>
            <a:r>
              <a:rPr lang="ko-KR" altLang="en-US" sz="1600" dirty="0" err="1"/>
              <a:t>차별점</a:t>
            </a:r>
            <a:endParaRPr lang="ko-KR" altLang="en-US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03" y="1233433"/>
            <a:ext cx="5332124" cy="5487363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5749637" y="1471353"/>
            <a:ext cx="2809702" cy="10141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고체 연료 로켓</a:t>
            </a:r>
            <a:endParaRPr lang="en-US" altLang="ko-KR" sz="15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 algn="ctr">
              <a:buAutoNum type="arabicPeriod"/>
            </a:pPr>
            <a:r>
              <a:rPr lang="ko-KR" altLang="en-US" sz="15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비추력이</a:t>
            </a:r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높다</a:t>
            </a:r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15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 algn="ctr">
              <a:buAutoNum type="arabicPeriod"/>
            </a:pPr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경제적이다</a:t>
            </a:r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221586" y="1471353"/>
            <a:ext cx="2809702" cy="1014152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dirty="0" err="1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하이브리드</a:t>
            </a:r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로켓</a:t>
            </a:r>
            <a:endParaRPr lang="en-US" altLang="ko-KR" sz="15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 algn="ctr">
              <a:buAutoNum type="arabicPeriod"/>
            </a:pPr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연료와 산화제의 분리로</a:t>
            </a:r>
            <a:endParaRPr lang="en-US" altLang="ko-KR" sz="15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안전성 확보</a:t>
            </a:r>
            <a:endParaRPr lang="en-US" altLang="ko-KR" sz="1500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 </a:t>
            </a:r>
            <a:r>
              <a:rPr lang="ko-KR" altLang="en-US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추력 제어가 쉽다</a:t>
            </a:r>
            <a:r>
              <a:rPr lang="en-US" altLang="ko-KR" sz="1500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15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9" name="왼쪽/오른쪽 화살표 8"/>
          <p:cNvSpPr/>
          <p:nvPr/>
        </p:nvSpPr>
        <p:spPr>
          <a:xfrm>
            <a:off x="8602287" y="1783079"/>
            <a:ext cx="576350" cy="39069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폭발 1 10"/>
          <p:cNvSpPr/>
          <p:nvPr/>
        </p:nvSpPr>
        <p:spPr>
          <a:xfrm>
            <a:off x="6789519" y="3763759"/>
            <a:ext cx="4201885" cy="2743682"/>
          </a:xfrm>
          <a:prstGeom prst="irregularSeal1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목적의 당위성에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algn="ctr"/>
            <a:r>
              <a:rPr lang="ko-KR" altLang="en-US" dirty="0" smtClean="0">
                <a:solidFill>
                  <a:srgbClr val="FF0000"/>
                </a:solidFill>
              </a:rPr>
              <a:t>부적합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0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일정 및 예산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005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598074"/>
            <a:ext cx="218660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일정</a:t>
            </a:r>
            <a:endParaRPr lang="ko-KR" altLang="en-US" sz="1600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602491"/>
              </p:ext>
            </p:extLst>
          </p:nvPr>
        </p:nvGraphicFramePr>
        <p:xfrm>
          <a:off x="44971" y="1015259"/>
          <a:ext cx="12147029" cy="5781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910">
                  <a:extLst>
                    <a:ext uri="{9D8B030D-6E8A-4147-A177-3AD203B41FA5}">
                      <a16:colId xmlns:a16="http://schemas.microsoft.com/office/drawing/2014/main" val="2334423788"/>
                    </a:ext>
                  </a:extLst>
                </a:gridCol>
                <a:gridCol w="751693">
                  <a:extLst>
                    <a:ext uri="{9D8B030D-6E8A-4147-A177-3AD203B41FA5}">
                      <a16:colId xmlns:a16="http://schemas.microsoft.com/office/drawing/2014/main" val="2917723381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25196108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3320206983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1230851604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23764918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3119883400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1417228312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308378207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1691491539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1555340383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3404861179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4186477636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1932168036"/>
                    </a:ext>
                  </a:extLst>
                </a:gridCol>
                <a:gridCol w="809802">
                  <a:extLst>
                    <a:ext uri="{9D8B030D-6E8A-4147-A177-3AD203B41FA5}">
                      <a16:colId xmlns:a16="http://schemas.microsoft.com/office/drawing/2014/main" val="4071483574"/>
                    </a:ext>
                  </a:extLst>
                </a:gridCol>
              </a:tblGrid>
              <a:tr h="37853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프로젝트</a:t>
                      </a:r>
                      <a:endParaRPr lang="en-US" altLang="ko-KR" sz="1000" spc="-150" dirty="0" smtClean="0"/>
                    </a:p>
                    <a:p>
                      <a:pPr algn="ctr" latinLnBrk="1"/>
                      <a:r>
                        <a:rPr lang="ko-KR" altLang="en-US" sz="1000" spc="-150" dirty="0" smtClean="0"/>
                        <a:t> 일정 및 내용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1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2</a:t>
                      </a:r>
                      <a:r>
                        <a:rPr lang="ko-KR" altLang="en-US" sz="1500" spc="-150" dirty="0" smtClean="0"/>
                        <a:t>주차 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3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4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5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6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7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8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9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10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11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en-US" altLang="ko-KR" sz="1500" spc="-15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12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13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spc="-150" dirty="0" smtClean="0"/>
                        <a:t>14</a:t>
                      </a:r>
                      <a:r>
                        <a:rPr lang="ko-KR" altLang="en-US" sz="1500" spc="-150" dirty="0" smtClean="0"/>
                        <a:t>주차</a:t>
                      </a:r>
                      <a:endParaRPr lang="ko-KR" altLang="en-US" sz="1500" spc="-15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240758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3/5~3/12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3/13~3/19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3/20~3/26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3/27~4/2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4/3~4/9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4/10~4/16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4/17~4/23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4/24~4/30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5/1~5/7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5/8~5/14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5/15~5/21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5/22~5/28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5/29~6/4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pc="-150" dirty="0" smtClean="0"/>
                        <a:t>6/5~6/11</a:t>
                      </a:r>
                      <a:endParaRPr lang="ko-KR" altLang="en-US" sz="1200" spc="-150" dirty="0"/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49178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spc="-150" dirty="0" smtClean="0"/>
                        <a:t>목표 설정 및 요구사항 정리</a:t>
                      </a:r>
                      <a:endParaRPr lang="ko-KR" altLang="en-US" sz="9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672103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자료조사 및 </a:t>
                      </a:r>
                      <a:r>
                        <a:rPr lang="ko-KR" altLang="en-US" sz="900" spc="-150" dirty="0" smtClean="0"/>
                        <a:t>요구사항</a:t>
                      </a:r>
                      <a:r>
                        <a:rPr lang="ko-KR" altLang="en-US" sz="1000" spc="-150" dirty="0" smtClean="0"/>
                        <a:t> 수정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1984820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기자재 구입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4680250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펌웨어</a:t>
                      </a:r>
                      <a:r>
                        <a:rPr lang="en-US" altLang="ko-KR" sz="1000" spc="-150" dirty="0" smtClean="0"/>
                        <a:t>, </a:t>
                      </a:r>
                      <a:r>
                        <a:rPr lang="ko-KR" altLang="en-US" sz="1000" spc="-150" dirty="0" smtClean="0"/>
                        <a:t>동체</a:t>
                      </a:r>
                      <a:r>
                        <a:rPr lang="en-US" altLang="ko-KR" sz="1000" spc="-150" dirty="0" smtClean="0"/>
                        <a:t>,,</a:t>
                      </a:r>
                      <a:r>
                        <a:rPr lang="en-US" altLang="ko-KR" sz="1000" spc="-150" baseline="0" dirty="0" smtClean="0"/>
                        <a:t> </a:t>
                      </a:r>
                      <a:r>
                        <a:rPr lang="ko-KR" altLang="en-US" sz="1000" spc="-150" baseline="0" dirty="0" smtClean="0"/>
                        <a:t>발사대 설계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9814354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추력</a:t>
                      </a:r>
                      <a:r>
                        <a:rPr lang="ko-KR" altLang="en-US" sz="1000" spc="-150" baseline="0" dirty="0" smtClean="0"/>
                        <a:t> 시험</a:t>
                      </a:r>
                      <a:endParaRPr lang="en-US" altLang="ko-KR" sz="1000" spc="-150" baseline="0" dirty="0" smtClean="0"/>
                    </a:p>
                    <a:p>
                      <a:pPr algn="ctr" latinLnBrk="1"/>
                      <a:r>
                        <a:rPr lang="ko-KR" altLang="en-US" sz="1000" spc="-150" baseline="0" dirty="0" smtClean="0"/>
                        <a:t>로켓 설계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290901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소프트웨어 </a:t>
                      </a:r>
                      <a:endParaRPr lang="en-US" altLang="ko-KR" sz="1000" spc="-150" dirty="0" smtClean="0"/>
                    </a:p>
                    <a:p>
                      <a:pPr algn="ctr" latinLnBrk="1"/>
                      <a:r>
                        <a:rPr lang="ko-KR" altLang="en-US" sz="1000" spc="-150" dirty="0" smtClean="0"/>
                        <a:t>코딩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3782229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구조해석</a:t>
                      </a:r>
                      <a:r>
                        <a:rPr lang="en-US" altLang="ko-KR" sz="1000" spc="-150" dirty="0" smtClean="0"/>
                        <a:t>, </a:t>
                      </a:r>
                    </a:p>
                    <a:p>
                      <a:pPr algn="ctr" latinLnBrk="1"/>
                      <a:r>
                        <a:rPr lang="ko-KR" altLang="en-US" sz="1000" spc="-150" dirty="0" smtClean="0"/>
                        <a:t>공력 해석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419734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주간 발표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592692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최종 본 </a:t>
                      </a:r>
                      <a:endParaRPr lang="en-US" altLang="ko-KR" sz="1000" spc="-150" dirty="0" smtClean="0"/>
                    </a:p>
                    <a:p>
                      <a:pPr algn="ctr" latinLnBrk="1"/>
                      <a:r>
                        <a:rPr lang="ko-KR" altLang="en-US" sz="1000" spc="-150" dirty="0" smtClean="0"/>
                        <a:t>제작 및 실험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1306924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수정 및 보완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3959212"/>
                  </a:ext>
                </a:extLst>
              </a:tr>
              <a:tr h="3671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최종 발표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6802476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최종</a:t>
                      </a:r>
                      <a:endParaRPr lang="en-US" altLang="ko-KR" sz="1000" spc="-150" dirty="0" smtClean="0"/>
                    </a:p>
                    <a:p>
                      <a:pPr algn="ctr" latinLnBrk="1"/>
                      <a:r>
                        <a:rPr lang="ko-KR" altLang="en-US" sz="1000" spc="-150" dirty="0" smtClean="0"/>
                        <a:t> 보고서 작성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2845509"/>
                  </a:ext>
                </a:extLst>
              </a:tr>
              <a:tr h="39777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spc="-150" dirty="0" smtClean="0"/>
                        <a:t>최종 </a:t>
                      </a:r>
                      <a:endParaRPr lang="en-US" altLang="ko-KR" sz="1000" spc="-150" dirty="0" smtClean="0"/>
                    </a:p>
                    <a:p>
                      <a:pPr algn="ctr" latinLnBrk="1"/>
                      <a:r>
                        <a:rPr lang="ko-KR" altLang="en-US" sz="1000" spc="-150" dirty="0" smtClean="0"/>
                        <a:t>보고서 제출</a:t>
                      </a:r>
                      <a:endParaRPr lang="ko-KR" altLang="en-US" sz="1000" spc="-1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285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99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일정 및 예산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005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18660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#2 </a:t>
            </a:r>
            <a:r>
              <a:rPr lang="ko-KR" altLang="en-US" sz="1600" dirty="0" smtClean="0"/>
              <a:t>예산</a:t>
            </a:r>
            <a:endParaRPr lang="ko-KR" altLang="en-US" sz="1600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05572"/>
              </p:ext>
            </p:extLst>
          </p:nvPr>
        </p:nvGraphicFramePr>
        <p:xfrm>
          <a:off x="1819491" y="2232583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0695458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7710463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항목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비용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원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3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로켓 연료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50,000 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로켓 동체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60,</a:t>
                      </a:r>
                      <a:r>
                        <a:rPr lang="en-US" altLang="ko-KR" baseline="0" dirty="0" smtClean="0"/>
                        <a:t>000 </a:t>
                      </a:r>
                      <a:r>
                        <a:rPr lang="ko-KR" altLang="en-US" baseline="0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55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모터 </a:t>
                      </a:r>
                      <a:r>
                        <a:rPr lang="ko-KR" altLang="en-US" dirty="0" err="1" smtClean="0"/>
                        <a:t>챔버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60,000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76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3D </a:t>
                      </a:r>
                      <a:r>
                        <a:rPr lang="ko-KR" altLang="en-US" dirty="0" smtClean="0"/>
                        <a:t>프린팅 공임 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150,000 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2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CNC</a:t>
                      </a:r>
                      <a:r>
                        <a:rPr lang="ko-KR" altLang="en-US" dirty="0" smtClean="0"/>
                        <a:t> 가공 공임 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640,000 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231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전자 장비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200,000 </a:t>
                      </a:r>
                      <a:r>
                        <a:rPr lang="ko-KR" altLang="en-US" dirty="0" smtClean="0"/>
                        <a:t>원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23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총합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E3F4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1"/>
                          </a:solidFill>
                        </a:rPr>
                        <a:t>1,160,000 </a:t>
                      </a:r>
                      <a:r>
                        <a:rPr lang="ko-KR" altLang="en-US" dirty="0" smtClean="0">
                          <a:solidFill>
                            <a:schemeClr val="bg1"/>
                          </a:solidFill>
                        </a:rPr>
                        <a:t>원</a:t>
                      </a:r>
                      <a:endParaRPr lang="ko-KR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E3F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54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5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부록 및 자료 출처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006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18660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부록 및 자료 출처</a:t>
            </a:r>
            <a:endParaRPr lang="ko-KR" altLang="en-US" sz="16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99677"/>
              </p:ext>
            </p:extLst>
          </p:nvPr>
        </p:nvGraphicFramePr>
        <p:xfrm>
          <a:off x="742951" y="1395975"/>
          <a:ext cx="10568052" cy="5178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12">
                  <a:extLst>
                    <a:ext uri="{9D8B030D-6E8A-4147-A177-3AD203B41FA5}">
                      <a16:colId xmlns:a16="http://schemas.microsoft.com/office/drawing/2014/main" val="905124088"/>
                    </a:ext>
                  </a:extLst>
                </a:gridCol>
                <a:gridCol w="886045">
                  <a:extLst>
                    <a:ext uri="{9D8B030D-6E8A-4147-A177-3AD203B41FA5}">
                      <a16:colId xmlns:a16="http://schemas.microsoft.com/office/drawing/2014/main" val="1690214216"/>
                    </a:ext>
                  </a:extLst>
                </a:gridCol>
                <a:gridCol w="2039117">
                  <a:extLst>
                    <a:ext uri="{9D8B030D-6E8A-4147-A177-3AD203B41FA5}">
                      <a16:colId xmlns:a16="http://schemas.microsoft.com/office/drawing/2014/main" val="3224433251"/>
                    </a:ext>
                  </a:extLst>
                </a:gridCol>
                <a:gridCol w="3228601">
                  <a:extLst>
                    <a:ext uri="{9D8B030D-6E8A-4147-A177-3AD203B41FA5}">
                      <a16:colId xmlns:a16="http://schemas.microsoft.com/office/drawing/2014/main" val="628984578"/>
                    </a:ext>
                  </a:extLst>
                </a:gridCol>
                <a:gridCol w="1674989">
                  <a:extLst>
                    <a:ext uri="{9D8B030D-6E8A-4147-A177-3AD203B41FA5}">
                      <a16:colId xmlns:a16="http://schemas.microsoft.com/office/drawing/2014/main" val="4053203279"/>
                    </a:ext>
                  </a:extLst>
                </a:gridCol>
                <a:gridCol w="1108132">
                  <a:extLst>
                    <a:ext uri="{9D8B030D-6E8A-4147-A177-3AD203B41FA5}">
                      <a16:colId xmlns:a16="http://schemas.microsoft.com/office/drawing/2014/main" val="1446338847"/>
                    </a:ext>
                  </a:extLst>
                </a:gridCol>
                <a:gridCol w="858156">
                  <a:extLst>
                    <a:ext uri="{9D8B030D-6E8A-4147-A177-3AD203B41FA5}">
                      <a16:colId xmlns:a16="http://schemas.microsoft.com/office/drawing/2014/main" val="3052634750"/>
                    </a:ext>
                  </a:extLst>
                </a:gridCol>
              </a:tblGrid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번호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종류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제목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출처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발행 년도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저자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기타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014109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신문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한국산 로켓 성과</a:t>
                      </a:r>
                      <a:endParaRPr lang="en-US" altLang="ko-KR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주목하라 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  <a:r>
                        <a:rPr lang="ko-KR" alt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톤급</a:t>
                      </a: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중형 </a:t>
                      </a:r>
                      <a:endParaRPr lang="en-US" altLang="ko-KR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액체로켓 엔진 개발 성공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https://www.sciencetimes.co.kr/?news=%ED%95%9C%EA%B5%AD%EC%82%B0-%EB%A1%9C%EC%BC%93-%EC%84%B1%EA%B3%BC-%EC%A3%BC%EB%AA%A9%ED%95%98%EB%9D%BC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2018.11.29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이강봉</a:t>
                      </a: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기자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773085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법령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화학물질 관리법 </a:t>
                      </a:r>
                      <a:r>
                        <a:rPr lang="en-US" altLang="ko-KR" sz="1200" dirty="0" smtClean="0"/>
                        <a:t>2</a:t>
                      </a:r>
                      <a:r>
                        <a:rPr lang="ko-KR" altLang="en-US" sz="1200" dirty="0" smtClean="0"/>
                        <a:t>조 </a:t>
                      </a:r>
                      <a:r>
                        <a:rPr lang="en-US" altLang="ko-KR" sz="1200" dirty="0" smtClean="0"/>
                        <a:t>2,</a:t>
                      </a:r>
                    </a:p>
                    <a:p>
                      <a:pPr algn="ctr" latinLnBrk="1"/>
                      <a:r>
                        <a:rPr lang="en-US" altLang="ko-KR" sz="1200" dirty="0" smtClean="0"/>
                        <a:t>31</a:t>
                      </a:r>
                      <a:r>
                        <a:rPr lang="ko-KR" altLang="en-US" sz="1200" dirty="0" smtClean="0"/>
                        <a:t>조 </a:t>
                      </a:r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화학물질 관리법 시행규칙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2017. 12. 27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방위사업청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906408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신문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</a:t>
                      </a:r>
                      <a:r>
                        <a:rPr lang="ko-KR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사진에 딱 걸렸다</a:t>
                      </a:r>
                      <a:r>
                        <a:rPr lang="en-US" altLang="ko-K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중국 미세먼지 오리발</a:t>
                      </a:r>
                      <a:endParaRPr lang="ko-KR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https://news.joins.com/article/23405979</a:t>
                      </a:r>
                      <a:endParaRPr lang="ko-KR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2019.03.09  </a:t>
                      </a:r>
                      <a:endParaRPr lang="ko-KR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강찬수</a:t>
                      </a:r>
                      <a:endParaRPr lang="en-US" altLang="ko-KR" sz="12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기자 </a:t>
                      </a:r>
                      <a:endParaRPr lang="ko-KR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201547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신문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소형 </a:t>
                      </a:r>
                      <a:r>
                        <a:rPr lang="ko-KR" alt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과학로켓</a:t>
                      </a: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‘</a:t>
                      </a:r>
                      <a:r>
                        <a:rPr lang="ko-KR" alt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우리새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호’ </a:t>
                      </a: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일 발사</a:t>
                      </a:r>
                      <a:endParaRPr lang="ko-KR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http://www.pressian.com/news/article/?no=215266&amp;utm_source=naver&amp;utm_medium=search#09T0</a:t>
                      </a:r>
                      <a:endParaRPr lang="ko-KR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2018.10.26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200" i="0" dirty="0" smtClean="0"/>
                    </a:p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육심무</a:t>
                      </a:r>
                      <a:endParaRPr lang="en-US" altLang="ko-KR" sz="12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기자</a:t>
                      </a:r>
                      <a:endParaRPr lang="ko-KR" altLang="en-US" sz="1200" dirty="0" smtClean="0"/>
                    </a:p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045325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사진</a:t>
                      </a:r>
                    </a:p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미세먼지 센서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https://blog.naver.com/kimhk9434/221281516404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2018.05.22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J</a:t>
                      </a:r>
                      <a:r>
                        <a:rPr lang="en-US" altLang="ko-KR" sz="1200" baseline="0" dirty="0" smtClean="0"/>
                        <a:t> Honey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064817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고도</a:t>
                      </a:r>
                      <a:r>
                        <a:rPr lang="en-US" altLang="ko-KR" sz="1200" dirty="0" smtClean="0"/>
                        <a:t>/</a:t>
                      </a:r>
                      <a:r>
                        <a:rPr lang="ko-KR" altLang="en-US" sz="1200" dirty="0" smtClean="0"/>
                        <a:t>압력 센서 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http://www.devicemart.co.kr/goods/view?no=1327583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2018.05.22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J</a:t>
                      </a:r>
                      <a:r>
                        <a:rPr lang="en-US" altLang="ko-KR" sz="1200" baseline="0" dirty="0" smtClean="0"/>
                        <a:t> Honey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199571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MPU9250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www.devicemart.co.kr/goods/view?no=1327579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디바이스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err="1" smtClean="0"/>
                        <a:t>마트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11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9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부록 및 자료 출처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006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18660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#2 </a:t>
            </a:r>
            <a:r>
              <a:rPr lang="ko-KR" altLang="en-US" sz="1600" dirty="0" smtClean="0"/>
              <a:t>부록 및 자료 출처</a:t>
            </a:r>
            <a:endParaRPr lang="ko-KR" altLang="en-US" sz="1600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057904"/>
              </p:ext>
            </p:extLst>
          </p:nvPr>
        </p:nvGraphicFramePr>
        <p:xfrm>
          <a:off x="742951" y="1395975"/>
          <a:ext cx="10568052" cy="41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012">
                  <a:extLst>
                    <a:ext uri="{9D8B030D-6E8A-4147-A177-3AD203B41FA5}">
                      <a16:colId xmlns:a16="http://schemas.microsoft.com/office/drawing/2014/main" val="905124088"/>
                    </a:ext>
                  </a:extLst>
                </a:gridCol>
                <a:gridCol w="886045">
                  <a:extLst>
                    <a:ext uri="{9D8B030D-6E8A-4147-A177-3AD203B41FA5}">
                      <a16:colId xmlns:a16="http://schemas.microsoft.com/office/drawing/2014/main" val="1690214216"/>
                    </a:ext>
                  </a:extLst>
                </a:gridCol>
                <a:gridCol w="2039117">
                  <a:extLst>
                    <a:ext uri="{9D8B030D-6E8A-4147-A177-3AD203B41FA5}">
                      <a16:colId xmlns:a16="http://schemas.microsoft.com/office/drawing/2014/main" val="3224433251"/>
                    </a:ext>
                  </a:extLst>
                </a:gridCol>
                <a:gridCol w="3228601">
                  <a:extLst>
                    <a:ext uri="{9D8B030D-6E8A-4147-A177-3AD203B41FA5}">
                      <a16:colId xmlns:a16="http://schemas.microsoft.com/office/drawing/2014/main" val="628984578"/>
                    </a:ext>
                  </a:extLst>
                </a:gridCol>
                <a:gridCol w="1674989">
                  <a:extLst>
                    <a:ext uri="{9D8B030D-6E8A-4147-A177-3AD203B41FA5}">
                      <a16:colId xmlns:a16="http://schemas.microsoft.com/office/drawing/2014/main" val="4053203279"/>
                    </a:ext>
                  </a:extLst>
                </a:gridCol>
                <a:gridCol w="958870">
                  <a:extLst>
                    <a:ext uri="{9D8B030D-6E8A-4147-A177-3AD203B41FA5}">
                      <a16:colId xmlns:a16="http://schemas.microsoft.com/office/drawing/2014/main" val="1446338847"/>
                    </a:ext>
                  </a:extLst>
                </a:gridCol>
                <a:gridCol w="1007418">
                  <a:extLst>
                    <a:ext uri="{9D8B030D-6E8A-4147-A177-3AD203B41FA5}">
                      <a16:colId xmlns:a16="http://schemas.microsoft.com/office/drawing/2014/main" val="3052634750"/>
                    </a:ext>
                  </a:extLst>
                </a:gridCol>
              </a:tblGrid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번호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종류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제목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출처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발행 년도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저자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기타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6014109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로켓사진</a:t>
                      </a:r>
                      <a:r>
                        <a:rPr lang="en-US" altLang="ko-KR" sz="1200" dirty="0" smtClean="0"/>
                        <a:t>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https://www.theverge.com/2017/9/29/16385026/elon-musk-spacex-rocket-transportation-point-to-point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2017.9.29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Bill</a:t>
                      </a:r>
                      <a:r>
                        <a:rPr lang="en-US" altLang="ko-KR" sz="1200" baseline="0" dirty="0" smtClean="0"/>
                        <a:t> Ingalls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773085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로켓사진</a:t>
                      </a:r>
                      <a:r>
                        <a:rPr lang="en-US" altLang="ko-KR" sz="1200" dirty="0" smtClean="0"/>
                        <a:t>2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https://www.wired.com/story/the-delta-ii-rocket-that-gave-us-gps-and-the-mars-rovers-retires/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2018.09.21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KIM </a:t>
                      </a:r>
                      <a:r>
                        <a:rPr lang="en-US" altLang="ko-KR" sz="1200" dirty="0" err="1" smtClean="0"/>
                        <a:t>shiflett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/NASA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906408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사진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로켓사진</a:t>
                      </a:r>
                      <a:r>
                        <a:rPr lang="en-US" altLang="ko-KR" sz="1200" dirty="0" smtClean="0"/>
                        <a:t>3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 https://spacenews.com/rocket-lab-launches-cubesats-for-nasa/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2018.12.21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Jeff</a:t>
                      </a:r>
                      <a:r>
                        <a:rPr lang="en-US" altLang="ko-KR" sz="1200" baseline="0" dirty="0" smtClean="0"/>
                        <a:t> Foust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201547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소스코드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미세먼지센서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https://blog.naver.com/PostView.nhn?blogId=roboholic84&amp;logNo=221086205218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2017.08.31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DIY</a:t>
                      </a:r>
                    </a:p>
                    <a:p>
                      <a:pPr algn="ctr" latinLnBrk="1"/>
                      <a:r>
                        <a:rPr lang="ko-KR" altLang="en-US" sz="1200" dirty="0" err="1" smtClean="0"/>
                        <a:t>메카솔류션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err="1" smtClean="0"/>
                        <a:t>오픈랩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045325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소스코드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RF</a:t>
                      </a:r>
                      <a:r>
                        <a:rPr lang="ko-KR" altLang="en-US" sz="1200" dirty="0" smtClean="0"/>
                        <a:t>통신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https://paranwater.tistory.com/473?category=260491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2015.04.24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 smtClean="0"/>
                        <a:t>파란물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err="1" smtClean="0"/>
                        <a:t>티스토리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064817"/>
                  </a:ext>
                </a:extLst>
              </a:tr>
              <a:tr h="5582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통계자료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Number</a:t>
                      </a:r>
                      <a:r>
                        <a:rPr lang="en-US" altLang="ko-KR" sz="1200" baseline="0" dirty="0" smtClean="0"/>
                        <a:t> of spacecraft launched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http://claudelafleur.qc.ca/Spacecrafts-index.html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2017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Claude </a:t>
                      </a:r>
                      <a:r>
                        <a:rPr lang="en-US" altLang="ko-KR" sz="12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Lafleur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ko-KR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19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0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899DC0C4-59A0-4BD0-B622-5238EDA1FEA4}"/>
              </a:ext>
            </a:extLst>
          </p:cNvPr>
          <p:cNvSpPr/>
          <p:nvPr/>
        </p:nvSpPr>
        <p:spPr>
          <a:xfrm rot="10800000">
            <a:off x="-1" y="-1"/>
            <a:ext cx="12191999" cy="685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B1C086-CA6C-42A9-9DBA-E4B8A7EF00B7}"/>
              </a:ext>
            </a:extLst>
          </p:cNvPr>
          <p:cNvSpPr txBox="1"/>
          <p:nvPr/>
        </p:nvSpPr>
        <p:spPr>
          <a:xfrm>
            <a:off x="4494724" y="743218"/>
            <a:ext cx="29967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</a:rPr>
              <a:t>Q &amp; A</a:t>
            </a:r>
            <a:endParaRPr lang="ko-KR" altLang="en-US" sz="8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1C086-CA6C-42A9-9DBA-E4B8A7EF00B7}"/>
              </a:ext>
            </a:extLst>
          </p:cNvPr>
          <p:cNvSpPr txBox="1"/>
          <p:nvPr/>
        </p:nvSpPr>
        <p:spPr>
          <a:xfrm>
            <a:off x="3384035" y="2225655"/>
            <a:ext cx="52180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0" b="1" dirty="0" smtClean="0">
                <a:solidFill>
                  <a:schemeClr val="bg1"/>
                </a:solidFill>
              </a:rPr>
              <a:t>감사합니다</a:t>
            </a:r>
            <a:endParaRPr lang="ko-KR" altLang="en-US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기존 과제와의 </a:t>
            </a:r>
            <a:r>
              <a:rPr lang="ko-KR" altLang="en-US" b="1" spc="600" dirty="0" err="1" smtClean="0">
                <a:solidFill>
                  <a:schemeClr val="bg1"/>
                </a:solidFill>
              </a:rPr>
              <a:t>차별점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000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43562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기존과제와의 </a:t>
            </a:r>
            <a:r>
              <a:rPr lang="ko-KR" altLang="en-US" sz="1600" dirty="0" err="1" smtClean="0"/>
              <a:t>차별점</a:t>
            </a:r>
            <a:endParaRPr lang="ko-KR" altLang="en-US" sz="16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527061" y="1607069"/>
            <a:ext cx="4738781" cy="103447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다목적 추진</a:t>
            </a:r>
            <a:r>
              <a:rPr lang="ko-KR" altLang="en-US" dirty="0"/>
              <a:t>체</a:t>
            </a:r>
            <a:r>
              <a:rPr lang="ko-KR" altLang="en-US" dirty="0" smtClean="0"/>
              <a:t> 플랫폼 설계</a:t>
            </a:r>
            <a:endParaRPr lang="ko-KR" altLang="en-US" dirty="0"/>
          </a:p>
        </p:txBody>
      </p:sp>
      <p:sp>
        <p:nvSpPr>
          <p:cNvPr id="5" name="아래쪽 화살표 4"/>
          <p:cNvSpPr/>
          <p:nvPr/>
        </p:nvSpPr>
        <p:spPr>
          <a:xfrm>
            <a:off x="5013047" y="2863798"/>
            <a:ext cx="1766807" cy="182196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527061" y="4852860"/>
            <a:ext cx="4738781" cy="1034473"/>
          </a:xfrm>
          <a:prstGeom prst="round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r>
              <a:rPr lang="ko-KR" altLang="en-US" dirty="0" smtClean="0"/>
              <a:t>실시간 통신 실험용 추진체 설계 및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동역학 모델링을 이용한 낙하산 제어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250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chemeClr val="accent1">
              <a:lumMod val="25000"/>
              <a:lumOff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29E79E2-A22C-4617-9659-8938B091618B}"/>
              </a:ext>
            </a:extLst>
          </p:cNvPr>
          <p:cNvSpPr/>
          <p:nvPr/>
        </p:nvSpPr>
        <p:spPr>
          <a:xfrm>
            <a:off x="308344" y="268732"/>
            <a:ext cx="11578856" cy="6276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3589E-2596-447F-B247-9D2F05519D67}"/>
              </a:ext>
            </a:extLst>
          </p:cNvPr>
          <p:cNvSpPr txBox="1"/>
          <p:nvPr/>
        </p:nvSpPr>
        <p:spPr>
          <a:xfrm>
            <a:off x="675987" y="290780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+mj-ea"/>
                <a:ea typeface="+mj-ea"/>
              </a:rPr>
              <a:t>INDEX</a:t>
            </a:r>
            <a:endParaRPr lang="ko-KR" altLang="en-US" sz="3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817D8AFE-89F3-47B6-857E-9895F35602D0}"/>
              </a:ext>
            </a:extLst>
          </p:cNvPr>
          <p:cNvGrpSpPr/>
          <p:nvPr/>
        </p:nvGrpSpPr>
        <p:grpSpPr>
          <a:xfrm flipV="1">
            <a:off x="9312460" y="290780"/>
            <a:ext cx="2417319" cy="347859"/>
            <a:chOff x="666750" y="1287730"/>
            <a:chExt cx="5878069" cy="1085850"/>
          </a:xfrm>
          <a:solidFill>
            <a:schemeClr val="accent4"/>
          </a:solidFill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9FF8B0E0-1FAA-474D-A278-F7A5595A1982}"/>
                </a:ext>
              </a:extLst>
            </p:cNvPr>
            <p:cNvGrpSpPr/>
            <p:nvPr/>
          </p:nvGrpSpPr>
          <p:grpSpPr>
            <a:xfrm>
              <a:off x="666750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6" name="이등변 삼각형 25">
                <a:extLst>
                  <a:ext uri="{FF2B5EF4-FFF2-40B4-BE49-F238E27FC236}">
                    <a16:creationId xmlns:a16="http://schemas.microsoft.com/office/drawing/2014/main" id="{6D61E00D-1D18-4E45-87CD-708A755F0861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이등변 삼각형 26">
                <a:extLst>
                  <a:ext uri="{FF2B5EF4-FFF2-40B4-BE49-F238E27FC236}">
                    <a16:creationId xmlns:a16="http://schemas.microsoft.com/office/drawing/2014/main" id="{978568F4-D3D1-4B57-BB31-D9ECB81249BC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F0FD0220-3116-4805-941F-15F878320B9B}"/>
                </a:ext>
              </a:extLst>
            </p:cNvPr>
            <p:cNvGrpSpPr/>
            <p:nvPr/>
          </p:nvGrpSpPr>
          <p:grpSpPr>
            <a:xfrm>
              <a:off x="1506474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4" name="이등변 삼각형 23">
                <a:extLst>
                  <a:ext uri="{FF2B5EF4-FFF2-40B4-BE49-F238E27FC236}">
                    <a16:creationId xmlns:a16="http://schemas.microsoft.com/office/drawing/2014/main" id="{749025A9-5655-4E2C-97CB-D7307F654BF4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이등변 삼각형 24">
                <a:extLst>
                  <a:ext uri="{FF2B5EF4-FFF2-40B4-BE49-F238E27FC236}">
                    <a16:creationId xmlns:a16="http://schemas.microsoft.com/office/drawing/2014/main" id="{DA49957B-398B-4F39-8F3D-648F488E7A21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7F339958-E2C5-4AB2-BD50-82D95C3D0C17}"/>
                </a:ext>
              </a:extLst>
            </p:cNvPr>
            <p:cNvGrpSpPr/>
            <p:nvPr/>
          </p:nvGrpSpPr>
          <p:grpSpPr>
            <a:xfrm>
              <a:off x="2346198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2" name="이등변 삼각형 21">
                <a:extLst>
                  <a:ext uri="{FF2B5EF4-FFF2-40B4-BE49-F238E27FC236}">
                    <a16:creationId xmlns:a16="http://schemas.microsoft.com/office/drawing/2014/main" id="{1DCDBFE1-DDC8-456E-8A19-B8FE3F290FFF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이등변 삼각형 22">
                <a:extLst>
                  <a:ext uri="{FF2B5EF4-FFF2-40B4-BE49-F238E27FC236}">
                    <a16:creationId xmlns:a16="http://schemas.microsoft.com/office/drawing/2014/main" id="{3FAB73BE-B000-41AC-A5F8-F0F00E297EEE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70DFB9D-86D1-489C-9708-C1D85C9D50A9}"/>
                </a:ext>
              </a:extLst>
            </p:cNvPr>
            <p:cNvGrpSpPr/>
            <p:nvPr/>
          </p:nvGrpSpPr>
          <p:grpSpPr>
            <a:xfrm>
              <a:off x="3185922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20" name="이등변 삼각형 19">
                <a:extLst>
                  <a:ext uri="{FF2B5EF4-FFF2-40B4-BE49-F238E27FC236}">
                    <a16:creationId xmlns:a16="http://schemas.microsoft.com/office/drawing/2014/main" id="{B384FC9F-57F2-4AF1-9943-F904B7A33B54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이등변 삼각형 20">
                <a:extLst>
                  <a:ext uri="{FF2B5EF4-FFF2-40B4-BE49-F238E27FC236}">
                    <a16:creationId xmlns:a16="http://schemas.microsoft.com/office/drawing/2014/main" id="{FD23CFD5-0147-4B17-B434-3919F6DB5039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4CAA564-59D4-47A9-93DB-A4C048CCD191}"/>
                </a:ext>
              </a:extLst>
            </p:cNvPr>
            <p:cNvGrpSpPr/>
            <p:nvPr/>
          </p:nvGrpSpPr>
          <p:grpSpPr>
            <a:xfrm>
              <a:off x="4025646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18" name="이등변 삼각형 17">
                <a:extLst>
                  <a:ext uri="{FF2B5EF4-FFF2-40B4-BE49-F238E27FC236}">
                    <a16:creationId xmlns:a16="http://schemas.microsoft.com/office/drawing/2014/main" id="{3277AA84-1F63-4B4C-B554-7485F3AD5452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이등변 삼각형 18">
                <a:extLst>
                  <a:ext uri="{FF2B5EF4-FFF2-40B4-BE49-F238E27FC236}">
                    <a16:creationId xmlns:a16="http://schemas.microsoft.com/office/drawing/2014/main" id="{5AA98B5D-2B98-4B48-BA00-4EBB1329002D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C2542BD-4B1E-4CBC-B957-81116B156289}"/>
                </a:ext>
              </a:extLst>
            </p:cNvPr>
            <p:cNvGrpSpPr/>
            <p:nvPr/>
          </p:nvGrpSpPr>
          <p:grpSpPr>
            <a:xfrm>
              <a:off x="4865370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16" name="이등변 삼각형 15">
                <a:extLst>
                  <a:ext uri="{FF2B5EF4-FFF2-40B4-BE49-F238E27FC236}">
                    <a16:creationId xmlns:a16="http://schemas.microsoft.com/office/drawing/2014/main" id="{048987BD-3C44-4935-8BB5-C387823E9692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이등변 삼각형 16">
                <a:extLst>
                  <a:ext uri="{FF2B5EF4-FFF2-40B4-BE49-F238E27FC236}">
                    <a16:creationId xmlns:a16="http://schemas.microsoft.com/office/drawing/2014/main" id="{A2E11821-9719-46E1-A840-D4670966445C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51457DC7-B8AD-4CD8-8F40-36080E70189D}"/>
                </a:ext>
              </a:extLst>
            </p:cNvPr>
            <p:cNvGrpSpPr/>
            <p:nvPr/>
          </p:nvGrpSpPr>
          <p:grpSpPr>
            <a:xfrm>
              <a:off x="5705094" y="1287730"/>
              <a:ext cx="839725" cy="1085850"/>
              <a:chOff x="1817623" y="1485900"/>
              <a:chExt cx="839725" cy="1085850"/>
            </a:xfrm>
            <a:grpFill/>
          </p:grpSpPr>
          <p:sp>
            <p:nvSpPr>
              <p:cNvPr id="14" name="이등변 삼각형 13">
                <a:extLst>
                  <a:ext uri="{FF2B5EF4-FFF2-40B4-BE49-F238E27FC236}">
                    <a16:creationId xmlns:a16="http://schemas.microsoft.com/office/drawing/2014/main" id="{FE69E1FE-5632-4F47-8DE5-C30411B62763}"/>
                  </a:ext>
                </a:extLst>
              </p:cNvPr>
              <p:cNvSpPr/>
              <p:nvPr/>
            </p:nvSpPr>
            <p:spPr>
              <a:xfrm rot="10800000">
                <a:off x="1817624" y="1485900"/>
                <a:ext cx="839724" cy="723900"/>
              </a:xfrm>
              <a:prstGeom prst="triangle">
                <a:avLst/>
              </a:prstGeom>
              <a:noFill/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이등변 삼각형 14">
                <a:extLst>
                  <a:ext uri="{FF2B5EF4-FFF2-40B4-BE49-F238E27FC236}">
                    <a16:creationId xmlns:a16="http://schemas.microsoft.com/office/drawing/2014/main" id="{E38A0F26-D6AB-41D2-8722-EBA3BBCBFDFA}"/>
                  </a:ext>
                </a:extLst>
              </p:cNvPr>
              <p:cNvSpPr/>
              <p:nvPr/>
            </p:nvSpPr>
            <p:spPr>
              <a:xfrm>
                <a:off x="1817623" y="1847850"/>
                <a:ext cx="839724" cy="723900"/>
              </a:xfrm>
              <a:prstGeom prst="triangl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6A2BBF9-839A-48AB-AA07-BED6F7381D14}"/>
              </a:ext>
            </a:extLst>
          </p:cNvPr>
          <p:cNvGrpSpPr/>
          <p:nvPr/>
        </p:nvGrpSpPr>
        <p:grpSpPr>
          <a:xfrm>
            <a:off x="767193" y="1246616"/>
            <a:ext cx="3177463" cy="523220"/>
            <a:chOff x="767193" y="1769836"/>
            <a:chExt cx="3177463" cy="523220"/>
          </a:xfrm>
        </p:grpSpPr>
        <p:sp>
          <p:nvSpPr>
            <p:cNvPr id="28" name="이등변 삼각형 27">
              <a:extLst>
                <a:ext uri="{FF2B5EF4-FFF2-40B4-BE49-F238E27FC236}">
                  <a16:creationId xmlns:a16="http://schemas.microsoft.com/office/drawing/2014/main" id="{A21F74C2-3314-4455-832C-468670284D94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BB9F5E2-4443-49DC-A478-E15DAFC0E624}"/>
                </a:ext>
              </a:extLst>
            </p:cNvPr>
            <p:cNvSpPr txBox="1"/>
            <p:nvPr/>
          </p:nvSpPr>
          <p:spPr>
            <a:xfrm>
              <a:off x="1265718" y="1769836"/>
              <a:ext cx="26789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01 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목표 및 배경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807769F8-19F2-4FE9-A100-113C90BC1ACE}"/>
              </a:ext>
            </a:extLst>
          </p:cNvPr>
          <p:cNvGrpSpPr/>
          <p:nvPr/>
        </p:nvGrpSpPr>
        <p:grpSpPr>
          <a:xfrm>
            <a:off x="749890" y="2075554"/>
            <a:ext cx="4713140" cy="523220"/>
            <a:chOff x="767193" y="1769836"/>
            <a:chExt cx="4713140" cy="523220"/>
          </a:xfrm>
        </p:grpSpPr>
        <p:sp>
          <p:nvSpPr>
            <p:cNvPr id="37" name="이등변 삼각형 36">
              <a:extLst>
                <a:ext uri="{FF2B5EF4-FFF2-40B4-BE49-F238E27FC236}">
                  <a16:creationId xmlns:a16="http://schemas.microsoft.com/office/drawing/2014/main" id="{6DE3EF07-C6F0-4B99-8DF4-48C1A71893C7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C3F325-5211-4E7D-ABAA-4795A1CDD428}"/>
                </a:ext>
              </a:extLst>
            </p:cNvPr>
            <p:cNvSpPr txBox="1"/>
            <p:nvPr/>
          </p:nvSpPr>
          <p:spPr>
            <a:xfrm>
              <a:off x="1265718" y="1769836"/>
              <a:ext cx="4214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02 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개발 내용 및 기대효과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64A7EA66-F724-4DB6-8739-D2287CB4A836}"/>
              </a:ext>
            </a:extLst>
          </p:cNvPr>
          <p:cNvGrpSpPr/>
          <p:nvPr/>
        </p:nvGrpSpPr>
        <p:grpSpPr>
          <a:xfrm>
            <a:off x="749890" y="2958205"/>
            <a:ext cx="4613754" cy="523220"/>
            <a:chOff x="767193" y="1769836"/>
            <a:chExt cx="4613754" cy="523220"/>
          </a:xfrm>
        </p:grpSpPr>
        <p:sp>
          <p:nvSpPr>
            <p:cNvPr id="40" name="이등변 삼각형 39">
              <a:extLst>
                <a:ext uri="{FF2B5EF4-FFF2-40B4-BE49-F238E27FC236}">
                  <a16:creationId xmlns:a16="http://schemas.microsoft.com/office/drawing/2014/main" id="{5DCF1D13-A9E0-4821-AFA8-27032E4951C7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DD08B7-E0C1-428A-BFF7-08AAEF7197D5}"/>
                </a:ext>
              </a:extLst>
            </p:cNvPr>
            <p:cNvSpPr txBox="1"/>
            <p:nvPr/>
          </p:nvSpPr>
          <p:spPr>
            <a:xfrm>
              <a:off x="1265718" y="1769836"/>
              <a:ext cx="41152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03 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제한사항 및 해결방안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A41CAA1D-91AE-429F-8DC9-2FEA279F5969}"/>
              </a:ext>
            </a:extLst>
          </p:cNvPr>
          <p:cNvGrpSpPr/>
          <p:nvPr/>
        </p:nvGrpSpPr>
        <p:grpSpPr>
          <a:xfrm>
            <a:off x="767193" y="3781269"/>
            <a:ext cx="2693357" cy="523220"/>
            <a:chOff x="767193" y="1769836"/>
            <a:chExt cx="2693357" cy="523220"/>
          </a:xfrm>
        </p:grpSpPr>
        <p:sp>
          <p:nvSpPr>
            <p:cNvPr id="43" name="이등변 삼각형 42">
              <a:extLst>
                <a:ext uri="{FF2B5EF4-FFF2-40B4-BE49-F238E27FC236}">
                  <a16:creationId xmlns:a16="http://schemas.microsoft.com/office/drawing/2014/main" id="{BCA3893F-8B0B-42DA-BFAD-426CA4217BEA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88FA208-C526-4DD4-81F1-A3B13E48FE9D}"/>
                </a:ext>
              </a:extLst>
            </p:cNvPr>
            <p:cNvSpPr txBox="1"/>
            <p:nvPr/>
          </p:nvSpPr>
          <p:spPr>
            <a:xfrm>
              <a:off x="1265718" y="1769836"/>
              <a:ext cx="21948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04 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임무 분담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6C48CAF6-FA4B-4810-9059-6FB7EE2E7DA7}"/>
              </a:ext>
            </a:extLst>
          </p:cNvPr>
          <p:cNvGrpSpPr/>
          <p:nvPr/>
        </p:nvGrpSpPr>
        <p:grpSpPr>
          <a:xfrm>
            <a:off x="767193" y="4591316"/>
            <a:ext cx="3145403" cy="523220"/>
            <a:chOff x="767193" y="1769836"/>
            <a:chExt cx="3145403" cy="523220"/>
          </a:xfrm>
        </p:grpSpPr>
        <p:sp>
          <p:nvSpPr>
            <p:cNvPr id="46" name="이등변 삼각형 45">
              <a:extLst>
                <a:ext uri="{FF2B5EF4-FFF2-40B4-BE49-F238E27FC236}">
                  <a16:creationId xmlns:a16="http://schemas.microsoft.com/office/drawing/2014/main" id="{706DEFAE-2BA3-4672-86D3-3BE0902D8855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A1B5A2-B7DA-4DB0-9074-9CC45F54F437}"/>
                </a:ext>
              </a:extLst>
            </p:cNvPr>
            <p:cNvSpPr txBox="1"/>
            <p:nvPr/>
          </p:nvSpPr>
          <p:spPr>
            <a:xfrm>
              <a:off x="1265718" y="1769836"/>
              <a:ext cx="26468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bg1"/>
                  </a:solidFill>
                </a:rPr>
                <a:t>05 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일정 및 예산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C48CAF6-FA4B-4810-9059-6FB7EE2E7DA7}"/>
              </a:ext>
            </a:extLst>
          </p:cNvPr>
          <p:cNvGrpSpPr/>
          <p:nvPr/>
        </p:nvGrpSpPr>
        <p:grpSpPr>
          <a:xfrm>
            <a:off x="767193" y="5401363"/>
            <a:ext cx="3950111" cy="523220"/>
            <a:chOff x="767193" y="1769836"/>
            <a:chExt cx="3950111" cy="523220"/>
          </a:xfrm>
        </p:grpSpPr>
        <p:sp>
          <p:nvSpPr>
            <p:cNvPr id="53" name="이등변 삼각형 52">
              <a:extLst>
                <a:ext uri="{FF2B5EF4-FFF2-40B4-BE49-F238E27FC236}">
                  <a16:creationId xmlns:a16="http://schemas.microsoft.com/office/drawing/2014/main" id="{706DEFAE-2BA3-4672-86D3-3BE0902D8855}"/>
                </a:ext>
              </a:extLst>
            </p:cNvPr>
            <p:cNvSpPr/>
            <p:nvPr/>
          </p:nvSpPr>
          <p:spPr>
            <a:xfrm rot="5400000">
              <a:off x="739847" y="1860532"/>
              <a:ext cx="396520" cy="341828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DA1B5A2-B7DA-4DB0-9074-9CC45F54F437}"/>
                </a:ext>
              </a:extLst>
            </p:cNvPr>
            <p:cNvSpPr txBox="1"/>
            <p:nvPr/>
          </p:nvSpPr>
          <p:spPr>
            <a:xfrm>
              <a:off x="1265718" y="1769836"/>
              <a:ext cx="34515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800" b="1" dirty="0" smtClean="0">
                  <a:solidFill>
                    <a:schemeClr val="bg1"/>
                  </a:solidFill>
                </a:rPr>
                <a:t>06 </a:t>
              </a:r>
              <a:r>
                <a:rPr lang="ko-KR" altLang="en-US" sz="2800" b="1" dirty="0" smtClean="0">
                  <a:solidFill>
                    <a:schemeClr val="bg1"/>
                  </a:solidFill>
                </a:rPr>
                <a:t>부록 및 자료 출처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6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목표 및 배경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18660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배경</a:t>
            </a:r>
            <a:endParaRPr lang="ko-KR" altLang="en-US" sz="1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3741915"/>
            <a:ext cx="5600560" cy="26266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5" y="1040913"/>
            <a:ext cx="5682143" cy="2134463"/>
          </a:xfrm>
          <a:prstGeom prst="rect">
            <a:avLst/>
          </a:prstGeom>
        </p:spPr>
      </p:pic>
      <p:pic>
        <p:nvPicPr>
          <p:cNvPr id="15361" name="_x445343680" descr="EMB00001960145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>
            <a:fillRect/>
          </a:stretch>
        </p:blipFill>
        <p:spPr bwMode="auto">
          <a:xfrm>
            <a:off x="378377" y="1577902"/>
            <a:ext cx="5813425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577781" y="3175376"/>
            <a:ext cx="21160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민간 로켓 시장 예상 변화도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77780" y="6368566"/>
            <a:ext cx="26894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&lt;2008-2017</a:t>
            </a:r>
            <a:r>
              <a:rPr lang="ko-KR" altLang="en-US" sz="1000" b="1" dirty="0" smtClean="0">
                <a:latin typeface="+mj-lt"/>
              </a:rPr>
              <a:t>년도 발사된 우주 발사체 숫자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7382" y="4041702"/>
            <a:ext cx="2675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민간로켓기업 스페이스</a:t>
            </a:r>
            <a:r>
              <a:rPr lang="en-US" altLang="ko-KR" sz="1000" b="1" dirty="0" smtClean="0">
                <a:latin typeface="+mj-lt"/>
              </a:rPr>
              <a:t>X </a:t>
            </a:r>
            <a:r>
              <a:rPr lang="ko-KR" altLang="en-US" sz="1000" b="1" dirty="0" smtClean="0">
                <a:latin typeface="+mj-lt"/>
              </a:rPr>
              <a:t>기업 가치 변화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77318" y="4835471"/>
            <a:ext cx="4216092" cy="123986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민간 우주 로켓 산업이 </a:t>
            </a:r>
            <a:r>
              <a:rPr lang="ko-KR" altLang="en-US" dirty="0" err="1" smtClean="0"/>
              <a:t>나날히</a:t>
            </a:r>
            <a:r>
              <a:rPr lang="ko-KR" altLang="en-US" dirty="0" smtClean="0"/>
              <a:t> </a:t>
            </a:r>
            <a:r>
              <a:rPr lang="ko-KR" altLang="en-US" dirty="0"/>
              <a:t>발</a:t>
            </a:r>
            <a:r>
              <a:rPr lang="ko-KR" altLang="en-US" dirty="0" smtClean="0"/>
              <a:t>전됨을 알 수 있음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603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목표 및 배경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accent6"/>
                </a:solidFill>
              </a:rPr>
              <a:t>001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186609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목표</a:t>
            </a:r>
            <a:endParaRPr lang="ko-KR" altLang="en-US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66" y="1395976"/>
            <a:ext cx="6398571" cy="1982655"/>
          </a:xfrm>
          <a:prstGeom prst="rect">
            <a:avLst/>
          </a:prstGeom>
        </p:spPr>
      </p:pic>
      <p:pic>
        <p:nvPicPr>
          <p:cNvPr id="13" name="_x445338240" descr="EMB0000196013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85" y="1121134"/>
            <a:ext cx="3538312" cy="26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98391" y="3378631"/>
            <a:ext cx="1723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예상 추진체 외형 설계도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1924" y="3748097"/>
            <a:ext cx="15084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예상 미션 프로파일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844600" y="4970830"/>
            <a:ext cx="5847324" cy="1273353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낙하산 제어 및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비행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데이터 수집을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위한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실험용 추진체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실험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45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5"/>
            <a:ext cx="2518611" cy="3432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endParaRPr lang="ko-KR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58666" y="5991891"/>
            <a:ext cx="146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전체 설계 수행 과정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pic>
        <p:nvPicPr>
          <p:cNvPr id="1025" name="_x445337600" descr="EMB0000196013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88" y="1351546"/>
            <a:ext cx="8043615" cy="464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2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836190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추진체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2049" name="_x445338240" descr="EMB000019601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79" y="1705942"/>
            <a:ext cx="3538312" cy="26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_x445338000" descr="EMB0000196013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1" y="1395975"/>
            <a:ext cx="4160443" cy="293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36478" y="4921842"/>
            <a:ext cx="7698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예상 임무 미션 프로파일을 참조하여 목표 고도를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100m~120m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발사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각도를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70~80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도로 날릴 경우 반경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17.63m~43.68m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로 예상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2707" y="4332903"/>
            <a:ext cx="146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예상 미션 프로파일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5435" y="4332904"/>
            <a:ext cx="146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낙하 반경 공식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88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742950" y="114300"/>
            <a:ext cx="11449050" cy="3905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26F6D-84BA-42A4-9A02-245FA60B7947}"/>
              </a:ext>
            </a:extLst>
          </p:cNvPr>
          <p:cNvSpPr txBox="1"/>
          <p:nvPr/>
        </p:nvSpPr>
        <p:spPr>
          <a:xfrm>
            <a:off x="828675" y="135493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spc="600" dirty="0" smtClean="0">
                <a:solidFill>
                  <a:schemeClr val="bg1"/>
                </a:solidFill>
              </a:rPr>
              <a:t>개발 내용 및 기대효과</a:t>
            </a:r>
            <a:endParaRPr lang="ko-KR" altLang="en-US" b="1" spc="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A5773F-C5DF-446A-A2F6-7FB2AA9DACE4}"/>
              </a:ext>
            </a:extLst>
          </p:cNvPr>
          <p:cNvSpPr txBox="1"/>
          <p:nvPr/>
        </p:nvSpPr>
        <p:spPr>
          <a:xfrm>
            <a:off x="96088" y="13549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>002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CEE537F-BD14-4572-9484-154AB0E2F979}"/>
              </a:ext>
            </a:extLst>
          </p:cNvPr>
          <p:cNvSpPr/>
          <p:nvPr/>
        </p:nvSpPr>
        <p:spPr>
          <a:xfrm>
            <a:off x="0" y="779666"/>
            <a:ext cx="2836190" cy="3414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/>
              <a:t>#1 </a:t>
            </a:r>
            <a:r>
              <a:rPr lang="ko-KR" altLang="en-US" sz="1600" dirty="0" smtClean="0"/>
              <a:t>개발 내용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추진체</a:t>
            </a:r>
            <a:r>
              <a:rPr lang="en-US" altLang="ko-KR" sz="1600" dirty="0" smtClean="0"/>
              <a:t>)</a:t>
            </a:r>
            <a:endParaRPr lang="ko-KR" altLang="en-US" sz="1600" dirty="0"/>
          </a:p>
        </p:txBody>
      </p:sp>
      <p:pic>
        <p:nvPicPr>
          <p:cNvPr id="13" name="_x445338240" descr="EMB0000196013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6" y="1989040"/>
            <a:ext cx="3377848" cy="25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7426" y="4933183"/>
            <a:ext cx="4695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낙하산 재질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나일론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낙하산 직경 사이즈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60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인치</a:t>
            </a:r>
            <a:endParaRPr lang="en-US" altLang="ko-KR" dirty="0" smtClean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낙하 속도가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5m/s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 되기 위한 중량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</a:t>
            </a:r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4.5kg</a:t>
            </a:r>
          </a:p>
          <a:p>
            <a:r>
              <a:rPr lang="ko-KR" altLang="en-US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낙하산 자체 무게 </a:t>
            </a:r>
            <a:r>
              <a:rPr lang="en-US" altLang="ko-KR" dirty="0" smtClean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0.4kg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57773" y="5071682"/>
            <a:ext cx="2556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실제 로켓 중량 </a:t>
            </a:r>
            <a:r>
              <a:rPr lang="en-US" altLang="ko-KR" dirty="0" smtClean="0"/>
              <a:t>: 3~4kg</a:t>
            </a:r>
          </a:p>
          <a:p>
            <a:r>
              <a:rPr lang="ko-KR" altLang="en-US" dirty="0" smtClean="0"/>
              <a:t>낙하 속도는 </a:t>
            </a:r>
            <a:r>
              <a:rPr lang="en-US" altLang="ko-KR" dirty="0" smtClean="0"/>
              <a:t>3~4m/sec</a:t>
            </a:r>
          </a:p>
          <a:p>
            <a:endParaRPr lang="ko-KR" altLang="en-US" dirty="0"/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426" y="1989040"/>
            <a:ext cx="4644127" cy="25078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260" y="4496869"/>
            <a:ext cx="146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예상 미션 프로파일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32490" y="4591915"/>
            <a:ext cx="1465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latin typeface="+mj-lt"/>
              </a:rPr>
              <a:t>&lt;</a:t>
            </a:r>
            <a:r>
              <a:rPr lang="ko-KR" altLang="en-US" sz="1000" b="1" dirty="0" smtClean="0">
                <a:latin typeface="+mj-lt"/>
              </a:rPr>
              <a:t>예상 미션 프로파일</a:t>
            </a:r>
            <a:r>
              <a:rPr lang="en-US" altLang="ko-KR" sz="1000" b="1" dirty="0" smtClean="0">
                <a:latin typeface="+mj-lt"/>
              </a:rPr>
              <a:t>&gt;</a:t>
            </a:r>
            <a:endParaRPr lang="ko-KR" alt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01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CH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62337"/>
      </a:accent1>
      <a:accent2>
        <a:srgbClr val="859494"/>
      </a:accent2>
      <a:accent3>
        <a:srgbClr val="F2D8C9"/>
      </a:accent3>
      <a:accent4>
        <a:srgbClr val="CC795C"/>
      </a:accent4>
      <a:accent5>
        <a:srgbClr val="9E716B"/>
      </a:accent5>
      <a:accent6>
        <a:srgbClr val="2E3F4F"/>
      </a:accent6>
      <a:hlink>
        <a:srgbClr val="262626"/>
      </a:hlink>
      <a:folHlink>
        <a:srgbClr val="262626"/>
      </a:folHlink>
    </a:clrScheme>
    <a:fontScheme name="Arial">
      <a:majorFont>
        <a:latin typeface="Arial"/>
        <a:ea typeface="나눔스퀘어"/>
        <a:cs typeface=""/>
      </a:majorFont>
      <a:minorFont>
        <a:latin typeface="Arial"/>
        <a:ea typeface="나눔스퀘어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1533</Words>
  <Application>Microsoft Office PowerPoint</Application>
  <PresentationFormat>와이드스크린</PresentationFormat>
  <Paragraphs>382</Paragraphs>
  <Slides>24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9" baseType="lpstr">
      <vt:lpstr>나눔스퀘어</vt:lpstr>
      <vt:lpstr>맑은 고딕</vt:lpstr>
      <vt:lpstr>함초롬돋움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Saebyeol Yu</dc:creator>
  <cp:lastModifiedBy>SW02</cp:lastModifiedBy>
  <cp:revision>115</cp:revision>
  <dcterms:created xsi:type="dcterms:W3CDTF">2019-01-17T10:29:08Z</dcterms:created>
  <dcterms:modified xsi:type="dcterms:W3CDTF">2019-03-17T05:58:03Z</dcterms:modified>
</cp:coreProperties>
</file>