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0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28"/>
    <p:restoredTop sz="86369"/>
  </p:normalViewPr>
  <p:slideViewPr>
    <p:cSldViewPr snapToGrid="0" snapToObjects="1">
      <p:cViewPr varScale="1">
        <p:scale>
          <a:sx n="46" d="100"/>
          <a:sy n="46" d="100"/>
        </p:scale>
        <p:origin x="333" y="33"/>
      </p:cViewPr>
      <p:guideLst/>
    </p:cSldViewPr>
  </p:slideViewPr>
  <p:outlineViewPr>
    <p:cViewPr>
      <p:scale>
        <a:sx n="33" d="100"/>
        <a:sy n="33" d="100"/>
      </p:scale>
      <p:origin x="0" y="-11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60bacaf3-c320-4c62-bcf4-3813af67fb3a" providerId="ADAL" clId="{42A2BC7E-9B89-4E8B-9B94-F9E19D6897CD}"/>
    <pc:docChg chg="modSld">
      <pc:chgData name=" " userId="60bacaf3-c320-4c62-bcf4-3813af67fb3a" providerId="ADAL" clId="{42A2BC7E-9B89-4E8B-9B94-F9E19D6897CD}" dt="2018-09-03T00:32:25.027" v="0"/>
      <pc:docMkLst>
        <pc:docMk/>
      </pc:docMkLst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844683785" sldId="256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844683785" sldId="256"/>
            <ac:picMk id="4" creationId="{D48DB212-D6D1-47CB-ACE8-C7B4372E36C6}"/>
          </ac:picMkLst>
        </pc:pic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09731438" sldId="257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09731438" sldId="257"/>
            <ac:picMk id="8" creationId="{7BC9E8C1-A015-44FB-86D4-B67377F5DF25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109731438" sldId="257"/>
            <ac:inkMk id="6" creationId="{DF499AD7-C849-4F15-856F-D5B179978B9E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564182464" sldId="258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564182464" sldId="258"/>
            <ac:picMk id="7" creationId="{B261CEB9-FC90-4816-8DC0-A51DA22CF5BE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564182464" sldId="258"/>
            <ac:inkMk id="6" creationId="{0A5569CF-8D5E-47F7-94E3-322F701F1718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716781296" sldId="259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716781296" sldId="259"/>
            <ac:picMk id="6" creationId="{CC2380CB-9946-4E53-88C8-B94BDB8AF250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716781296" sldId="259"/>
            <ac:inkMk id="3" creationId="{9B4938E9-86DE-474F-9E0C-44CA8F7ECC16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404593860" sldId="260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404593860" sldId="260"/>
            <ac:picMk id="10" creationId="{D6266D49-0F69-4222-A6E4-F88277280735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1404593860" sldId="260"/>
            <ac:inkMk id="9" creationId="{86DB0A09-3E10-496E-B5B2-E800F2CA0C92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807911720" sldId="261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807911720" sldId="261"/>
            <ac:picMk id="8" creationId="{D2E56CFD-9466-421C-9951-1E58387C3866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1807911720" sldId="261"/>
            <ac:inkMk id="6" creationId="{838CDFE6-4C47-46A9-B733-64FA2D521E3D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849547208" sldId="262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849547208" sldId="262"/>
            <ac:picMk id="9" creationId="{68F7FE12-B723-4AEC-AD73-B8F60FCC4750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1849547208" sldId="262"/>
            <ac:inkMk id="8" creationId="{9DCE853B-C6C9-484B-AE65-51E2E3FCF2B2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953190920" sldId="263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953190920" sldId="263"/>
            <ac:picMk id="10" creationId="{6B4A8535-E79B-4BBB-A659-578567984950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1953190920" sldId="263"/>
            <ac:inkMk id="6" creationId="{1C83E8BF-C109-445F-BE17-163EA1774E2E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490356942" sldId="264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490356942" sldId="264"/>
            <ac:picMk id="9" creationId="{AD4DE969-E013-4F03-A0E3-BF6D8E7B0AA0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1490356942" sldId="264"/>
            <ac:inkMk id="8" creationId="{8A07260B-9F95-47A8-84CB-CB9D41A1837F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478140950" sldId="265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478140950" sldId="265"/>
            <ac:picMk id="9" creationId="{8BCFA704-F3E5-4251-B424-E4374C1070D3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478140950" sldId="265"/>
            <ac:inkMk id="6" creationId="{5D38273A-EB6E-4AC5-B017-34125BF44E46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40274975" sldId="266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40274975" sldId="266"/>
            <ac:picMk id="10" creationId="{3AE31BA9-F1FC-4747-9FDE-B72816FA1E11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40274975" sldId="266"/>
            <ac:inkMk id="8" creationId="{3F4C8B6A-7303-4582-8BD8-4FFCD58AA196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2043976131" sldId="267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2043976131" sldId="267"/>
            <ac:picMk id="8" creationId="{2ECCE7C5-096F-49FD-85D9-3C8A79466744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2043976131" sldId="267"/>
            <ac:inkMk id="7" creationId="{5F98798D-1168-4B98-A5A2-D019FFC88E77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357713496" sldId="268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357713496" sldId="268"/>
            <ac:picMk id="11" creationId="{B1EB5E62-DB1D-40A4-A5D8-14F7CA23DE84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357713496" sldId="268"/>
            <ac:inkMk id="6" creationId="{B33FF738-0C3E-4056-B53D-D993878EB90D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287896206" sldId="269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287896206" sldId="269"/>
            <ac:picMk id="35" creationId="{C7A5D7F8-A13A-49C6-9562-B50FD0D63281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287896206" sldId="269"/>
            <ac:inkMk id="3" creationId="{0E6BE782-BD0F-406E-9016-54862D254A79}"/>
          </ac:inkMkLst>
        </pc:inkChg>
      </pc:sldChg>
      <pc:sldChg chg="delSp modTransition modAnim">
        <pc:chgData name=" " userId="60bacaf3-c320-4c62-bcf4-3813af67fb3a" providerId="ADAL" clId="{42A2BC7E-9B89-4E8B-9B94-F9E19D6897CD}" dt="2018-09-03T00:32:25.027" v="0"/>
        <pc:sldMkLst>
          <pc:docMk/>
          <pc:sldMk cId="1998617587" sldId="271"/>
        </pc:sldMkLst>
        <pc:picChg chg="del">
          <ac:chgData name=" " userId="60bacaf3-c320-4c62-bcf4-3813af67fb3a" providerId="ADAL" clId="{42A2BC7E-9B89-4E8B-9B94-F9E19D6897CD}" dt="2018-09-03T00:32:25.027" v="0"/>
          <ac:picMkLst>
            <pc:docMk/>
            <pc:sldMk cId="1998617587" sldId="271"/>
            <ac:picMk id="4" creationId="{9756DCDF-EE46-4289-8E3A-8D47BBB5CCDC}"/>
          </ac:picMkLst>
        </pc:picChg>
        <pc:inkChg chg="del">
          <ac:chgData name=" " userId="60bacaf3-c320-4c62-bcf4-3813af67fb3a" providerId="ADAL" clId="{42A2BC7E-9B89-4E8B-9B94-F9E19D6897CD}" dt="2018-09-03T00:32:25.027" v="0"/>
          <ac:inkMkLst>
            <pc:docMk/>
            <pc:sldMk cId="1998617587" sldId="271"/>
            <ac:inkMk id="3" creationId="{B1A39BA8-C445-488C-94A8-729C3657A278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0BD0A-20D0-224F-89BE-9EAFA67C23B0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062EC-D01C-9749-832E-A02B0A0051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062EC-D01C-9749-832E-A02B0A00513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6577" y="1122363"/>
            <a:ext cx="7310845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anchor="ctr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4273-6606-7548-A135-EEB696D6B263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6577" y="3554822"/>
            <a:ext cx="73108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 sz="1800"/>
            </a:lvl3pPr>
            <a:lvl4pPr>
              <a:lnSpc>
                <a:spcPct val="130000"/>
              </a:lnSpc>
              <a:defRPr sz="1800"/>
            </a:lvl4pPr>
            <a:lvl5pPr>
              <a:lnSpc>
                <a:spcPct val="13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F662-9B96-814F-BA9E-92D2CFD7B04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5823-C7BF-B048-B04C-1A3A4C59F3BC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239485" y="4562476"/>
            <a:ext cx="8654143" cy="128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6A1-4E8F-AB48-860D-79F3070D827D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DF0D-B99E-C346-AF4D-F800DDB2C13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485" y="152400"/>
            <a:ext cx="8654143" cy="5717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485" y="724128"/>
            <a:ext cx="8654143" cy="5665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9485" y="6487886"/>
            <a:ext cx="2446565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41D2E-33C4-9040-AFEC-7463946D1C20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87886"/>
            <a:ext cx="3086100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87886"/>
            <a:ext cx="2435678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6" r:id="rId4"/>
    <p:sldLayoutId id="2147483757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3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Flow Diagram 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함수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83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</a:t>
            </a:r>
            <a:r>
              <a:rPr lang="en-US" altLang="ko-KR" dirty="0"/>
              <a:t>:</a:t>
            </a:r>
            <a:r>
              <a:rPr lang="ko-KR" altLang="en-US" dirty="0"/>
              <a:t> 세수 중 큰 수 찾기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ko-KR" sz="1800" dirty="0"/>
              <a:t>2</a:t>
            </a:r>
            <a:r>
              <a:rPr lang="ko-KR" altLang="en-US" sz="1800" dirty="0"/>
              <a:t>명이 하나의 그룹을 구성한다</a:t>
            </a:r>
            <a:r>
              <a:rPr lang="en-US" altLang="ko-KR" sz="1800" dirty="0"/>
              <a:t>.</a:t>
            </a:r>
          </a:p>
          <a:p>
            <a:pPr>
              <a:lnSpc>
                <a:spcPct val="100000"/>
              </a:lnSpc>
            </a:pPr>
            <a:r>
              <a:rPr lang="ko-KR" altLang="en-US" sz="1800" dirty="0"/>
              <a:t>함수의 입력을 이 몇 개고 무엇인지 논의한다</a:t>
            </a:r>
            <a:r>
              <a:rPr lang="en-US" altLang="ko-KR" sz="1800" dirty="0"/>
              <a:t>.</a:t>
            </a:r>
          </a:p>
          <a:p>
            <a:pPr>
              <a:lnSpc>
                <a:spcPct val="100000"/>
              </a:lnSpc>
            </a:pPr>
            <a:r>
              <a:rPr lang="ko-KR" altLang="en-US" sz="1800" dirty="0"/>
              <a:t>함수 안에서의 판별문을 어떻게 구성할지 논의한다</a:t>
            </a:r>
            <a:r>
              <a:rPr lang="en-US" altLang="ko-KR" sz="1800" dirty="0"/>
              <a:t>.</a:t>
            </a:r>
          </a:p>
          <a:p>
            <a:pPr>
              <a:lnSpc>
                <a:spcPct val="100000"/>
              </a:lnSpc>
            </a:pPr>
            <a:r>
              <a:rPr lang="ko-KR" altLang="en-US" sz="1800" dirty="0"/>
              <a:t>최대값을 어떻게 판별해야 하는지 논의한다</a:t>
            </a:r>
            <a:r>
              <a:rPr lang="en-US" altLang="ko-KR" sz="1800" dirty="0"/>
              <a:t>. </a:t>
            </a:r>
          </a:p>
          <a:p>
            <a:pPr>
              <a:lnSpc>
                <a:spcPct val="100000"/>
              </a:lnSpc>
            </a:pPr>
            <a:r>
              <a:rPr lang="ko-KR" altLang="en-US" sz="1800" dirty="0"/>
              <a:t>리턴값을 무엇을 정의해야 하는지 논의한다</a:t>
            </a:r>
            <a:r>
              <a:rPr lang="en-US" altLang="ko-KR" sz="1800" dirty="0"/>
              <a:t>.</a:t>
            </a:r>
          </a:p>
          <a:p>
            <a:pPr>
              <a:lnSpc>
                <a:spcPct val="100000"/>
              </a:lnSpc>
            </a:pPr>
            <a:r>
              <a:rPr lang="ko-KR" altLang="en-US" sz="1800" dirty="0"/>
              <a:t>순서도를 바탕으로 코드를 작성한다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pPr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 cstate="print"/>
          <a:srcRect l="23425" r="-992"/>
          <a:stretch/>
        </p:blipFill>
        <p:spPr bwMode="auto">
          <a:xfrm>
            <a:off x="3461528" y="2988129"/>
            <a:ext cx="5603550" cy="3499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2" cstate="print"/>
          <a:srcRect l="-11" r="75196"/>
          <a:stretch/>
        </p:blipFill>
        <p:spPr bwMode="auto">
          <a:xfrm>
            <a:off x="1371599" y="3084739"/>
            <a:ext cx="1846653" cy="360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8140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</a:t>
            </a:r>
            <a:r>
              <a:rPr lang="en-US" altLang="ko-KR" dirty="0"/>
              <a:t>:</a:t>
            </a:r>
            <a:r>
              <a:rPr lang="ko-KR" altLang="en-US" dirty="0"/>
              <a:t> 세수 중 큰 수 찾기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함수를 재활용하는 방법은</a:t>
            </a:r>
            <a:r>
              <a:rPr lang="en-US" altLang="ko-KR" dirty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 cstate="print"/>
          <a:srcRect l="-11" r="75196"/>
          <a:stretch/>
        </p:blipFill>
        <p:spPr bwMode="auto">
          <a:xfrm>
            <a:off x="620485" y="1925411"/>
            <a:ext cx="2132240" cy="4165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3347358" y="1925411"/>
            <a:ext cx="1861457" cy="473529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Largest(a, b, c)</a:t>
            </a: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4278086" y="2398940"/>
            <a:ext cx="1" cy="294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109529" y="2693504"/>
            <a:ext cx="2337114" cy="417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tmp</a:t>
            </a:r>
            <a:r>
              <a:rPr lang="en-US" dirty="0">
                <a:solidFill>
                  <a:schemeClr val="tx1"/>
                </a:solidFill>
              </a:rPr>
              <a:t> = Larger(a, b)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278086" y="3110948"/>
            <a:ext cx="1" cy="294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109529" y="3405512"/>
            <a:ext cx="2337114" cy="417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MAX </a:t>
            </a:r>
            <a:r>
              <a:rPr lang="en-US" dirty="0">
                <a:solidFill>
                  <a:schemeClr val="tx1"/>
                </a:solidFill>
              </a:rPr>
              <a:t>= Larger(</a:t>
            </a:r>
            <a:r>
              <a:rPr lang="en-US" dirty="0" err="1">
                <a:solidFill>
                  <a:schemeClr val="tx1"/>
                </a:solidFill>
              </a:rPr>
              <a:t>tmp</a:t>
            </a:r>
            <a:r>
              <a:rPr lang="en-US" dirty="0">
                <a:solidFill>
                  <a:schemeClr val="tx1"/>
                </a:solidFill>
              </a:rPr>
              <a:t>, b)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302282" y="3822956"/>
            <a:ext cx="1" cy="294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133725" y="4117520"/>
            <a:ext cx="2337114" cy="41744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return MAX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45939" y="3678408"/>
            <a:ext cx="1260548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>
            <a:spAutoFit/>
          </a:bodyPr>
          <a:lstStyle/>
          <a:p>
            <a:pPr algn="ctr"/>
            <a:r>
              <a:rPr lang="en-US" sz="1400" dirty="0"/>
              <a:t>r=Largest(a, b, c)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214413" y="1922096"/>
            <a:ext cx="1861457" cy="473529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Larger(a</a:t>
            </a:r>
            <a:r>
              <a:rPr lang="en-US">
                <a:solidFill>
                  <a:schemeClr val="tx1"/>
                </a:solidFill>
              </a:rPr>
              <a:t>, b)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7" idx="2"/>
            <a:endCxn id="19" idx="0"/>
          </p:cNvCxnSpPr>
          <p:nvPr/>
        </p:nvCxnSpPr>
        <p:spPr>
          <a:xfrm>
            <a:off x="7145142" y="2395625"/>
            <a:ext cx="0" cy="297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amond 18"/>
          <p:cNvSpPr/>
          <p:nvPr/>
        </p:nvSpPr>
        <p:spPr>
          <a:xfrm>
            <a:off x="6630526" y="2693504"/>
            <a:ext cx="1029232" cy="41744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 &gt; 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  <a:endCxn id="24" idx="0"/>
          </p:cNvCxnSpPr>
          <p:nvPr/>
        </p:nvCxnSpPr>
        <p:spPr>
          <a:xfrm>
            <a:off x="7659758" y="2902226"/>
            <a:ext cx="386531" cy="3650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748412" y="3260964"/>
            <a:ext cx="991165" cy="417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MAX = 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4" idx="2"/>
            <a:endCxn id="23" idx="0"/>
          </p:cNvCxnSpPr>
          <p:nvPr/>
        </p:nvCxnSpPr>
        <p:spPr>
          <a:xfrm rot="5400000">
            <a:off x="7372994" y="3456885"/>
            <a:ext cx="445442" cy="9011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5976584" y="4130180"/>
            <a:ext cx="2337114" cy="41744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return MAX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550706" y="3267294"/>
            <a:ext cx="991165" cy="417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MAX = b</a:t>
            </a:r>
          </a:p>
        </p:txBody>
      </p:sp>
      <p:cxnSp>
        <p:nvCxnSpPr>
          <p:cNvPr id="28" name="Straight Arrow Connector 27"/>
          <p:cNvCxnSpPr>
            <a:stCxn id="19" idx="1"/>
            <a:endCxn id="21" idx="0"/>
          </p:cNvCxnSpPr>
          <p:nvPr/>
        </p:nvCxnSpPr>
        <p:spPr>
          <a:xfrm rot="10800000" flipV="1">
            <a:off x="6243996" y="2902226"/>
            <a:ext cx="386531" cy="35873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21"/>
          <p:cNvCxnSpPr>
            <a:stCxn id="21" idx="2"/>
            <a:endCxn id="23" idx="0"/>
          </p:cNvCxnSpPr>
          <p:nvPr/>
        </p:nvCxnSpPr>
        <p:spPr>
          <a:xfrm rot="16200000" flipH="1">
            <a:off x="6468682" y="3453721"/>
            <a:ext cx="451772" cy="90114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028950" y="1560443"/>
            <a:ext cx="2719462" cy="3130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</a:rPr>
              <a:t>Largest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748411" y="1560443"/>
            <a:ext cx="2936181" cy="3130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</a:rPr>
              <a:t>Larger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3000" y="975709"/>
            <a:ext cx="4015043" cy="55121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7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-0.7309 -0.004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45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재귀 함수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R" altLang="en-US" dirty="0"/>
              <a:t>자기 자신을 호출하는 함수</a:t>
            </a:r>
            <a:endParaRPr kumimoji="1" lang="en-US" altLang="ko-KR" dirty="0"/>
          </a:p>
          <a:p>
            <a:endParaRPr kumimoji="1" lang="en-US" altLang="ko-KR" dirty="0"/>
          </a:p>
          <a:p>
            <a:r>
              <a:rPr kumimoji="1" lang="ko-KR" altLang="en-US" dirty="0"/>
              <a:t>아래 코드의 결과는</a:t>
            </a:r>
            <a:r>
              <a:rPr kumimoji="1" lang="en-US" altLang="ko-KR" dirty="0"/>
              <a:t>?</a:t>
            </a:r>
          </a:p>
          <a:p>
            <a:endParaRPr kumimoji="1"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모서리가 둥근 직사각형 3"/>
          <p:cNvSpPr/>
          <p:nvPr/>
        </p:nvSpPr>
        <p:spPr>
          <a:xfrm>
            <a:off x="3028950" y="2449518"/>
            <a:ext cx="2412480" cy="1837670"/>
          </a:xfrm>
          <a:prstGeom prst="roundRect">
            <a:avLst>
              <a:gd name="adj" fmla="val 1778"/>
            </a:avLst>
          </a:prstGeom>
          <a:solidFill>
            <a:srgbClr val="DAF1F8"/>
          </a:solidFill>
          <a:ln>
            <a:solidFill>
              <a:srgbClr val="76CC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dirty="0" err="1">
                <a:solidFill>
                  <a:schemeClr val="tx1"/>
                </a:solidFill>
              </a:rPr>
              <a:t>def</a:t>
            </a:r>
            <a:r>
              <a:rPr lang="en-US" altLang="ko-KR" sz="2000" dirty="0">
                <a:solidFill>
                  <a:schemeClr val="tx1"/>
                </a:solidFill>
              </a:rPr>
              <a:t> hello():    </a:t>
            </a:r>
            <a:r>
              <a:rPr lang="ko-KR" altLang="en-US" sz="2000" dirty="0">
                <a:solidFill>
                  <a:schemeClr val="tx1"/>
                </a:solidFill>
              </a:rPr>
              <a:t>   </a:t>
            </a:r>
            <a:endParaRPr lang="en-US" altLang="ko-KR" sz="2000" dirty="0">
              <a:solidFill>
                <a:schemeClr val="tx1"/>
              </a:solidFill>
            </a:endParaRPr>
          </a:p>
          <a:p>
            <a:r>
              <a:rPr lang="ko-KR" altLang="en-US" sz="2000" dirty="0">
                <a:solidFill>
                  <a:schemeClr val="tx1"/>
                </a:solidFill>
              </a:rPr>
              <a:t>    </a:t>
            </a:r>
            <a:r>
              <a:rPr lang="en-US" altLang="ko-KR" sz="2000" dirty="0">
                <a:solidFill>
                  <a:schemeClr val="tx1"/>
                </a:solidFill>
              </a:rPr>
              <a:t>print("hello")    </a:t>
            </a:r>
            <a:r>
              <a:rPr lang="ko-KR" altLang="en-US" sz="2000" dirty="0">
                <a:solidFill>
                  <a:schemeClr val="tx1"/>
                </a:solidFill>
              </a:rPr>
              <a:t>  </a:t>
            </a:r>
            <a:endParaRPr lang="en-US" altLang="ko-KR" sz="2000" dirty="0">
              <a:solidFill>
                <a:schemeClr val="tx1"/>
              </a:solidFill>
            </a:endParaRPr>
          </a:p>
          <a:p>
            <a:r>
              <a:rPr lang="ko-KR" altLang="en-US" sz="2000" dirty="0">
                <a:solidFill>
                  <a:schemeClr val="tx1"/>
                </a:solidFill>
              </a:rPr>
              <a:t>    </a:t>
            </a:r>
            <a:r>
              <a:rPr lang="en-US" altLang="ko-KR" sz="2000" dirty="0">
                <a:solidFill>
                  <a:schemeClr val="tx1"/>
                </a:solidFill>
              </a:rPr>
              <a:t>hello()</a:t>
            </a:r>
          </a:p>
          <a:p>
            <a:endParaRPr lang="en-US" altLang="ko-KR" sz="2000" dirty="0">
              <a:solidFill>
                <a:schemeClr val="tx1"/>
              </a:solidFill>
            </a:endParaRPr>
          </a:p>
          <a:p>
            <a:r>
              <a:rPr lang="en-US" altLang="ko-KR" sz="2000" dirty="0">
                <a:solidFill>
                  <a:schemeClr val="tx1"/>
                </a:solidFill>
              </a:rPr>
              <a:t>hello()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7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재귀 함수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R" altLang="en-US" dirty="0"/>
              <a:t>보통은 무한반복을 원하지 않으므로</a:t>
            </a:r>
            <a:r>
              <a:rPr kumimoji="1" lang="en-US" altLang="ko-KR" dirty="0"/>
              <a:t>,</a:t>
            </a:r>
            <a:r>
              <a:rPr kumimoji="1" lang="ko-KR" altLang="en-US" dirty="0"/>
              <a:t> 종료 조건을 넣는다</a:t>
            </a:r>
            <a:r>
              <a:rPr kumimoji="1" lang="en-US" altLang="ko-KR" dirty="0"/>
              <a:t>.</a:t>
            </a:r>
            <a:endParaRPr kumimoji="1" lang="ko-KR" alt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모서리가 둥근 직사각형 3"/>
          <p:cNvSpPr/>
          <p:nvPr/>
        </p:nvSpPr>
        <p:spPr>
          <a:xfrm>
            <a:off x="2427204" y="2208106"/>
            <a:ext cx="2594501" cy="3129408"/>
          </a:xfrm>
          <a:prstGeom prst="roundRect">
            <a:avLst>
              <a:gd name="adj" fmla="val 3255"/>
            </a:avLst>
          </a:prstGeom>
          <a:solidFill>
            <a:srgbClr val="DAF1F8"/>
          </a:solidFill>
          <a:ln>
            <a:solidFill>
              <a:srgbClr val="76CC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ko-KR" sz="2000" dirty="0" err="1">
                <a:solidFill>
                  <a:schemeClr val="tx1"/>
                </a:solidFill>
              </a:rPr>
              <a:t>def</a:t>
            </a:r>
            <a:r>
              <a:rPr lang="de-DE" altLang="ko-KR" sz="2000" dirty="0">
                <a:solidFill>
                  <a:schemeClr val="tx1"/>
                </a:solidFill>
              </a:rPr>
              <a:t> </a:t>
            </a:r>
            <a:r>
              <a:rPr lang="de-DE" altLang="ko-KR" sz="2000" dirty="0" err="1">
                <a:solidFill>
                  <a:schemeClr val="tx1"/>
                </a:solidFill>
              </a:rPr>
              <a:t>hello</a:t>
            </a:r>
            <a:r>
              <a:rPr lang="de-DE" altLang="ko-KR" sz="2000" dirty="0">
                <a:solidFill>
                  <a:schemeClr val="tx1"/>
                </a:solidFill>
              </a:rPr>
              <a:t>(</a:t>
            </a:r>
            <a:r>
              <a:rPr lang="de-DE" altLang="ko-KR" sz="2000" dirty="0" err="1">
                <a:solidFill>
                  <a:schemeClr val="tx1"/>
                </a:solidFill>
              </a:rPr>
              <a:t>n</a:t>
            </a:r>
            <a:r>
              <a:rPr lang="de-DE" altLang="ko-KR" sz="2000" dirty="0">
                <a:solidFill>
                  <a:schemeClr val="tx1"/>
                </a:solidFill>
              </a:rPr>
              <a:t>):</a:t>
            </a:r>
          </a:p>
          <a:p>
            <a:r>
              <a:rPr lang="de-DE" altLang="ko-KR" sz="2000" dirty="0">
                <a:solidFill>
                  <a:schemeClr val="tx1"/>
                </a:solidFill>
              </a:rPr>
              <a:t>    </a:t>
            </a:r>
            <a:r>
              <a:rPr lang="de-DE" altLang="ko-KR" sz="2000" dirty="0" err="1">
                <a:solidFill>
                  <a:schemeClr val="tx1"/>
                </a:solidFill>
              </a:rPr>
              <a:t>print</a:t>
            </a:r>
            <a:r>
              <a:rPr lang="de-DE" altLang="ko-KR" sz="2000" dirty="0">
                <a:solidFill>
                  <a:schemeClr val="tx1"/>
                </a:solidFill>
              </a:rPr>
              <a:t>("</a:t>
            </a:r>
            <a:r>
              <a:rPr lang="de-DE" altLang="ko-KR" sz="2000" dirty="0" err="1">
                <a:solidFill>
                  <a:schemeClr val="tx1"/>
                </a:solidFill>
              </a:rPr>
              <a:t>hello</a:t>
            </a:r>
            <a:r>
              <a:rPr lang="de-DE" altLang="ko-KR" sz="2000" dirty="0">
                <a:solidFill>
                  <a:schemeClr val="tx1"/>
                </a:solidFill>
              </a:rPr>
              <a:t>")</a:t>
            </a:r>
          </a:p>
          <a:p>
            <a:r>
              <a:rPr lang="de-DE" altLang="ko-KR" sz="2000" dirty="0">
                <a:solidFill>
                  <a:schemeClr val="tx1"/>
                </a:solidFill>
              </a:rPr>
              <a:t>    </a:t>
            </a:r>
            <a:r>
              <a:rPr lang="de-DE" altLang="ko-KR" sz="2000" dirty="0" err="1">
                <a:solidFill>
                  <a:schemeClr val="tx1"/>
                </a:solidFill>
              </a:rPr>
              <a:t>if</a:t>
            </a:r>
            <a:r>
              <a:rPr lang="de-DE" altLang="ko-KR" sz="2000" dirty="0">
                <a:solidFill>
                  <a:schemeClr val="tx1"/>
                </a:solidFill>
              </a:rPr>
              <a:t> </a:t>
            </a:r>
            <a:r>
              <a:rPr lang="de-DE" altLang="ko-KR" sz="2000" dirty="0" err="1">
                <a:solidFill>
                  <a:schemeClr val="tx1"/>
                </a:solidFill>
              </a:rPr>
              <a:t>n</a:t>
            </a:r>
            <a:r>
              <a:rPr lang="de-DE" altLang="ko-KR" sz="2000" dirty="0">
                <a:solidFill>
                  <a:schemeClr val="tx1"/>
                </a:solidFill>
              </a:rPr>
              <a:t> == 1:        </a:t>
            </a:r>
          </a:p>
          <a:p>
            <a:r>
              <a:rPr lang="de-DE" altLang="ko-KR" sz="2000" dirty="0">
                <a:solidFill>
                  <a:schemeClr val="tx1"/>
                </a:solidFill>
              </a:rPr>
              <a:t>        </a:t>
            </a:r>
            <a:r>
              <a:rPr lang="de-DE" altLang="ko-KR" sz="2000" dirty="0" err="1">
                <a:solidFill>
                  <a:schemeClr val="tx1"/>
                </a:solidFill>
              </a:rPr>
              <a:t>return</a:t>
            </a:r>
            <a:r>
              <a:rPr lang="de-DE" altLang="ko-KR" sz="2000" dirty="0">
                <a:solidFill>
                  <a:schemeClr val="tx1"/>
                </a:solidFill>
              </a:rPr>
              <a:t>    </a:t>
            </a:r>
          </a:p>
          <a:p>
            <a:r>
              <a:rPr lang="de-DE" altLang="ko-KR" sz="2000" dirty="0">
                <a:solidFill>
                  <a:schemeClr val="tx1"/>
                </a:solidFill>
              </a:rPr>
              <a:t>    </a:t>
            </a:r>
            <a:r>
              <a:rPr lang="de-DE" altLang="ko-KR" sz="2000" dirty="0" err="1">
                <a:solidFill>
                  <a:schemeClr val="tx1"/>
                </a:solidFill>
              </a:rPr>
              <a:t>n</a:t>
            </a:r>
            <a:r>
              <a:rPr lang="de-DE" altLang="ko-KR" sz="2000" dirty="0">
                <a:solidFill>
                  <a:schemeClr val="tx1"/>
                </a:solidFill>
              </a:rPr>
              <a:t> = n-1    </a:t>
            </a:r>
          </a:p>
          <a:p>
            <a:r>
              <a:rPr lang="de-DE" altLang="ko-KR" sz="2000" dirty="0">
                <a:solidFill>
                  <a:schemeClr val="tx1"/>
                </a:solidFill>
              </a:rPr>
              <a:t>    </a:t>
            </a:r>
            <a:r>
              <a:rPr lang="de-DE" altLang="ko-KR" sz="2000" dirty="0" err="1">
                <a:solidFill>
                  <a:schemeClr val="tx1"/>
                </a:solidFill>
              </a:rPr>
              <a:t>hello</a:t>
            </a:r>
            <a:r>
              <a:rPr lang="de-DE" altLang="ko-KR" sz="2000" dirty="0">
                <a:solidFill>
                  <a:schemeClr val="tx1"/>
                </a:solidFill>
              </a:rPr>
              <a:t>(</a:t>
            </a:r>
            <a:r>
              <a:rPr lang="de-DE" altLang="ko-KR" sz="2000" dirty="0" err="1">
                <a:solidFill>
                  <a:schemeClr val="tx1"/>
                </a:solidFill>
              </a:rPr>
              <a:t>n</a:t>
            </a:r>
            <a:r>
              <a:rPr lang="de-DE" altLang="ko-KR" sz="2000" dirty="0">
                <a:solidFill>
                  <a:schemeClr val="tx1"/>
                </a:solidFill>
              </a:rPr>
              <a:t>)</a:t>
            </a:r>
          </a:p>
          <a:p>
            <a:endParaRPr lang="de-DE" altLang="ko-KR" sz="2000" dirty="0">
              <a:solidFill>
                <a:schemeClr val="tx1"/>
              </a:solidFill>
            </a:endParaRPr>
          </a:p>
          <a:p>
            <a:r>
              <a:rPr lang="de-DE" altLang="ko-KR" sz="2000" dirty="0" err="1">
                <a:solidFill>
                  <a:schemeClr val="tx1"/>
                </a:solidFill>
              </a:rPr>
              <a:t>hello</a:t>
            </a:r>
            <a:r>
              <a:rPr lang="de-DE" altLang="ko-KR" sz="2000" dirty="0">
                <a:solidFill>
                  <a:schemeClr val="tx1"/>
                </a:solidFill>
              </a:rPr>
              <a:t>(5)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모서리가 둥근 사각형 설명선[R] 6"/>
          <p:cNvSpPr/>
          <p:nvPr/>
        </p:nvSpPr>
        <p:spPr>
          <a:xfrm>
            <a:off x="817403" y="3071185"/>
            <a:ext cx="1366456" cy="464303"/>
          </a:xfrm>
          <a:prstGeom prst="wedgeRoundRectCallout">
            <a:avLst>
              <a:gd name="adj1" fmla="val 99182"/>
              <a:gd name="adj2" fmla="val 203830"/>
              <a:gd name="adj3" fmla="val 16667"/>
            </a:avLst>
          </a:prstGeom>
          <a:solidFill>
            <a:srgbClr val="DAF1F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ko-KR" altLang="en-US" sz="2000">
                <a:solidFill>
                  <a:schemeClr val="accent2"/>
                </a:solidFill>
              </a:rPr>
              <a:t>재귀 호출</a:t>
            </a:r>
            <a:endParaRPr kumimoji="1" lang="ko-KR" altLang="en-US" sz="2000" dirty="0">
              <a:solidFill>
                <a:schemeClr val="accent2"/>
              </a:solidFill>
            </a:endParaRPr>
          </a:p>
        </p:txBody>
      </p:sp>
      <p:sp>
        <p:nvSpPr>
          <p:cNvPr id="9" name="모서리가 둥근 사각형 설명선[R] 7"/>
          <p:cNvSpPr/>
          <p:nvPr/>
        </p:nvSpPr>
        <p:spPr>
          <a:xfrm>
            <a:off x="4315905" y="1705660"/>
            <a:ext cx="1366456" cy="464303"/>
          </a:xfrm>
          <a:prstGeom prst="wedgeRoundRectCallout">
            <a:avLst>
              <a:gd name="adj1" fmla="val -55979"/>
              <a:gd name="adj2" fmla="val 303382"/>
              <a:gd name="adj3" fmla="val 16667"/>
            </a:avLst>
          </a:prstGeom>
          <a:solidFill>
            <a:srgbClr val="DAF1F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ko-KR" altLang="en-US" sz="2000" dirty="0">
                <a:solidFill>
                  <a:schemeClr val="accent2"/>
                </a:solidFill>
              </a:rPr>
              <a:t>종료 조건</a:t>
            </a:r>
          </a:p>
        </p:txBody>
      </p:sp>
      <p:sp>
        <p:nvSpPr>
          <p:cNvPr id="10" name="모서리가 둥근 사각형 설명선[R] 8"/>
          <p:cNvSpPr/>
          <p:nvPr/>
        </p:nvSpPr>
        <p:spPr>
          <a:xfrm>
            <a:off x="4731627" y="3421789"/>
            <a:ext cx="1484026" cy="464303"/>
          </a:xfrm>
          <a:prstGeom prst="wedgeRoundRectCallout">
            <a:avLst>
              <a:gd name="adj1" fmla="val -121096"/>
              <a:gd name="adj2" fmla="val 48044"/>
              <a:gd name="adj3" fmla="val 16667"/>
            </a:avLst>
          </a:prstGeom>
          <a:solidFill>
            <a:srgbClr val="DAF1F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ko-KR" altLang="en-US" sz="2000" dirty="0">
                <a:solidFill>
                  <a:schemeClr val="accent2"/>
                </a:solidFill>
              </a:rPr>
              <a:t>조건 변경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71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3"/>
          <p:cNvSpPr/>
          <p:nvPr/>
        </p:nvSpPr>
        <p:spPr>
          <a:xfrm>
            <a:off x="325680" y="3313435"/>
            <a:ext cx="3224723" cy="3129408"/>
          </a:xfrm>
          <a:prstGeom prst="roundRect">
            <a:avLst>
              <a:gd name="adj" fmla="val 3255"/>
            </a:avLst>
          </a:prstGeom>
          <a:solidFill>
            <a:srgbClr val="DAF1F8"/>
          </a:solidFill>
          <a:ln>
            <a:solidFill>
              <a:srgbClr val="76CC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dirty="0" err="1">
                <a:solidFill>
                  <a:schemeClr val="tx1"/>
                </a:solidFill>
              </a:rPr>
              <a:t>def</a:t>
            </a:r>
            <a:r>
              <a:rPr lang="en-US" altLang="ko-KR" sz="2000" dirty="0">
                <a:solidFill>
                  <a:schemeClr val="tx1"/>
                </a:solidFill>
              </a:rPr>
              <a:t> sum(n):</a:t>
            </a:r>
          </a:p>
          <a:p>
            <a:r>
              <a:rPr lang="en-US" altLang="ko-KR" sz="2000" dirty="0">
                <a:solidFill>
                  <a:schemeClr val="tx1"/>
                </a:solidFill>
              </a:rPr>
              <a:t>    if n == 1:</a:t>
            </a:r>
          </a:p>
          <a:p>
            <a:r>
              <a:rPr lang="en-US" altLang="ko-KR" sz="2000" dirty="0">
                <a:solidFill>
                  <a:schemeClr val="tx1"/>
                </a:solidFill>
              </a:rPr>
              <a:t>        return n</a:t>
            </a:r>
          </a:p>
          <a:p>
            <a:r>
              <a:rPr lang="en-US" altLang="ko-KR" sz="2000" dirty="0">
                <a:solidFill>
                  <a:schemeClr val="tx1"/>
                </a:solidFill>
              </a:rPr>
              <a:t>    else:</a:t>
            </a:r>
          </a:p>
          <a:p>
            <a:r>
              <a:rPr lang="en-US" altLang="ko-KR" sz="2000" dirty="0">
                <a:solidFill>
                  <a:schemeClr val="tx1"/>
                </a:solidFill>
              </a:rPr>
              <a:t>        return n + sum(n-1)</a:t>
            </a:r>
          </a:p>
          <a:p>
            <a:endParaRPr lang="en-US" altLang="ko-KR" sz="2000" dirty="0">
              <a:solidFill>
                <a:schemeClr val="tx1"/>
              </a:solidFill>
            </a:endParaRPr>
          </a:p>
          <a:p>
            <a:r>
              <a:rPr lang="en-US" altLang="ko-KR" sz="2000" dirty="0">
                <a:solidFill>
                  <a:schemeClr val="tx1"/>
                </a:solidFill>
              </a:rPr>
              <a:t>c = sum(10)</a:t>
            </a:r>
          </a:p>
          <a:p>
            <a:r>
              <a:rPr lang="en-US" altLang="ko-KR" sz="2000" dirty="0">
                <a:solidFill>
                  <a:schemeClr val="tx1"/>
                </a:solidFill>
              </a:rPr>
              <a:t>print(c)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재귀 함수 예제</a:t>
            </a:r>
            <a:r>
              <a:rPr kumimoji="1" lang="en-US" altLang="ko-KR" dirty="0"/>
              <a:t>:</a:t>
            </a:r>
            <a:r>
              <a:rPr kumimoji="1" lang="ko-KR" altLang="en-US" dirty="0"/>
              <a:t> </a:t>
            </a:r>
            <a:r>
              <a:rPr kumimoji="1" lang="en-US" altLang="ko-KR" dirty="0"/>
              <a:t>1</a:t>
            </a:r>
            <a:r>
              <a:rPr kumimoji="1" lang="ko-KR" altLang="en-US" dirty="0"/>
              <a:t> 부터 </a:t>
            </a:r>
            <a:r>
              <a:rPr kumimoji="1" lang="en-US" altLang="ko-KR" dirty="0"/>
              <a:t>10</a:t>
            </a:r>
            <a:r>
              <a:rPr kumimoji="1" lang="ko-KR" altLang="en-US" dirty="0"/>
              <a:t>까지의 합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39485" y="982271"/>
            <a:ext cx="8349880" cy="4314756"/>
            <a:chOff x="1165608" y="2361364"/>
            <a:chExt cx="9822258" cy="4314756"/>
          </a:xfrm>
        </p:grpSpPr>
        <p:sp>
          <p:nvSpPr>
            <p:cNvPr id="6" name="종속 처리 3"/>
            <p:cNvSpPr/>
            <p:nvPr/>
          </p:nvSpPr>
          <p:spPr>
            <a:xfrm>
              <a:off x="1165608" y="2361364"/>
              <a:ext cx="1919236" cy="519745"/>
            </a:xfrm>
            <a:prstGeom prst="flowChartPredefined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ko-KR"/>
                <a:t>sum(n)</a:t>
              </a:r>
              <a:endParaRPr kumimoji="1" lang="ko-KR" altLang="en-US" dirty="0"/>
            </a:p>
          </p:txBody>
        </p:sp>
        <p:sp>
          <p:nvSpPr>
            <p:cNvPr id="7" name="수행의 시작/종료 5"/>
            <p:cNvSpPr/>
            <p:nvPr/>
          </p:nvSpPr>
          <p:spPr>
            <a:xfrm>
              <a:off x="3918857" y="2431702"/>
              <a:ext cx="1286189" cy="400459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ko-KR" altLang="en-US"/>
                <a:t>시작</a:t>
              </a:r>
            </a:p>
          </p:txBody>
        </p:sp>
        <p:sp>
          <p:nvSpPr>
            <p:cNvPr id="8" name="수행의 시작/종료 6"/>
            <p:cNvSpPr/>
            <p:nvPr/>
          </p:nvSpPr>
          <p:spPr>
            <a:xfrm>
              <a:off x="3918856" y="4744365"/>
              <a:ext cx="1286189" cy="400459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ko-KR" altLang="en-US" dirty="0"/>
                <a:t>종료</a:t>
              </a:r>
            </a:p>
          </p:txBody>
        </p:sp>
        <p:sp>
          <p:nvSpPr>
            <p:cNvPr id="9" name="판단 8"/>
            <p:cNvSpPr/>
            <p:nvPr/>
          </p:nvSpPr>
          <p:spPr>
            <a:xfrm>
              <a:off x="3908808" y="3084844"/>
              <a:ext cx="1296237" cy="530004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ko-KR" dirty="0"/>
                <a:t>n=1</a:t>
              </a:r>
              <a:endParaRPr kumimoji="1" lang="ko-KR" altLang="en-US" dirty="0"/>
            </a:p>
          </p:txBody>
        </p:sp>
        <p:sp>
          <p:nvSpPr>
            <p:cNvPr id="10" name="종속 처리 9"/>
            <p:cNvSpPr/>
            <p:nvPr/>
          </p:nvSpPr>
          <p:spPr>
            <a:xfrm>
              <a:off x="3597308" y="3912758"/>
              <a:ext cx="1919236" cy="519745"/>
            </a:xfrm>
            <a:prstGeom prst="flowChartPredefined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ko-KR"/>
                <a:t>sum(n-1)</a:t>
              </a:r>
              <a:endParaRPr kumimoji="1" lang="ko-KR" altLang="en-US" dirty="0"/>
            </a:p>
          </p:txBody>
        </p:sp>
        <p:cxnSp>
          <p:nvCxnSpPr>
            <p:cNvPr id="11" name="직선 화살표 연결선 11"/>
            <p:cNvCxnSpPr>
              <a:stCxn id="13" idx="2"/>
              <a:endCxn id="14" idx="0"/>
            </p:cNvCxnSpPr>
            <p:nvPr/>
          </p:nvCxnSpPr>
          <p:spPr>
            <a:xfrm flipH="1">
              <a:off x="4556926" y="3614848"/>
              <a:ext cx="1" cy="297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직선 화살표 연결선 12"/>
            <p:cNvCxnSpPr>
              <a:stCxn id="10" idx="2"/>
              <a:endCxn id="13" idx="0"/>
            </p:cNvCxnSpPr>
            <p:nvPr/>
          </p:nvCxnSpPr>
          <p:spPr>
            <a:xfrm flipH="1">
              <a:off x="4556927" y="2832161"/>
              <a:ext cx="5025" cy="2526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처리 15"/>
            <p:cNvSpPr/>
            <p:nvPr/>
          </p:nvSpPr>
          <p:spPr>
            <a:xfrm>
              <a:off x="5514030" y="3105094"/>
              <a:ext cx="926963" cy="504313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ko-KR" dirty="0"/>
                <a:t>return</a:t>
              </a:r>
              <a:endParaRPr kumimoji="1" lang="ko-KR" altLang="en-US" dirty="0"/>
            </a:p>
          </p:txBody>
        </p:sp>
        <p:cxnSp>
          <p:nvCxnSpPr>
            <p:cNvPr id="14" name="직선 화살표 연결선 16"/>
            <p:cNvCxnSpPr>
              <a:stCxn id="13" idx="3"/>
              <a:endCxn id="20" idx="1"/>
            </p:cNvCxnSpPr>
            <p:nvPr/>
          </p:nvCxnSpPr>
          <p:spPr>
            <a:xfrm>
              <a:off x="5205045" y="3349846"/>
              <a:ext cx="308985" cy="74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직선 화살표 연결선 19"/>
            <p:cNvCxnSpPr>
              <a:endCxn id="11" idx="0"/>
            </p:cNvCxnSpPr>
            <p:nvPr/>
          </p:nvCxnSpPr>
          <p:spPr>
            <a:xfrm>
              <a:off x="4556928" y="4422176"/>
              <a:ext cx="5023" cy="3221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수행의 시작/종료 24"/>
            <p:cNvSpPr/>
            <p:nvPr/>
          </p:nvSpPr>
          <p:spPr>
            <a:xfrm>
              <a:off x="6810267" y="3161232"/>
              <a:ext cx="1286189" cy="400459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ko-KR" altLang="en-US" dirty="0"/>
                <a:t>종료</a:t>
              </a:r>
            </a:p>
          </p:txBody>
        </p:sp>
        <p:cxnSp>
          <p:nvCxnSpPr>
            <p:cNvPr id="17" name="직선 화살표 연결선 25"/>
            <p:cNvCxnSpPr>
              <a:stCxn id="20" idx="3"/>
              <a:endCxn id="29" idx="1"/>
            </p:cNvCxnSpPr>
            <p:nvPr/>
          </p:nvCxnSpPr>
          <p:spPr>
            <a:xfrm>
              <a:off x="6440993" y="3357251"/>
              <a:ext cx="369274" cy="42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직선 화살표 연결선 28"/>
            <p:cNvCxnSpPr>
              <a:stCxn id="8" idx="3"/>
              <a:endCxn id="10" idx="1"/>
            </p:cNvCxnSpPr>
            <p:nvPr/>
          </p:nvCxnSpPr>
          <p:spPr>
            <a:xfrm>
              <a:off x="3084844" y="2621237"/>
              <a:ext cx="834013" cy="10695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수행의 시작/종료 43"/>
            <p:cNvSpPr/>
            <p:nvPr/>
          </p:nvSpPr>
          <p:spPr>
            <a:xfrm>
              <a:off x="6810267" y="3962998"/>
              <a:ext cx="1286189" cy="400459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ko-KR" altLang="en-US"/>
                <a:t>시작</a:t>
              </a:r>
            </a:p>
          </p:txBody>
        </p:sp>
        <p:sp>
          <p:nvSpPr>
            <p:cNvPr id="20" name="수행의 시작/종료 44"/>
            <p:cNvSpPr/>
            <p:nvPr/>
          </p:nvSpPr>
          <p:spPr>
            <a:xfrm>
              <a:off x="6810266" y="6275661"/>
              <a:ext cx="1286189" cy="400459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ko-KR" altLang="en-US" dirty="0"/>
                <a:t>종료</a:t>
              </a:r>
            </a:p>
          </p:txBody>
        </p:sp>
        <p:sp>
          <p:nvSpPr>
            <p:cNvPr id="21" name="판단 45"/>
            <p:cNvSpPr/>
            <p:nvPr/>
          </p:nvSpPr>
          <p:spPr>
            <a:xfrm>
              <a:off x="6800218" y="4616140"/>
              <a:ext cx="1296237" cy="530004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ko-KR" dirty="0"/>
                <a:t>n=1</a:t>
              </a:r>
              <a:endParaRPr kumimoji="1" lang="ko-KR" altLang="en-US" dirty="0"/>
            </a:p>
          </p:txBody>
        </p:sp>
        <p:sp>
          <p:nvSpPr>
            <p:cNvPr id="22" name="종속 처리 46"/>
            <p:cNvSpPr/>
            <p:nvPr/>
          </p:nvSpPr>
          <p:spPr>
            <a:xfrm>
              <a:off x="6488718" y="5444054"/>
              <a:ext cx="1919236" cy="519745"/>
            </a:xfrm>
            <a:prstGeom prst="flowChartPredefined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ko-KR" dirty="0"/>
                <a:t>sum(n-1)</a:t>
              </a:r>
              <a:endParaRPr kumimoji="1" lang="ko-KR" altLang="en-US" dirty="0"/>
            </a:p>
          </p:txBody>
        </p:sp>
        <p:cxnSp>
          <p:nvCxnSpPr>
            <p:cNvPr id="23" name="직선 화살표 연결선 47"/>
            <p:cNvCxnSpPr/>
            <p:nvPr/>
          </p:nvCxnSpPr>
          <p:spPr>
            <a:xfrm flipH="1">
              <a:off x="7448336" y="5146144"/>
              <a:ext cx="1" cy="297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직선 화살표 연결선 48"/>
            <p:cNvCxnSpPr/>
            <p:nvPr/>
          </p:nvCxnSpPr>
          <p:spPr>
            <a:xfrm flipH="1">
              <a:off x="7448337" y="4363457"/>
              <a:ext cx="5025" cy="2526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처리 49"/>
            <p:cNvSpPr/>
            <p:nvPr/>
          </p:nvSpPr>
          <p:spPr>
            <a:xfrm>
              <a:off x="8405440" y="4636390"/>
              <a:ext cx="926963" cy="504313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ko-KR" dirty="0"/>
                <a:t>return</a:t>
              </a:r>
              <a:endParaRPr kumimoji="1" lang="ko-KR" altLang="en-US" dirty="0"/>
            </a:p>
          </p:txBody>
        </p:sp>
        <p:cxnSp>
          <p:nvCxnSpPr>
            <p:cNvPr id="26" name="직선 화살표 연결선 50"/>
            <p:cNvCxnSpPr/>
            <p:nvPr/>
          </p:nvCxnSpPr>
          <p:spPr>
            <a:xfrm>
              <a:off x="8096455" y="4881142"/>
              <a:ext cx="308985" cy="74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직선 화살표 연결선 51"/>
            <p:cNvCxnSpPr/>
            <p:nvPr/>
          </p:nvCxnSpPr>
          <p:spPr>
            <a:xfrm>
              <a:off x="7448338" y="5953472"/>
              <a:ext cx="5023" cy="3221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수행의 시작/종료 52"/>
            <p:cNvSpPr/>
            <p:nvPr/>
          </p:nvSpPr>
          <p:spPr>
            <a:xfrm>
              <a:off x="9701677" y="4692528"/>
              <a:ext cx="1286189" cy="400459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ko-KR" altLang="en-US" dirty="0"/>
                <a:t>종료</a:t>
              </a:r>
            </a:p>
          </p:txBody>
        </p:sp>
        <p:cxnSp>
          <p:nvCxnSpPr>
            <p:cNvPr id="29" name="직선 화살표 연결선 53"/>
            <p:cNvCxnSpPr/>
            <p:nvPr/>
          </p:nvCxnSpPr>
          <p:spPr>
            <a:xfrm>
              <a:off x="9332403" y="4888547"/>
              <a:ext cx="369274" cy="42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직선 화살표 연결선 54"/>
            <p:cNvCxnSpPr>
              <a:stCxn id="14" idx="3"/>
            </p:cNvCxnSpPr>
            <p:nvPr/>
          </p:nvCxnSpPr>
          <p:spPr>
            <a:xfrm flipV="1">
              <a:off x="5516544" y="4163228"/>
              <a:ext cx="1293723" cy="9403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직선 화살표 연결선 60"/>
            <p:cNvCxnSpPr/>
            <p:nvPr/>
          </p:nvCxnSpPr>
          <p:spPr>
            <a:xfrm flipV="1">
              <a:off x="8407954" y="5720985"/>
              <a:ext cx="1293723" cy="9403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텍스트 상자 61"/>
            <p:cNvSpPr txBox="1"/>
            <p:nvPr/>
          </p:nvSpPr>
          <p:spPr>
            <a:xfrm>
              <a:off x="10088545" y="5526593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is-IS" altLang="ko-KR" dirty="0"/>
                <a:t>. . .</a:t>
              </a:r>
              <a:endParaRPr kumimoji="1"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7896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LAB: </a:t>
            </a:r>
            <a:r>
              <a:rPr lang="ko-KR" altLang="en-US" dirty="0"/>
              <a:t>코드 작성 실습</a:t>
            </a:r>
            <a:r>
              <a:rPr lang="en-US" altLang="ko-KR" dirty="0"/>
              <a:t>: </a:t>
            </a:r>
            <a:r>
              <a:rPr lang="ko-KR" altLang="en-US" dirty="0"/>
              <a:t>재귀 함수 정의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ko-KR" altLang="en-US" dirty="0"/>
              <a:t>연습문제</a:t>
            </a:r>
            <a:r>
              <a:rPr kumimoji="1" lang="en-US" altLang="ko-KR" dirty="0"/>
              <a:t>: n! </a:t>
            </a:r>
            <a:r>
              <a:rPr kumimoji="1" lang="ko-KR" altLang="en-US" dirty="0"/>
              <a:t>은 </a:t>
            </a:r>
            <a:r>
              <a:rPr kumimoji="1" lang="en-US" altLang="ko-KR" dirty="0"/>
              <a:t>1*2*3…*n</a:t>
            </a:r>
            <a:r>
              <a:rPr kumimoji="1" lang="ko-KR" altLang="en-US" dirty="0"/>
              <a:t>까지 모든 수를 곱한 결과이다</a:t>
            </a:r>
            <a:r>
              <a:rPr kumimoji="1" lang="en-US" altLang="ko-KR" dirty="0"/>
              <a:t>. </a:t>
            </a:r>
          </a:p>
          <a:p>
            <a:pPr>
              <a:lnSpc>
                <a:spcPct val="150000"/>
              </a:lnSpc>
            </a:pPr>
            <a:r>
              <a:rPr kumimoji="1" lang="ko-KR" altLang="en-US" dirty="0"/>
              <a:t>이를 재귀 함수를 이용해서 작성해 보도록 하자</a:t>
            </a:r>
            <a:r>
              <a:rPr kumimoji="1" lang="en-US" altLang="ko-KR" dirty="0"/>
              <a:t>.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ko-KR" altLang="en-US" dirty="0"/>
              <a:t>반복되는 부분을 명시하자</a:t>
            </a:r>
            <a:r>
              <a:rPr kumimoji="1" lang="en-US" altLang="ko-KR" dirty="0"/>
              <a:t>.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ko-KR" altLang="en-US" dirty="0"/>
              <a:t>종료 조건을 명시하자</a:t>
            </a:r>
            <a:r>
              <a:rPr kumimoji="1" lang="en-US" altLang="ko-KR" dirty="0"/>
              <a:t>.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ko-KR" altLang="en-US" dirty="0"/>
              <a:t>명시한 부분을 재귀 함수를 위한 순서도를 작성해서 체크하자</a:t>
            </a:r>
            <a:r>
              <a:rPr kumimoji="1" lang="en-US" altLang="ko-KR" dirty="0"/>
              <a:t>.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ko-KR" altLang="en-US" dirty="0"/>
              <a:t>순서도를 코드로 명기하자</a:t>
            </a:r>
            <a:endParaRPr kumimoji="1" lang="en-US" altLang="ko-KR" dirty="0"/>
          </a:p>
          <a:p>
            <a:pPr marL="1028700" lvl="2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ko-KR" altLang="en-US" dirty="0"/>
              <a:t>함수를 정의하자</a:t>
            </a:r>
            <a:endParaRPr kumimoji="1" lang="en-US" altLang="ko-KR" dirty="0"/>
          </a:p>
          <a:p>
            <a:pPr marL="1028700" lvl="2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ko-KR" altLang="en-US" dirty="0"/>
              <a:t>함수를 호출하자</a:t>
            </a:r>
          </a:p>
        </p:txBody>
      </p:sp>
    </p:spTree>
    <p:extLst>
      <p:ext uri="{BB962C8B-B14F-4D97-AF65-F5344CB8AC3E}">
        <p14:creationId xmlns:p14="http://schemas.microsoft.com/office/powerpoint/2010/main" val="199861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함수의 개요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함수</a:t>
            </a:r>
            <a:r>
              <a:rPr lang="en-US" altLang="ko-KR" dirty="0"/>
              <a:t>:</a:t>
            </a:r>
            <a:r>
              <a:rPr lang="ko-KR" altLang="en-US" dirty="0"/>
              <a:t> 특정 동작을 수행하는 일정 코드</a:t>
            </a:r>
            <a:endParaRPr lang="en-US" altLang="ko-KR" dirty="0"/>
          </a:p>
          <a:p>
            <a:r>
              <a:rPr lang="ko-KR" altLang="en-US" dirty="0"/>
              <a:t>여러 명령어들을 하나의 단위로 묶어 한 가지 기능을 수행함 </a:t>
            </a:r>
            <a:endParaRPr lang="en-US" dirty="0"/>
          </a:p>
          <a:p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729" y="2046744"/>
            <a:ext cx="7679872" cy="338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73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함수의 개요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Picture 21"/>
          <p:cNvPicPr>
            <a:picLocks noChangeAspect="1" noChangeArrowheads="1"/>
          </p:cNvPicPr>
          <p:nvPr/>
        </p:nvPicPr>
        <p:blipFill rotWithShape="1">
          <a:blip r:embed="rId2" cstate="print"/>
          <a:srcRect l="35213"/>
          <a:stretch/>
        </p:blipFill>
        <p:spPr bwMode="auto">
          <a:xfrm>
            <a:off x="239485" y="1331005"/>
            <a:ext cx="4212355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6800" y="1502229"/>
            <a:ext cx="4747200" cy="283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678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함수는 언제 쓰는가</a:t>
            </a:r>
            <a:r>
              <a:rPr lang="en-US" altLang="ko-KR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반복적으로 활용되는 부분을 별도의 실행 단위로 만들어 가독성을 높일 때 사용</a:t>
            </a:r>
            <a:endParaRPr lang="en-US" altLang="ko-KR" dirty="0"/>
          </a:p>
          <a:p>
            <a:r>
              <a:rPr lang="ko-KR" altLang="en-US" dirty="0"/>
              <a:t>세부 내용 보다 전체적인 구성을 볼 수 있도록 함</a:t>
            </a:r>
            <a:endParaRPr lang="en-US" altLang="ko-KR" dirty="0"/>
          </a:p>
          <a:p>
            <a:r>
              <a:rPr lang="ko-KR" altLang="en-US" dirty="0"/>
              <a:t>어디서 오류가 발생했는지 검사가 쉬워짐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사용 예</a:t>
            </a:r>
            <a:r>
              <a:rPr lang="en-US" altLang="ko-KR" dirty="0"/>
              <a:t>:</a:t>
            </a:r>
            <a:r>
              <a:rPr lang="ko-KR" altLang="en-US" dirty="0"/>
              <a:t> 특정 조건에 거북이로 이름을 쓰는 작업</a:t>
            </a:r>
            <a:endParaRPr lang="en-US" altLang="ko-KR" dirty="0"/>
          </a:p>
          <a:p>
            <a:pPr lvl="1"/>
            <a:r>
              <a:rPr lang="ko-KR" altLang="en-US" dirty="0"/>
              <a:t>이름을 쓰는 데 필요한 문장의 수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40</a:t>
            </a:r>
          </a:p>
          <a:p>
            <a:pPr lvl="1"/>
            <a:r>
              <a:rPr lang="ko-KR" altLang="en-US" dirty="0"/>
              <a:t>특정 조건 발생 횟수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50</a:t>
            </a:r>
          </a:p>
          <a:p>
            <a:pPr lvl="1"/>
            <a:r>
              <a:rPr lang="ko-KR" altLang="en-US" dirty="0"/>
              <a:t>함수 없이 코드를 작성할 때 최소 코드의 길이 </a:t>
            </a:r>
            <a:r>
              <a:rPr lang="en-US" altLang="ko-KR" dirty="0"/>
              <a:t>40</a:t>
            </a:r>
            <a:r>
              <a:rPr lang="ko-KR" altLang="en-US" dirty="0"/>
              <a:t>줄 </a:t>
            </a:r>
            <a:r>
              <a:rPr lang="en-US" altLang="ko-KR" dirty="0"/>
              <a:t>x 50</a:t>
            </a:r>
            <a:r>
              <a:rPr lang="ko-KR" altLang="en-US" dirty="0"/>
              <a:t>번 </a:t>
            </a:r>
            <a:r>
              <a:rPr lang="en-US" altLang="ko-KR" dirty="0"/>
              <a:t>=</a:t>
            </a:r>
            <a:r>
              <a:rPr lang="ko-KR" altLang="en-US" dirty="0"/>
              <a:t> </a:t>
            </a:r>
            <a:r>
              <a:rPr lang="en-US" altLang="ko-KR" dirty="0"/>
              <a:t>200</a:t>
            </a:r>
            <a:r>
              <a:rPr lang="ko-KR" altLang="en-US" dirty="0"/>
              <a:t> 줄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8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함수는 언제 쓰는가</a:t>
            </a:r>
            <a:r>
              <a:rPr lang="en-US" altLang="ko-KR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사용 예</a:t>
            </a:r>
            <a:r>
              <a:rPr lang="en-US" altLang="ko-KR" dirty="0"/>
              <a:t>:</a:t>
            </a:r>
            <a:r>
              <a:rPr lang="ko-KR" altLang="en-US" dirty="0"/>
              <a:t> 특정 조건에 거북이로 이름을 쓰는 작업</a:t>
            </a:r>
            <a:endParaRPr lang="en-US" altLang="ko-KR" dirty="0"/>
          </a:p>
          <a:p>
            <a:pPr lvl="1"/>
            <a:r>
              <a:rPr lang="ko-KR" altLang="en-US" dirty="0"/>
              <a:t>함수로 만드는데 드는 추가 코드 수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총 </a:t>
            </a:r>
            <a:r>
              <a:rPr lang="en-US" altLang="ko-KR" dirty="0"/>
              <a:t>41</a:t>
            </a:r>
            <a:r>
              <a:rPr lang="ko-KR" altLang="en-US" dirty="0"/>
              <a:t>줄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특정 조건에 함수를 호출하는 횟수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50</a:t>
            </a:r>
          </a:p>
          <a:p>
            <a:pPr lvl="1"/>
            <a:r>
              <a:rPr lang="ko-KR" altLang="en-US" dirty="0"/>
              <a:t>함수로 코드를 자성할 때 최소 코드의 길이 </a:t>
            </a:r>
            <a:r>
              <a:rPr lang="en-US" altLang="ko-KR" dirty="0"/>
              <a:t>41</a:t>
            </a:r>
            <a:r>
              <a:rPr lang="ko-KR" altLang="en-US" dirty="0"/>
              <a:t>줄 </a:t>
            </a:r>
            <a:r>
              <a:rPr lang="en-US" altLang="ko-KR" dirty="0"/>
              <a:t>+</a:t>
            </a:r>
            <a:r>
              <a:rPr lang="ko-KR" altLang="en-US" dirty="0"/>
              <a:t> </a:t>
            </a:r>
            <a:r>
              <a:rPr lang="en-US" altLang="ko-KR" dirty="0"/>
              <a:t>50</a:t>
            </a:r>
            <a:r>
              <a:rPr lang="ko-KR" altLang="en-US" dirty="0"/>
              <a:t>줄 </a:t>
            </a:r>
            <a:r>
              <a:rPr lang="en-US" altLang="ko-KR" dirty="0"/>
              <a:t>=</a:t>
            </a:r>
            <a:r>
              <a:rPr lang="ko-KR" altLang="en-US" dirty="0"/>
              <a:t> </a:t>
            </a:r>
            <a:r>
              <a:rPr lang="en-US" altLang="ko-KR" dirty="0"/>
              <a:t>91</a:t>
            </a:r>
            <a:r>
              <a:rPr lang="ko-KR" altLang="en-US" dirty="0"/>
              <a:t>줄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65" y="3171138"/>
            <a:ext cx="5302802" cy="1879148"/>
          </a:xfrm>
          <a:prstGeom prst="rect">
            <a:avLst/>
          </a:prstGeom>
        </p:spPr>
      </p:pic>
      <p:pic>
        <p:nvPicPr>
          <p:cNvPr id="7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759" y="2697608"/>
            <a:ext cx="1783514" cy="2223285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5851803" y="3662358"/>
            <a:ext cx="397330" cy="375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9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함수의 실행 흐름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함수는 하나의 기능을 수행하도록 짜여진 코드의 실행 순서임</a:t>
            </a:r>
            <a:endParaRPr lang="en-US" altLang="ko-KR" dirty="0"/>
          </a:p>
          <a:p>
            <a:r>
              <a:rPr lang="ko-KR" altLang="en-US" dirty="0"/>
              <a:t>함수에 이름이 있어 변수처럼 재사용이 쉬움</a:t>
            </a:r>
            <a:endParaRPr lang="en-US" altLang="ko-KR" dirty="0"/>
          </a:p>
          <a:p>
            <a:r>
              <a:rPr lang="ko-KR" altLang="en-US" dirty="0"/>
              <a:t>함수 내에서 다른 함수를 호출하는 것도 가능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16" y="2620920"/>
            <a:ext cx="6428681" cy="216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11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첫 예제 다시 보기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485" y="1107014"/>
            <a:ext cx="5423247" cy="262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0197" y="1107013"/>
            <a:ext cx="3495966" cy="304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954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예제</a:t>
            </a:r>
            <a:r>
              <a:rPr lang="en-US" altLang="ko-KR" dirty="0"/>
              <a:t>:</a:t>
            </a:r>
            <a:r>
              <a:rPr lang="ko-KR" altLang="en-US" dirty="0"/>
              <a:t> 승수 구하기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485" y="724128"/>
            <a:ext cx="6299475" cy="421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t="61669"/>
          <a:stretch/>
        </p:blipFill>
        <p:spPr bwMode="auto">
          <a:xfrm>
            <a:off x="1248771" y="4813479"/>
            <a:ext cx="3560358" cy="139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b="42156"/>
          <a:stretch/>
        </p:blipFill>
        <p:spPr bwMode="auto">
          <a:xfrm>
            <a:off x="4833257" y="3830032"/>
            <a:ext cx="4060371" cy="239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3190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예제</a:t>
            </a:r>
            <a:r>
              <a:rPr lang="en-US" altLang="ko-KR" dirty="0"/>
              <a:t>:</a:t>
            </a:r>
            <a:r>
              <a:rPr lang="ko-KR" altLang="en-US" dirty="0"/>
              <a:t> 함수를 이용해 두 수 중 큰 수 찾기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LAB: </a:t>
            </a:r>
            <a:r>
              <a:rPr lang="ko-KR" altLang="en-US" dirty="0"/>
              <a:t>프로그램으로 표현해보자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485" y="1667422"/>
            <a:ext cx="8562455" cy="452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5469" y="1296421"/>
            <a:ext cx="4356100" cy="4521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035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-0.72934 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7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1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2.4|1.6|5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2707</TotalTime>
  <Words>562</Words>
  <Application>Microsoft Office PowerPoint</Application>
  <PresentationFormat>On-screen Show (4:3)</PresentationFormat>
  <Paragraphs>130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맑은 고딕</vt:lpstr>
      <vt:lpstr>Arial</vt:lpstr>
      <vt:lpstr>Calibri</vt:lpstr>
      <vt:lpstr>Calibri Light</vt:lpstr>
      <vt:lpstr>Office Theme</vt:lpstr>
      <vt:lpstr>Flow Diagram V</vt:lpstr>
      <vt:lpstr>함수의 개요</vt:lpstr>
      <vt:lpstr>함수의 개요</vt:lpstr>
      <vt:lpstr>함수는 언제 쓰는가?</vt:lpstr>
      <vt:lpstr>함수는 언제 쓰는가?</vt:lpstr>
      <vt:lpstr>함수의 실행 흐름</vt:lpstr>
      <vt:lpstr>첫 예제 다시 보기</vt:lpstr>
      <vt:lpstr>예제: 승수 구하기 </vt:lpstr>
      <vt:lpstr>예제: 함수를 이용해 두 수 중 큰 수 찾기</vt:lpstr>
      <vt:lpstr>실습: 세수 중 큰 수 찾기</vt:lpstr>
      <vt:lpstr>실습: 세수 중 큰 수 찾기</vt:lpstr>
      <vt:lpstr>재귀 함수</vt:lpstr>
      <vt:lpstr>재귀 함수</vt:lpstr>
      <vt:lpstr>재귀 함수 예제: 1 부터 10까지의 합</vt:lpstr>
      <vt:lpstr>LAB: 코드 작성 실습: 재귀 함수 정의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Management System</dc:title>
  <dc:creator>Seongjin Lee</dc:creator>
  <cp:lastModifiedBy> </cp:lastModifiedBy>
  <cp:revision>96</cp:revision>
  <cp:lastPrinted>2017-08-28T12:40:01Z</cp:lastPrinted>
  <dcterms:created xsi:type="dcterms:W3CDTF">2017-08-18T04:29:33Z</dcterms:created>
  <dcterms:modified xsi:type="dcterms:W3CDTF">2018-09-03T00:32:35Z</dcterms:modified>
</cp:coreProperties>
</file>