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0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082"/>
    <p:restoredTop sz="94645"/>
  </p:normalViewPr>
  <p:slideViewPr>
    <p:cSldViewPr snapToGrid="0" snapToObjects="1">
      <p:cViewPr varScale="1">
        <p:scale>
          <a:sx n="53" d="100"/>
          <a:sy n="53" d="100"/>
        </p:scale>
        <p:origin x="4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39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60bacaf3-c320-4c62-bcf4-3813af67fb3a" providerId="ADAL" clId="{B6383B53-CACC-4D5A-8748-E413FE2038DE}"/>
    <pc:docChg chg="modSld">
      <pc:chgData name=" " userId="60bacaf3-c320-4c62-bcf4-3813af67fb3a" providerId="ADAL" clId="{B6383B53-CACC-4D5A-8748-E413FE2038DE}" dt="2018-09-03T00:27:10.671" v="1"/>
      <pc:docMkLst>
        <pc:docMk/>
      </pc:docMkLst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1844683785" sldId="256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1844683785" sldId="256"/>
            <ac:picMk id="4" creationId="{DCE08209-817D-4ED1-837B-BC996C575308}"/>
          </ac:picMkLst>
        </pc:pic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1979503734" sldId="257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1979503734" sldId="257"/>
            <ac:picMk id="10" creationId="{1906738D-E894-47FE-87EC-BD02DF58F97C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1979503734" sldId="257"/>
            <ac:inkMk id="9" creationId="{2E5ED367-93F8-4E79-8F8D-52F964DA7D5C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953011757" sldId="258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953011757" sldId="258"/>
            <ac:picMk id="11" creationId="{C261A614-9897-4E75-AA41-3E69D0CA6CEB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953011757" sldId="258"/>
            <ac:inkMk id="10" creationId="{EA9262F4-B1BE-446F-9611-110419FB6185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552867375" sldId="259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552867375" sldId="259"/>
            <ac:picMk id="10" creationId="{663AF4E0-9CF9-4D0E-95B4-117B3C936E46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552867375" sldId="259"/>
            <ac:inkMk id="6" creationId="{17D2620B-68B5-4FD2-817D-EA46678C08AD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342301398" sldId="260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342301398" sldId="260"/>
            <ac:picMk id="7" creationId="{B2245658-94A2-4CC9-96FC-3620A44F48B9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342301398" sldId="260"/>
            <ac:inkMk id="6" creationId="{61BB5B35-9C37-4337-B50A-149F587AB6B3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569600612" sldId="261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569600612" sldId="261"/>
            <ac:picMk id="10" creationId="{189A0F11-4E61-4B50-B815-3BA7BD0E4BD0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569600612" sldId="261"/>
            <ac:inkMk id="9" creationId="{8473F9F9-06F0-4F7F-9BFA-F19C61D7E537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1477082554" sldId="262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1477082554" sldId="262"/>
            <ac:picMk id="10" creationId="{BAA68FAA-16B7-4B61-A390-67753B0C38DF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1477082554" sldId="262"/>
            <ac:inkMk id="3" creationId="{7D5988E4-E31B-4A18-B006-FB3DB8D87B08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1245631777" sldId="263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1245631777" sldId="263"/>
            <ac:picMk id="10" creationId="{555EA09C-BCED-447F-B611-78EDF2068118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1245631777" sldId="263"/>
            <ac:inkMk id="8" creationId="{52199232-ABDE-4914-9122-3CBFA2106DA8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1664306295" sldId="264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1664306295" sldId="264"/>
            <ac:picMk id="6" creationId="{FEBF027A-63AE-482D-B9BB-D27243EA50C4}"/>
          </ac:picMkLst>
        </pc:pic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869190537" sldId="266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869190537" sldId="266"/>
            <ac:picMk id="9" creationId="{9C9AB407-324E-4714-B13E-DEF282D5228D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869190537" sldId="266"/>
            <ac:inkMk id="8" creationId="{ACF91CBE-D211-40C2-967B-FF89EFFBDC55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782408240" sldId="267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782408240" sldId="267"/>
            <ac:picMk id="21" creationId="{CDC1DEB5-1B5D-477D-9E2C-0D93566342C7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782408240" sldId="267"/>
            <ac:inkMk id="20" creationId="{13FDBD91-56BA-40D3-96C2-DDF0B02F6905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1967689677" sldId="268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1967689677" sldId="268"/>
            <ac:picMk id="13" creationId="{990295FD-E294-4293-ABD7-363179EF4927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1967689677" sldId="268"/>
            <ac:inkMk id="12" creationId="{9D15E4AF-95FD-43CD-9629-09572E0A2FAE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1876904696" sldId="269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1876904696" sldId="269"/>
            <ac:picMk id="11" creationId="{548A5E1B-2827-4E34-BF27-DFBE542A1ABF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1876904696" sldId="269"/>
            <ac:inkMk id="10" creationId="{4C112488-77F2-44F5-A77C-04B6271CB15B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689714853" sldId="270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689714853" sldId="270"/>
            <ac:picMk id="8" creationId="{0624995C-8997-495C-B2A7-340D11C0A015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689714853" sldId="270"/>
            <ac:inkMk id="7" creationId="{2C39863D-2EAC-4E13-946E-1E90AE16D717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1821187928" sldId="271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1821187928" sldId="271"/>
            <ac:picMk id="15" creationId="{A52399DA-5752-43D6-9CD0-03BFBA51710B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1821187928" sldId="271"/>
            <ac:inkMk id="14" creationId="{F4B05F10-5D42-473C-AB96-4877751E0512}"/>
          </ac:inkMkLst>
        </pc:inkChg>
      </pc:sldChg>
      <pc:sldChg chg="delSp modTransition modAnim">
        <pc:chgData name=" " userId="60bacaf3-c320-4c62-bcf4-3813af67fb3a" providerId="ADAL" clId="{B6383B53-CACC-4D5A-8748-E413FE2038DE}" dt="2018-09-03T00:27:10.671" v="1"/>
        <pc:sldMkLst>
          <pc:docMk/>
          <pc:sldMk cId="2142761745" sldId="272"/>
        </pc:sldMkLst>
        <pc:picChg chg="del">
          <ac:chgData name=" " userId="60bacaf3-c320-4c62-bcf4-3813af67fb3a" providerId="ADAL" clId="{B6383B53-CACC-4D5A-8748-E413FE2038DE}" dt="2018-09-03T00:27:08.184" v="0"/>
          <ac:picMkLst>
            <pc:docMk/>
            <pc:sldMk cId="2142761745" sldId="272"/>
            <ac:picMk id="3" creationId="{8F803C53-43A2-4251-B879-E5D9F255102D}"/>
          </ac:picMkLst>
        </pc:picChg>
        <pc:inkChg chg="del">
          <ac:chgData name=" " userId="60bacaf3-c320-4c62-bcf4-3813af67fb3a" providerId="ADAL" clId="{B6383B53-CACC-4D5A-8748-E413FE2038DE}" dt="2018-09-03T00:27:08.184" v="0"/>
          <ac:inkMkLst>
            <pc:docMk/>
            <pc:sldMk cId="2142761745" sldId="272"/>
            <ac:inkMk id="2" creationId="{C3C7E464-03C0-49F3-B503-FD7560D78B72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0BD0A-20D0-224F-89BE-9EAFA67C23B0}" type="datetimeFigureOut">
              <a:rPr lang="en-US" smtClean="0"/>
              <a:t>9/3/2018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062EC-D01C-9749-832E-A02B0A0051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6577" y="1122363"/>
            <a:ext cx="7310845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 anchor="ctr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4273-6606-7548-A135-EEB696D6B263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6577" y="3554822"/>
            <a:ext cx="73108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 sz="1800"/>
            </a:lvl3pPr>
            <a:lvl4pPr>
              <a:lnSpc>
                <a:spcPct val="130000"/>
              </a:lnSpc>
              <a:defRPr sz="1800"/>
            </a:lvl4pPr>
            <a:lvl5pPr>
              <a:lnSpc>
                <a:spcPct val="13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F662-9B96-814F-BA9E-92D2CFD7B04A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9485" y="724127"/>
            <a:ext cx="86541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5823-C7BF-B048-B04C-1A3A4C59F3BC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239485" y="4562476"/>
            <a:ext cx="8654143" cy="128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6A1-4E8F-AB48-860D-79F3070D827D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39485" y="724127"/>
            <a:ext cx="86541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DF0D-B99E-C346-AF4D-F800DDB2C13A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485" y="152400"/>
            <a:ext cx="8654143" cy="5717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485" y="724128"/>
            <a:ext cx="8654143" cy="5665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9485" y="6487886"/>
            <a:ext cx="2446565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41D2E-33C4-9040-AFEC-7463946D1C20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87886"/>
            <a:ext cx="3086100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87886"/>
            <a:ext cx="2435678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4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6" r:id="rId4"/>
    <p:sldLayoutId id="2147483757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3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Flow Diagram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반복구조</a:t>
            </a:r>
            <a:endParaRPr lang="en-US" altLang="ko-KR" dirty="0"/>
          </a:p>
          <a:p>
            <a:r>
              <a:rPr lang="ko-KR" altLang="en-US"/>
              <a:t>배열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83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리스트 혹은 배열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06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리스트란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하나의 변수로 여러 개의 값을 저장할 수 있는 데이터 형</a:t>
            </a:r>
            <a:endParaRPr lang="en-US" altLang="ko-KR" dirty="0"/>
          </a:p>
          <a:p>
            <a:endParaRPr lang="en-US" dirty="0"/>
          </a:p>
          <a:p>
            <a:r>
              <a:rPr kumimoji="1" lang="ko-KR" altLang="en-US" dirty="0"/>
              <a:t>변수가 리스트임을 표현</a:t>
            </a:r>
            <a:endParaRPr kumimoji="1" lang="en-US" altLang="ko-KR" dirty="0"/>
          </a:p>
          <a:p>
            <a:pPr lvl="1"/>
            <a:r>
              <a:rPr kumimoji="1" lang="en-US" altLang="ko-KR" dirty="0"/>
              <a:t>a = []</a:t>
            </a:r>
            <a:r>
              <a:rPr kumimoji="1" lang="ko-KR" altLang="en-US" dirty="0"/>
              <a:t> </a:t>
            </a:r>
            <a:r>
              <a:rPr kumimoji="1" lang="en-US" altLang="ko-KR" dirty="0"/>
              <a:t>       </a:t>
            </a:r>
            <a:r>
              <a:rPr kumimoji="1" lang="en-US" altLang="ko-KR" dirty="0">
                <a:solidFill>
                  <a:schemeClr val="accent2"/>
                </a:solidFill>
              </a:rPr>
              <a:t>#</a:t>
            </a:r>
            <a:r>
              <a:rPr kumimoji="1" lang="ko-KR" altLang="en-US" dirty="0">
                <a:solidFill>
                  <a:schemeClr val="accent2"/>
                </a:solidFill>
              </a:rPr>
              <a:t> 빈 리스트</a:t>
            </a:r>
            <a:endParaRPr kumimoji="1" lang="en-US" altLang="ko-KR" dirty="0">
              <a:solidFill>
                <a:schemeClr val="accent2"/>
              </a:solidFill>
            </a:endParaRPr>
          </a:p>
          <a:p>
            <a:pPr lvl="1"/>
            <a:r>
              <a:rPr kumimoji="1" lang="en-US" altLang="ko-KR" dirty="0"/>
              <a:t>a = [1, 2, 3] </a:t>
            </a:r>
            <a:r>
              <a:rPr kumimoji="1" lang="en-US" altLang="ko-KR" dirty="0">
                <a:solidFill>
                  <a:schemeClr val="accent2"/>
                </a:solidFill>
              </a:rPr>
              <a:t># a[0]</a:t>
            </a:r>
            <a:r>
              <a:rPr kumimoji="1" lang="ko-KR" altLang="en-US" dirty="0">
                <a:solidFill>
                  <a:schemeClr val="accent2"/>
                </a:solidFill>
              </a:rPr>
              <a:t>은 </a:t>
            </a:r>
            <a:r>
              <a:rPr kumimoji="1" lang="en-US" altLang="ko-KR" dirty="0">
                <a:solidFill>
                  <a:schemeClr val="accent2"/>
                </a:solidFill>
              </a:rPr>
              <a:t>1,</a:t>
            </a:r>
            <a:r>
              <a:rPr kumimoji="1" lang="ko-KR" altLang="en-US" dirty="0">
                <a:solidFill>
                  <a:schemeClr val="accent2"/>
                </a:solidFill>
              </a:rPr>
              <a:t> </a:t>
            </a:r>
            <a:r>
              <a:rPr kumimoji="1" lang="en-US" altLang="ko-KR" dirty="0">
                <a:solidFill>
                  <a:schemeClr val="accent2"/>
                </a:solidFill>
              </a:rPr>
              <a:t>a[1]</a:t>
            </a:r>
            <a:r>
              <a:rPr kumimoji="1" lang="ko-KR" altLang="en-US" dirty="0">
                <a:solidFill>
                  <a:schemeClr val="accent2"/>
                </a:solidFill>
              </a:rPr>
              <a:t>은 </a:t>
            </a:r>
            <a:r>
              <a:rPr kumimoji="1" lang="en-US" altLang="ko-KR" dirty="0">
                <a:solidFill>
                  <a:schemeClr val="accent2"/>
                </a:solidFill>
              </a:rPr>
              <a:t>2,</a:t>
            </a:r>
            <a:r>
              <a:rPr kumimoji="1" lang="ko-KR" altLang="en-US" dirty="0">
                <a:solidFill>
                  <a:schemeClr val="accent2"/>
                </a:solidFill>
              </a:rPr>
              <a:t> </a:t>
            </a:r>
            <a:r>
              <a:rPr kumimoji="1" lang="en-US" altLang="ko-KR" dirty="0">
                <a:solidFill>
                  <a:schemeClr val="accent2"/>
                </a:solidFill>
              </a:rPr>
              <a:t>a[3]</a:t>
            </a:r>
            <a:r>
              <a:rPr kumimoji="1" lang="ko-KR" altLang="en-US" dirty="0">
                <a:solidFill>
                  <a:schemeClr val="accent2"/>
                </a:solidFill>
              </a:rPr>
              <a:t>은 </a:t>
            </a:r>
            <a:r>
              <a:rPr kumimoji="1" lang="en-US" altLang="ko-KR" dirty="0">
                <a:solidFill>
                  <a:schemeClr val="accent2"/>
                </a:solidFill>
              </a:rPr>
              <a:t>3</a:t>
            </a:r>
          </a:p>
          <a:p>
            <a:pPr lvl="1"/>
            <a:r>
              <a:rPr kumimoji="1" lang="en-US" altLang="ko-KR" dirty="0"/>
              <a:t>a = [0]*10   </a:t>
            </a:r>
            <a:r>
              <a:rPr kumimoji="1" lang="en-US" altLang="ko-KR" dirty="0">
                <a:solidFill>
                  <a:schemeClr val="accent2"/>
                </a:solidFill>
              </a:rPr>
              <a:t># a[0]</a:t>
            </a:r>
            <a:r>
              <a:rPr kumimoji="1" lang="ko-KR" altLang="en-US" dirty="0">
                <a:solidFill>
                  <a:schemeClr val="accent2"/>
                </a:solidFill>
              </a:rPr>
              <a:t>부터 </a:t>
            </a:r>
            <a:r>
              <a:rPr kumimoji="1" lang="en-US" altLang="ko-KR" dirty="0">
                <a:solidFill>
                  <a:schemeClr val="accent2"/>
                </a:solidFill>
              </a:rPr>
              <a:t>a[9]</a:t>
            </a:r>
            <a:r>
              <a:rPr kumimoji="1" lang="ko-KR" altLang="en-US" dirty="0">
                <a:solidFill>
                  <a:schemeClr val="accent2"/>
                </a:solidFill>
              </a:rPr>
              <a:t>까지 모두 </a:t>
            </a:r>
            <a:r>
              <a:rPr kumimoji="1" lang="en-US" altLang="ko-KR" dirty="0">
                <a:solidFill>
                  <a:schemeClr val="accent2"/>
                </a:solidFill>
              </a:rPr>
              <a:t>0</a:t>
            </a:r>
          </a:p>
          <a:p>
            <a:endParaRPr kumimoji="1" lang="en-US" altLang="ko-KR" dirty="0">
              <a:solidFill>
                <a:schemeClr val="accent2"/>
              </a:solidFill>
            </a:endParaRPr>
          </a:p>
          <a:p>
            <a:endParaRPr kumimoji="1" lang="en-US" altLang="ko-KR" dirty="0">
              <a:solidFill>
                <a:schemeClr val="accent2"/>
              </a:solidFill>
            </a:endParaRPr>
          </a:p>
          <a:p>
            <a:endParaRPr kumimoji="1" lang="en-US" altLang="ko-KR" dirty="0">
              <a:solidFill>
                <a:schemeClr val="accent2"/>
              </a:solidFill>
            </a:endParaRPr>
          </a:p>
          <a:p>
            <a:r>
              <a:rPr kumimoji="1" lang="en-US" altLang="ko-KR" dirty="0"/>
              <a:t>print(a[2])    </a:t>
            </a:r>
            <a:r>
              <a:rPr kumimoji="1" lang="en-US" altLang="ko-KR" dirty="0">
                <a:solidFill>
                  <a:schemeClr val="accent2"/>
                </a:solidFill>
              </a:rPr>
              <a:t># a</a:t>
            </a:r>
            <a:r>
              <a:rPr kumimoji="1" lang="ko-KR" altLang="en-US" dirty="0">
                <a:solidFill>
                  <a:schemeClr val="accent2"/>
                </a:solidFill>
              </a:rPr>
              <a:t>에 첨자를 꺽쇠 안에 넣어서 표시할 수 있음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372010"/>
              </p:ext>
            </p:extLst>
          </p:nvPr>
        </p:nvGraphicFramePr>
        <p:xfrm>
          <a:off x="589376" y="3837700"/>
          <a:ext cx="8128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텍스트 상자 7"/>
          <p:cNvSpPr txBox="1"/>
          <p:nvPr/>
        </p:nvSpPr>
        <p:spPr>
          <a:xfrm>
            <a:off x="600602" y="4329798"/>
            <a:ext cx="8552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2400" dirty="0"/>
              <a:t>a[0]      a[1]     a[2]     a[3]     a[4]     a[5]     a[6]    a[7]     a[8]     a[9]   </a:t>
            </a:r>
            <a:endParaRPr kumimoji="1"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42761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배열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706" y="822099"/>
            <a:ext cx="5767344" cy="54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050" y="4428782"/>
            <a:ext cx="2957857" cy="829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9190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 dirty="0"/>
              <a:t>부터 </a:t>
            </a:r>
            <a:r>
              <a:rPr lang="en-US" altLang="ko-KR" dirty="0"/>
              <a:t>10</a:t>
            </a:r>
            <a:r>
              <a:rPr lang="ko-KR" altLang="en-US" dirty="0"/>
              <a:t>까지의 수 저장하고 출력하기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686" y="873218"/>
            <a:ext cx="3717221" cy="536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0907" y="2068286"/>
            <a:ext cx="4851400" cy="2362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55971" y="2454922"/>
            <a:ext cx="1534886" cy="353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0995" y="2808513"/>
            <a:ext cx="2154975" cy="386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55970" y="3423270"/>
            <a:ext cx="1534887" cy="430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23063" y="3853731"/>
            <a:ext cx="2032907" cy="536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40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10, 20, 30, </a:t>
            </a:r>
            <a:r>
              <a:rPr lang="mr-IN" dirty="0"/>
              <a:t>…</a:t>
            </a:r>
            <a:r>
              <a:rPr lang="en-US" dirty="0"/>
              <a:t>, 100</a:t>
            </a:r>
            <a:r>
              <a:rPr lang="ko-KR" altLang="en-US" dirty="0"/>
              <a:t>을 역순으로 출력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292" y="822099"/>
            <a:ext cx="3128576" cy="571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217" y="2014769"/>
            <a:ext cx="4889500" cy="22733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55971" y="2454922"/>
            <a:ext cx="1534886" cy="353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01298" y="2775855"/>
            <a:ext cx="2607520" cy="386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55970" y="3423270"/>
            <a:ext cx="1681844" cy="430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23063" y="3853731"/>
            <a:ext cx="2032907" cy="536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68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배열 </a:t>
            </a:r>
            <a:r>
              <a:rPr lang="en-US" altLang="ko-KR" dirty="0"/>
              <a:t>a</a:t>
            </a:r>
            <a:r>
              <a:rPr lang="ko-KR" altLang="en-US" dirty="0"/>
              <a:t>의 요소를 배열 </a:t>
            </a:r>
            <a:r>
              <a:rPr lang="en-US" altLang="ko-KR" dirty="0"/>
              <a:t>b</a:t>
            </a:r>
            <a:r>
              <a:rPr lang="ko-KR" altLang="en-US" dirty="0"/>
              <a:t>에 역순으로 저장하기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15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485" y="770906"/>
            <a:ext cx="3375876" cy="557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482758" y="1159329"/>
            <a:ext cx="52645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a = [ 1, 2, 3, 4, 5, 6, 7, 8, 9, 10 ]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758" y="2498270"/>
            <a:ext cx="5608918" cy="27828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482758" y="2367644"/>
            <a:ext cx="5608918" cy="3641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0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배열에 저장된 </a:t>
            </a:r>
            <a:r>
              <a:rPr lang="en-US" altLang="ko-KR" dirty="0"/>
              <a:t>2</a:t>
            </a:r>
            <a:r>
              <a:rPr lang="ko-KR" altLang="en-US" dirty="0"/>
              <a:t>진수를 </a:t>
            </a:r>
            <a:r>
              <a:rPr lang="en-US" altLang="ko-KR" dirty="0"/>
              <a:t>10</a:t>
            </a:r>
            <a:r>
              <a:rPr lang="ko-KR" altLang="en-US" dirty="0"/>
              <a:t>진수로 변환하기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ko-KR" altLang="en-US" dirty="0"/>
              <a:t>진수 </a:t>
            </a:r>
            <a:r>
              <a:rPr lang="en-US" altLang="ko-KR" dirty="0"/>
              <a:t>11001</a:t>
            </a:r>
            <a:r>
              <a:rPr lang="ko-KR" altLang="en-US" dirty="0"/>
              <a:t>은 다음과 같은 절차를 거쳐 </a:t>
            </a:r>
            <a:r>
              <a:rPr lang="en-US" altLang="ko-KR" dirty="0"/>
              <a:t>10</a:t>
            </a:r>
            <a:r>
              <a:rPr lang="ko-KR" altLang="en-US" dirty="0"/>
              <a:t>진수 </a:t>
            </a:r>
            <a:r>
              <a:rPr lang="en-US" altLang="ko-KR" dirty="0"/>
              <a:t>25</a:t>
            </a:r>
            <a:r>
              <a:rPr lang="ko-KR" altLang="en-US" dirty="0"/>
              <a:t>가 된다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11001</a:t>
            </a:r>
            <a:r>
              <a:rPr lang="en-US" altLang="ko-KR" baseline="-25000" dirty="0"/>
              <a:t>2</a:t>
            </a:r>
            <a:r>
              <a:rPr lang="en-US" altLang="ko-KR" dirty="0"/>
              <a:t> = 1X2</a:t>
            </a:r>
            <a:r>
              <a:rPr lang="en-US" altLang="ko-KR" baseline="30000" dirty="0"/>
              <a:t>4</a:t>
            </a:r>
            <a:r>
              <a:rPr lang="en-US" altLang="ko-KR" dirty="0"/>
              <a:t> + 1X2</a:t>
            </a:r>
            <a:r>
              <a:rPr lang="en-US" altLang="ko-KR" baseline="30000" dirty="0"/>
              <a:t>3</a:t>
            </a:r>
            <a:r>
              <a:rPr lang="en-US" altLang="ko-KR" dirty="0"/>
              <a:t> + 0X2</a:t>
            </a:r>
            <a:r>
              <a:rPr lang="en-US" altLang="ko-KR" baseline="30000" dirty="0"/>
              <a:t>2</a:t>
            </a:r>
            <a:r>
              <a:rPr lang="en-US" altLang="ko-KR" dirty="0"/>
              <a:t> + 0 X 2</a:t>
            </a:r>
            <a:r>
              <a:rPr lang="en-US" altLang="ko-KR" baseline="30000" dirty="0"/>
              <a:t>1</a:t>
            </a:r>
            <a:r>
              <a:rPr lang="en-US" altLang="ko-KR" dirty="0"/>
              <a:t> + 1 X 2</a:t>
            </a:r>
            <a:r>
              <a:rPr lang="en-US" altLang="ko-KR" baseline="30000" dirty="0"/>
              <a:t>0</a:t>
            </a:r>
          </a:p>
          <a:p>
            <a:pPr marL="0" indent="0">
              <a:buNone/>
            </a:pPr>
            <a:r>
              <a:rPr lang="en-US" altLang="ko-KR" dirty="0"/>
              <a:t>	  = 16 + 8 + 0 + 0 + 1</a:t>
            </a:r>
          </a:p>
          <a:p>
            <a:pPr marL="0" indent="0">
              <a:buNone/>
            </a:pPr>
            <a:r>
              <a:rPr lang="en-US" altLang="ko-KR" dirty="0"/>
              <a:t>         = 25</a:t>
            </a:r>
            <a:r>
              <a:rPr lang="en-US" altLang="ko-KR" baseline="-25000" dirty="0"/>
              <a:t>10</a:t>
            </a:r>
          </a:p>
          <a:p>
            <a:pPr marL="0" indent="0">
              <a:buNone/>
            </a:pPr>
            <a:endParaRPr lang="en-US" altLang="ko-KR" baseline="-25000" dirty="0"/>
          </a:p>
          <a:p>
            <a:r>
              <a:rPr lang="ko-KR" altLang="en-US" dirty="0"/>
              <a:t>순서도를 작성하자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프로그램을 작성해 보자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Hint: b = [1,1,0,0,1]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67843" y="8409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1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반복 구조의 개요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 rotWithShape="1">
          <a:blip r:embed="rId2" cstate="print"/>
          <a:srcRect r="51233"/>
          <a:stretch/>
        </p:blipFill>
        <p:spPr bwMode="auto">
          <a:xfrm>
            <a:off x="1118507" y="2094672"/>
            <a:ext cx="3866346" cy="313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텍스트 상자 2"/>
          <p:cNvSpPr txBox="1"/>
          <p:nvPr/>
        </p:nvSpPr>
        <p:spPr>
          <a:xfrm>
            <a:off x="3249341" y="2705874"/>
            <a:ext cx="1207435" cy="39352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ko-KR" sz="2400" dirty="0" err="1"/>
              <a:t>i</a:t>
            </a:r>
            <a:r>
              <a:rPr kumimoji="1" lang="en-US" altLang="ko-KR" sz="2400" dirty="0"/>
              <a:t> = 0, 9, 1</a:t>
            </a:r>
            <a:endParaRPr kumimoji="1" lang="ko-KR" altLang="en-US" sz="2400" dirty="0"/>
          </a:p>
        </p:txBody>
      </p:sp>
      <p:sp>
        <p:nvSpPr>
          <p:cNvPr id="8" name="직사각형 3"/>
          <p:cNvSpPr/>
          <p:nvPr/>
        </p:nvSpPr>
        <p:spPr>
          <a:xfrm>
            <a:off x="5785203" y="2576535"/>
            <a:ext cx="2459007" cy="1139416"/>
          </a:xfrm>
          <a:prstGeom prst="rect">
            <a:avLst/>
          </a:prstGeom>
          <a:solidFill>
            <a:srgbClr val="DA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kumimoji="1" lang="en-US" altLang="ko-KR" sz="2400" dirty="0">
                <a:solidFill>
                  <a:schemeClr val="accent2"/>
                </a:solidFill>
              </a:rPr>
              <a:t>for</a:t>
            </a:r>
            <a:r>
              <a:rPr kumimoji="1" lang="en-US" altLang="ko-KR" sz="2400" dirty="0">
                <a:solidFill>
                  <a:schemeClr val="tx1"/>
                </a:solidFill>
              </a:rPr>
              <a:t> </a:t>
            </a:r>
            <a:r>
              <a:rPr kumimoji="1" lang="en-US" altLang="ko-KR" sz="2400" dirty="0" err="1">
                <a:solidFill>
                  <a:schemeClr val="tx1"/>
                </a:solidFill>
              </a:rPr>
              <a:t>i</a:t>
            </a:r>
            <a:r>
              <a:rPr kumimoji="1" lang="en-US" altLang="ko-KR" sz="2400" dirty="0">
                <a:solidFill>
                  <a:schemeClr val="tx1"/>
                </a:solidFill>
              </a:rPr>
              <a:t> </a:t>
            </a:r>
            <a:r>
              <a:rPr kumimoji="1" lang="en-US" altLang="ko-KR" sz="2400" dirty="0">
                <a:solidFill>
                  <a:schemeClr val="accent2"/>
                </a:solidFill>
              </a:rPr>
              <a:t>in</a:t>
            </a:r>
            <a:r>
              <a:rPr kumimoji="1" lang="en-US" altLang="ko-KR" sz="2400" dirty="0">
                <a:solidFill>
                  <a:schemeClr val="tx1"/>
                </a:solidFill>
              </a:rPr>
              <a:t> </a:t>
            </a:r>
            <a:r>
              <a:rPr kumimoji="1" lang="en-US" altLang="ko-KR" sz="2400" dirty="0">
                <a:solidFill>
                  <a:srgbClr val="7030A0"/>
                </a:solidFill>
              </a:rPr>
              <a:t>range</a:t>
            </a:r>
            <a:r>
              <a:rPr kumimoji="1" lang="en-US" altLang="ko-KR" sz="2400" dirty="0">
                <a:solidFill>
                  <a:schemeClr val="tx1"/>
                </a:solidFill>
              </a:rPr>
              <a:t>(10):</a:t>
            </a:r>
          </a:p>
          <a:p>
            <a:pPr algn="just">
              <a:lnSpc>
                <a:spcPct val="150000"/>
              </a:lnSpc>
            </a:pPr>
            <a:r>
              <a:rPr kumimoji="1" lang="en-US" altLang="ko-KR" sz="2400" dirty="0">
                <a:solidFill>
                  <a:schemeClr val="tx1"/>
                </a:solidFill>
              </a:rPr>
              <a:t>    </a:t>
            </a:r>
            <a:r>
              <a:rPr kumimoji="1" lang="ko-KR" altLang="en-US" sz="2400" dirty="0">
                <a:solidFill>
                  <a:schemeClr val="tx1"/>
                </a:solidFill>
              </a:rPr>
              <a:t>문장</a:t>
            </a:r>
          </a:p>
        </p:txBody>
      </p:sp>
      <p:sp>
        <p:nvSpPr>
          <p:cNvPr id="9" name="모서리가 둥근 사각형 설명선[R] 6"/>
          <p:cNvSpPr/>
          <p:nvPr/>
        </p:nvSpPr>
        <p:spPr>
          <a:xfrm>
            <a:off x="2220682" y="1420194"/>
            <a:ext cx="1149787" cy="395773"/>
          </a:xfrm>
          <a:prstGeom prst="wedgeRoundRectCallout">
            <a:avLst>
              <a:gd name="adj1" fmla="val 73823"/>
              <a:gd name="adj2" fmla="val 288798"/>
              <a:gd name="adj3" fmla="val 16667"/>
            </a:avLst>
          </a:prstGeom>
          <a:solidFill>
            <a:srgbClr val="DA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kumimoji="1" lang="ko-KR" altLang="en-US" sz="2400">
                <a:solidFill>
                  <a:schemeClr val="accent2"/>
                </a:solidFill>
              </a:rPr>
              <a:t>초기값</a:t>
            </a:r>
            <a:endParaRPr kumimoji="1" lang="ko-KR" altLang="en-US" sz="2400" dirty="0">
              <a:solidFill>
                <a:schemeClr val="accent2"/>
              </a:solidFill>
            </a:endParaRPr>
          </a:p>
        </p:txBody>
      </p:sp>
      <p:sp>
        <p:nvSpPr>
          <p:cNvPr id="10" name="모서리가 둥근 사각형 설명선[R] 13"/>
          <p:cNvSpPr/>
          <p:nvPr/>
        </p:nvSpPr>
        <p:spPr>
          <a:xfrm>
            <a:off x="3445440" y="1786082"/>
            <a:ext cx="1149787" cy="395773"/>
          </a:xfrm>
          <a:prstGeom prst="wedgeRoundRectCallout">
            <a:avLst>
              <a:gd name="adj1" fmla="val 3745"/>
              <a:gd name="adj2" fmla="val 199502"/>
              <a:gd name="adj3" fmla="val 16667"/>
            </a:avLst>
          </a:prstGeom>
          <a:solidFill>
            <a:srgbClr val="DA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kumimoji="1" lang="ko-KR" altLang="en-US" sz="2400" dirty="0">
                <a:solidFill>
                  <a:schemeClr val="accent2"/>
                </a:solidFill>
              </a:rPr>
              <a:t>종료값</a:t>
            </a:r>
          </a:p>
        </p:txBody>
      </p:sp>
      <p:sp>
        <p:nvSpPr>
          <p:cNvPr id="11" name="모서리가 둥근 사각형 설명선[R] 14"/>
          <p:cNvSpPr/>
          <p:nvPr/>
        </p:nvSpPr>
        <p:spPr>
          <a:xfrm>
            <a:off x="4838004" y="1757433"/>
            <a:ext cx="1149787" cy="395773"/>
          </a:xfrm>
          <a:prstGeom prst="wedgeRoundRectCallout">
            <a:avLst>
              <a:gd name="adj1" fmla="val -82015"/>
              <a:gd name="adj2" fmla="val 217850"/>
              <a:gd name="adj3" fmla="val 16667"/>
            </a:avLst>
          </a:prstGeom>
          <a:solidFill>
            <a:srgbClr val="DAF1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kumimoji="1" lang="ko-KR" altLang="en-US" sz="2400" dirty="0">
                <a:solidFill>
                  <a:schemeClr val="accent2"/>
                </a:solidFill>
              </a:rPr>
              <a:t>증가값</a:t>
            </a:r>
          </a:p>
        </p:txBody>
      </p:sp>
      <p:sp>
        <p:nvSpPr>
          <p:cNvPr id="12" name="텍스트 상자 7"/>
          <p:cNvSpPr txBox="1"/>
          <p:nvPr/>
        </p:nvSpPr>
        <p:spPr>
          <a:xfrm>
            <a:off x="5827606" y="3911340"/>
            <a:ext cx="1627650" cy="865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ko-KR" altLang="en-US" sz="2000" dirty="0"/>
              <a:t>*</a:t>
            </a:r>
            <a:r>
              <a:rPr kumimoji="1" lang="en-US" altLang="ko-KR" sz="2000" dirty="0"/>
              <a:t>.</a:t>
            </a:r>
            <a:r>
              <a:rPr kumimoji="1" lang="ko-KR" altLang="en-US" sz="2000" dirty="0"/>
              <a:t> 기본 초기값</a:t>
            </a:r>
            <a:r>
              <a:rPr kumimoji="1" lang="en-US" altLang="ko-KR" sz="2000" dirty="0"/>
              <a:t>:</a:t>
            </a:r>
            <a:r>
              <a:rPr kumimoji="1" lang="ko-KR" altLang="en-US" sz="2000" dirty="0"/>
              <a:t> </a:t>
            </a:r>
            <a:r>
              <a:rPr kumimoji="1" lang="en-US" altLang="ko-KR" sz="2000" dirty="0"/>
              <a:t>0</a:t>
            </a:r>
          </a:p>
          <a:p>
            <a:pPr>
              <a:lnSpc>
                <a:spcPct val="150000"/>
              </a:lnSpc>
            </a:pPr>
            <a:r>
              <a:rPr kumimoji="1" lang="ko-KR" altLang="en-US" sz="2000" dirty="0"/>
              <a:t>*</a:t>
            </a:r>
            <a:r>
              <a:rPr kumimoji="1" lang="en-US" altLang="ko-KR" sz="2000" dirty="0"/>
              <a:t>.</a:t>
            </a:r>
            <a:r>
              <a:rPr kumimoji="1" lang="ko-KR" altLang="en-US" sz="2000" dirty="0"/>
              <a:t> 기본 증가값</a:t>
            </a:r>
            <a:r>
              <a:rPr kumimoji="1" lang="en-US" altLang="ko-KR" sz="2000" dirty="0"/>
              <a:t>:</a:t>
            </a:r>
            <a:r>
              <a:rPr kumimoji="1" lang="ko-KR" altLang="en-US" sz="2000" dirty="0"/>
              <a:t> </a:t>
            </a:r>
            <a:r>
              <a:rPr kumimoji="1" lang="en-US" altLang="ko-KR" sz="2000" dirty="0"/>
              <a:t>1</a:t>
            </a:r>
          </a:p>
        </p:txBody>
      </p:sp>
      <p:sp>
        <p:nvSpPr>
          <p:cNvPr id="13" name="모서리가 둥근 사각형 설명선[R] 16"/>
          <p:cNvSpPr/>
          <p:nvPr/>
        </p:nvSpPr>
        <p:spPr>
          <a:xfrm>
            <a:off x="6678902" y="1757432"/>
            <a:ext cx="1864289" cy="395773"/>
          </a:xfrm>
          <a:prstGeom prst="wedgeRoundRectCallout">
            <a:avLst>
              <a:gd name="adj1" fmla="val 3745"/>
              <a:gd name="adj2" fmla="val 199502"/>
              <a:gd name="adj3" fmla="val 16667"/>
            </a:avLst>
          </a:prstGeom>
          <a:solidFill>
            <a:srgbClr val="DAF1F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kumimoji="1" lang="ko-KR" altLang="en-US" sz="2400" dirty="0">
                <a:solidFill>
                  <a:schemeClr val="accent2"/>
                </a:solidFill>
              </a:rPr>
              <a:t>종료값 </a:t>
            </a:r>
            <a:r>
              <a:rPr kumimoji="1" lang="en-US" altLang="ko-KR" sz="2400" dirty="0">
                <a:solidFill>
                  <a:schemeClr val="accent2"/>
                </a:solidFill>
              </a:rPr>
              <a:t>+</a:t>
            </a:r>
            <a:r>
              <a:rPr kumimoji="1" lang="ko-KR" altLang="en-US" sz="2400" dirty="0">
                <a:solidFill>
                  <a:schemeClr val="accent2"/>
                </a:solidFill>
              </a:rPr>
              <a:t> </a:t>
            </a:r>
            <a:r>
              <a:rPr kumimoji="1" lang="en-US" altLang="ko-KR" sz="2400" dirty="0">
                <a:solidFill>
                  <a:schemeClr val="accent2"/>
                </a:solidFill>
              </a:rPr>
              <a:t>1</a:t>
            </a:r>
            <a:endParaRPr kumimoji="1" lang="ko-KR" alt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187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반복 구조의 개요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Exercise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6" name="그룹 1"/>
          <p:cNvGrpSpPr/>
          <p:nvPr/>
        </p:nvGrpSpPr>
        <p:grpSpPr>
          <a:xfrm>
            <a:off x="1143000" y="822099"/>
            <a:ext cx="6524202" cy="2298283"/>
            <a:chOff x="6141326" y="928524"/>
            <a:chExt cx="5143500" cy="2001728"/>
          </a:xfrm>
        </p:grpSpPr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41326" y="928524"/>
              <a:ext cx="5143500" cy="184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171754" y="2330177"/>
              <a:ext cx="1857375" cy="600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12"/>
          <p:cNvPicPr>
            <a:picLocks noChangeAspect="1" noChangeArrowheads="1"/>
          </p:cNvPicPr>
          <p:nvPr/>
        </p:nvPicPr>
        <p:blipFill rotWithShape="1">
          <a:blip r:embed="rId5" cstate="print"/>
          <a:srcRect r="55307"/>
          <a:stretch/>
        </p:blipFill>
        <p:spPr bwMode="auto">
          <a:xfrm>
            <a:off x="1167493" y="3856218"/>
            <a:ext cx="3054874" cy="242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6556" y="4216464"/>
            <a:ext cx="3771900" cy="673100"/>
          </a:xfrm>
          <a:prstGeom prst="rect">
            <a:avLst/>
          </a:prstGeom>
        </p:spPr>
      </p:pic>
      <p:sp>
        <p:nvSpPr>
          <p:cNvPr id="11" name="모서리가 둥근 사각형 설명선[R] 6"/>
          <p:cNvSpPr/>
          <p:nvPr/>
        </p:nvSpPr>
        <p:spPr>
          <a:xfrm>
            <a:off x="5640600" y="5570875"/>
            <a:ext cx="3040521" cy="464303"/>
          </a:xfrm>
          <a:prstGeom prst="wedgeRoundRectCallout">
            <a:avLst>
              <a:gd name="adj1" fmla="val 18252"/>
              <a:gd name="adj2" fmla="val -209057"/>
              <a:gd name="adj3" fmla="val 16667"/>
            </a:avLst>
          </a:prstGeom>
          <a:solidFill>
            <a:srgbClr val="DAF1F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kumimoji="1" lang="en-US" altLang="ko-KR" sz="2400" dirty="0">
                <a:solidFill>
                  <a:schemeClr val="accent2"/>
                </a:solidFill>
              </a:rPr>
              <a:t>end</a:t>
            </a:r>
            <a:r>
              <a:rPr kumimoji="1" lang="ko-KR" altLang="en-US" sz="2400" dirty="0">
                <a:solidFill>
                  <a:schemeClr val="accent2"/>
                </a:solidFill>
              </a:rPr>
              <a:t>없으면 줄바꿈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50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</a:t>
            </a:r>
            <a:r>
              <a:rPr lang="ko-KR" altLang="en-US" dirty="0"/>
              <a:t>부터 </a:t>
            </a:r>
            <a:r>
              <a:rPr lang="en-US" altLang="ko-KR" dirty="0"/>
              <a:t>1</a:t>
            </a:r>
            <a:r>
              <a:rPr lang="ko-KR" altLang="en-US" dirty="0"/>
              <a:t>까지 출력하기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485" y="1086632"/>
            <a:ext cx="3856207" cy="446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6556" y="2335893"/>
            <a:ext cx="4241800" cy="7493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04717" y="2335893"/>
            <a:ext cx="1406526" cy="34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15050" y="2686503"/>
            <a:ext cx="204107" cy="3986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301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1</a:t>
            </a:r>
            <a:r>
              <a:rPr lang="ko-KR" altLang="en-US" dirty="0"/>
              <a:t>부터 </a:t>
            </a:r>
            <a:r>
              <a:rPr lang="en-US" altLang="ko-KR" dirty="0"/>
              <a:t>100</a:t>
            </a:r>
            <a:r>
              <a:rPr lang="ko-KR" altLang="en-US" dirty="0"/>
              <a:t>까지의 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978" y="858879"/>
            <a:ext cx="3353030" cy="539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868" y="2636270"/>
            <a:ext cx="4914900" cy="1841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89008" y="2335893"/>
            <a:ext cx="4959760" cy="2317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6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1</a:t>
            </a:r>
            <a:r>
              <a:rPr lang="ko-KR" altLang="en-US" dirty="0"/>
              <a:t>부터 </a:t>
            </a:r>
            <a:r>
              <a:rPr lang="en-US" altLang="ko-KR" dirty="0"/>
              <a:t>100</a:t>
            </a:r>
            <a:r>
              <a:rPr lang="ko-KR" altLang="en-US" dirty="0"/>
              <a:t>까지의 수 중 짝수의 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ko-KR" altLang="en-US" dirty="0"/>
              <a:t>명이 한 그룹</a:t>
            </a:r>
            <a:endParaRPr lang="en-US" altLang="ko-KR" dirty="0"/>
          </a:p>
          <a:p>
            <a:r>
              <a:rPr lang="ko-KR" altLang="en-US" dirty="0"/>
              <a:t>반복문의 시작</a:t>
            </a:r>
            <a:r>
              <a:rPr lang="en-US" altLang="ko-KR" dirty="0"/>
              <a:t>,</a:t>
            </a:r>
            <a:r>
              <a:rPr lang="ko-KR" altLang="en-US" dirty="0"/>
              <a:t> 끝</a:t>
            </a:r>
            <a:r>
              <a:rPr lang="en-US" altLang="ko-KR" dirty="0"/>
              <a:t>,</a:t>
            </a:r>
            <a:r>
              <a:rPr lang="ko-KR" altLang="en-US" dirty="0"/>
              <a:t> 증가 값을 정한다</a:t>
            </a:r>
            <a:endParaRPr lang="en-US" altLang="ko-KR" dirty="0"/>
          </a:p>
          <a:p>
            <a:r>
              <a:rPr lang="ko-KR" altLang="en-US" dirty="0"/>
              <a:t>순서도를 작성</a:t>
            </a:r>
            <a:endParaRPr lang="en-US" altLang="ko-KR" dirty="0"/>
          </a:p>
          <a:p>
            <a:r>
              <a:rPr lang="ko-KR" altLang="en-US" dirty="0"/>
              <a:t>코드를 작성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01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중첩 반복 구조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485" y="1884084"/>
            <a:ext cx="4343113" cy="435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528" y="822099"/>
            <a:ext cx="5372100" cy="1244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2663" y="2170907"/>
            <a:ext cx="33909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0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직각 삼각형 모양으로 수 출력하기 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151" y="1126331"/>
            <a:ext cx="800100" cy="21590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700" y="4128407"/>
            <a:ext cx="5270500" cy="1866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5648" y="743744"/>
            <a:ext cx="3668352" cy="530678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93700" y="4073183"/>
            <a:ext cx="5081948" cy="1996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8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</a:t>
            </a:r>
            <a:r>
              <a:rPr lang="ko-KR" altLang="en-US" dirty="0"/>
              <a:t>구구단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967" y="822099"/>
            <a:ext cx="3657919" cy="4150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028" y="4311387"/>
            <a:ext cx="8356600" cy="1968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88040" y="4267394"/>
            <a:ext cx="8405588" cy="1953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3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5.1|7.5|2.6|1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.4|9.2|1|7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2322</TotalTime>
  <Words>399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맑은 고딕</vt:lpstr>
      <vt:lpstr>Arial</vt:lpstr>
      <vt:lpstr>Calibri</vt:lpstr>
      <vt:lpstr>Calibri Light</vt:lpstr>
      <vt:lpstr>Mangal</vt:lpstr>
      <vt:lpstr>Office Theme</vt:lpstr>
      <vt:lpstr>Flow Diagram II</vt:lpstr>
      <vt:lpstr>반복 구조의 개요</vt:lpstr>
      <vt:lpstr>반복 구조의 개요</vt:lpstr>
      <vt:lpstr>10부터 1까지 출력하기</vt:lpstr>
      <vt:lpstr>LAB: 1부터 100까지의 합</vt:lpstr>
      <vt:lpstr>LAB: 1부터 100까지의 수 중 짝수의 합</vt:lpstr>
      <vt:lpstr>중첩 반복 구조</vt:lpstr>
      <vt:lpstr>직각 삼각형 모양으로 수 출력하기 </vt:lpstr>
      <vt:lpstr>LAB: 구구단</vt:lpstr>
      <vt:lpstr>리스트 혹은 배열</vt:lpstr>
      <vt:lpstr>리스트란</vt:lpstr>
      <vt:lpstr>배열</vt:lpstr>
      <vt:lpstr>1부터 10까지의 수 저장하고 출력하기</vt:lpstr>
      <vt:lpstr>10, 20, 30, …, 100을 역순으로 출력</vt:lpstr>
      <vt:lpstr>배열 a의 요소를 배열 b에 역순으로 저장하기</vt:lpstr>
      <vt:lpstr>배열에 저장된 2진수를 10진수로 변환하기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Management System</dc:title>
  <dc:creator>Seongjin Lee</dc:creator>
  <cp:lastModifiedBy> </cp:lastModifiedBy>
  <cp:revision>77</cp:revision>
  <cp:lastPrinted>2017-08-28T12:40:01Z</cp:lastPrinted>
  <dcterms:created xsi:type="dcterms:W3CDTF">2017-08-18T04:29:33Z</dcterms:created>
  <dcterms:modified xsi:type="dcterms:W3CDTF">2018-09-03T00:27:19Z</dcterms:modified>
</cp:coreProperties>
</file>