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0" r:id="rId1"/>
  </p:sldMasterIdLst>
  <p:notesMasterIdLst>
    <p:notesMasterId r:id="rId15"/>
  </p:notesMasterIdLst>
  <p:sldIdLst>
    <p:sldId id="26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3"/>
    <p:restoredTop sz="94645"/>
  </p:normalViewPr>
  <p:slideViewPr>
    <p:cSldViewPr snapToGrid="0" snapToObjects="1">
      <p:cViewPr varScale="1">
        <p:scale>
          <a:sx n="53" d="100"/>
          <a:sy n="53" d="100"/>
        </p:scale>
        <p:origin x="4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ongjin Lee" userId="60bacaf3-c320-4c62-bcf4-3813af67fb3a" providerId="ADAL" clId="{3D65537D-C8C6-4506-9127-BB9325A888E5}"/>
    <pc:docChg chg="modSld">
      <pc:chgData name="Seongjin Lee" userId="60bacaf3-c320-4c62-bcf4-3813af67fb3a" providerId="ADAL" clId="{3D65537D-C8C6-4506-9127-BB9325A888E5}" dt="2018-09-03T00:13:06.678" v="0"/>
      <pc:docMkLst>
        <pc:docMk/>
      </pc:docMkLst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1937326585" sldId="265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1937326585" sldId="265"/>
            <ac:picMk id="11" creationId="{4F199AA9-8BA5-4A9C-8EE7-78A2664A14DF}"/>
          </ac:picMkLst>
        </pc:pic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319558177" sldId="272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319558177" sldId="272"/>
            <ac:picMk id="10" creationId="{8A9E680D-DD58-4571-9166-5D481B9DA406}"/>
          </ac:picMkLst>
        </pc:pic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1384450924" sldId="273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1384450924" sldId="273"/>
            <ac:picMk id="22" creationId="{3F78EF08-A16B-471A-B262-BDA09FB8A01E}"/>
          </ac:picMkLst>
        </pc:pic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1954736869" sldId="274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1954736869" sldId="274"/>
            <ac:picMk id="20" creationId="{63591155-B02F-46EF-9254-F410B0A4B506}"/>
          </ac:picMkLst>
        </pc:picChg>
        <pc:inkChg chg="del">
          <ac:chgData name="Seongjin Lee" userId="60bacaf3-c320-4c62-bcf4-3813af67fb3a" providerId="ADAL" clId="{3D65537D-C8C6-4506-9127-BB9325A888E5}" dt="2018-09-03T00:13:06.678" v="0"/>
          <ac:inkMkLst>
            <pc:docMk/>
            <pc:sldMk cId="1954736869" sldId="274"/>
            <ac:inkMk id="19" creationId="{0F8464C2-D437-4FE4-8B7F-73FF51F30A78}"/>
          </ac:inkMkLst>
        </pc:ink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1892023150" sldId="275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1892023150" sldId="275"/>
            <ac:picMk id="11" creationId="{F9205D56-F5D8-43CB-A5EC-201B42268ADF}"/>
          </ac:picMkLst>
        </pc:picChg>
        <pc:inkChg chg="del">
          <ac:chgData name="Seongjin Lee" userId="60bacaf3-c320-4c62-bcf4-3813af67fb3a" providerId="ADAL" clId="{3D65537D-C8C6-4506-9127-BB9325A888E5}" dt="2018-09-03T00:13:06.678" v="0"/>
          <ac:inkMkLst>
            <pc:docMk/>
            <pc:sldMk cId="1892023150" sldId="275"/>
            <ac:inkMk id="10" creationId="{3B0DD2D4-EF9D-4D28-BF34-E364CC68EED0}"/>
          </ac:inkMkLst>
        </pc:ink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1635017659" sldId="276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1635017659" sldId="276"/>
            <ac:picMk id="11" creationId="{1EB0D021-017F-4E7B-984A-12DD60AEC237}"/>
          </ac:picMkLst>
        </pc:picChg>
        <pc:inkChg chg="del">
          <ac:chgData name="Seongjin Lee" userId="60bacaf3-c320-4c62-bcf4-3813af67fb3a" providerId="ADAL" clId="{3D65537D-C8C6-4506-9127-BB9325A888E5}" dt="2018-09-03T00:13:06.678" v="0"/>
          <ac:inkMkLst>
            <pc:docMk/>
            <pc:sldMk cId="1635017659" sldId="276"/>
            <ac:inkMk id="10" creationId="{1093B820-765D-41A5-B0F5-61C3781871F4}"/>
          </ac:inkMkLst>
        </pc:ink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1851372511" sldId="277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1851372511" sldId="277"/>
            <ac:picMk id="6" creationId="{41C7428B-AA1D-46D8-8801-5CE4D6EEFC8C}"/>
          </ac:picMkLst>
        </pc:picChg>
        <pc:inkChg chg="del">
          <ac:chgData name="Seongjin Lee" userId="60bacaf3-c320-4c62-bcf4-3813af67fb3a" providerId="ADAL" clId="{3D65537D-C8C6-4506-9127-BB9325A888E5}" dt="2018-09-03T00:13:06.678" v="0"/>
          <ac:inkMkLst>
            <pc:docMk/>
            <pc:sldMk cId="1851372511" sldId="277"/>
            <ac:inkMk id="3" creationId="{EAA84CB3-ED13-414D-9402-216A9E7ADD28}"/>
          </ac:inkMkLst>
        </pc:ink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519449503" sldId="278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519449503" sldId="278"/>
            <ac:picMk id="7" creationId="{3A70C198-76A9-4D73-8BD6-4737DBE96090}"/>
          </ac:picMkLst>
        </pc:picChg>
        <pc:inkChg chg="del">
          <ac:chgData name="Seongjin Lee" userId="60bacaf3-c320-4c62-bcf4-3813af67fb3a" providerId="ADAL" clId="{3D65537D-C8C6-4506-9127-BB9325A888E5}" dt="2018-09-03T00:13:06.678" v="0"/>
          <ac:inkMkLst>
            <pc:docMk/>
            <pc:sldMk cId="519449503" sldId="278"/>
            <ac:inkMk id="6" creationId="{57D82999-9F1A-47DB-910C-DB4BFBAB0467}"/>
          </ac:inkMkLst>
        </pc:ink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940099014" sldId="279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940099014" sldId="279"/>
            <ac:picMk id="7" creationId="{D06F3C51-889E-4193-93D3-F0490619C3A2}"/>
          </ac:picMkLst>
        </pc:picChg>
        <pc:inkChg chg="del">
          <ac:chgData name="Seongjin Lee" userId="60bacaf3-c320-4c62-bcf4-3813af67fb3a" providerId="ADAL" clId="{3D65537D-C8C6-4506-9127-BB9325A888E5}" dt="2018-09-03T00:13:06.678" v="0"/>
          <ac:inkMkLst>
            <pc:docMk/>
            <pc:sldMk cId="940099014" sldId="279"/>
            <ac:inkMk id="6" creationId="{EFC44CD3-DB76-4A9D-B0D4-83A6F7BFA719}"/>
          </ac:inkMkLst>
        </pc:ink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643461635" sldId="280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643461635" sldId="280"/>
            <ac:picMk id="7" creationId="{37DB5655-E747-4898-BB29-245913467E2D}"/>
          </ac:picMkLst>
        </pc:picChg>
        <pc:inkChg chg="del">
          <ac:chgData name="Seongjin Lee" userId="60bacaf3-c320-4c62-bcf4-3813af67fb3a" providerId="ADAL" clId="{3D65537D-C8C6-4506-9127-BB9325A888E5}" dt="2018-09-03T00:13:06.678" v="0"/>
          <ac:inkMkLst>
            <pc:docMk/>
            <pc:sldMk cId="643461635" sldId="280"/>
            <ac:inkMk id="6" creationId="{06C91327-DD78-4AFD-844D-9D1E81075D7E}"/>
          </ac:inkMkLst>
        </pc:ink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1533708476" sldId="281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1533708476" sldId="281"/>
            <ac:picMk id="18" creationId="{E9D24F73-23D2-4139-A09A-80AA2283AC1D}"/>
          </ac:picMkLst>
        </pc:picChg>
        <pc:inkChg chg="del">
          <ac:chgData name="Seongjin Lee" userId="60bacaf3-c320-4c62-bcf4-3813af67fb3a" providerId="ADAL" clId="{3D65537D-C8C6-4506-9127-BB9325A888E5}" dt="2018-09-03T00:13:06.678" v="0"/>
          <ac:inkMkLst>
            <pc:docMk/>
            <pc:sldMk cId="1533708476" sldId="281"/>
            <ac:inkMk id="17" creationId="{39104260-CE6C-4706-92DB-2F38531CB020}"/>
          </ac:inkMkLst>
        </pc:ink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1853054493" sldId="282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1853054493" sldId="282"/>
            <ac:picMk id="9" creationId="{A48C9887-F9AA-4910-BDA9-07521E7FE06B}"/>
          </ac:picMkLst>
        </pc:picChg>
        <pc:inkChg chg="del">
          <ac:chgData name="Seongjin Lee" userId="60bacaf3-c320-4c62-bcf4-3813af67fb3a" providerId="ADAL" clId="{3D65537D-C8C6-4506-9127-BB9325A888E5}" dt="2018-09-03T00:13:06.678" v="0"/>
          <ac:inkMkLst>
            <pc:docMk/>
            <pc:sldMk cId="1853054493" sldId="282"/>
            <ac:inkMk id="6" creationId="{3B91C37E-EF8B-4E1C-8F18-73B70943B703}"/>
          </ac:inkMkLst>
        </pc:inkChg>
      </pc:sldChg>
      <pc:sldChg chg="delSp modAnim">
        <pc:chgData name="Seongjin Lee" userId="60bacaf3-c320-4c62-bcf4-3813af67fb3a" providerId="ADAL" clId="{3D65537D-C8C6-4506-9127-BB9325A888E5}" dt="2018-09-03T00:13:06.678" v="0"/>
        <pc:sldMkLst>
          <pc:docMk/>
          <pc:sldMk cId="877533284" sldId="283"/>
        </pc:sldMkLst>
        <pc:picChg chg="del">
          <ac:chgData name="Seongjin Lee" userId="60bacaf3-c320-4c62-bcf4-3813af67fb3a" providerId="ADAL" clId="{3D65537D-C8C6-4506-9127-BB9325A888E5}" dt="2018-09-03T00:13:06.678" v="0"/>
          <ac:picMkLst>
            <pc:docMk/>
            <pc:sldMk cId="877533284" sldId="283"/>
            <ac:picMk id="14" creationId="{245A4E66-8D83-4424-845B-82972B74F01D}"/>
          </ac:picMkLst>
        </pc:picChg>
        <pc:inkChg chg="del">
          <ac:chgData name="Seongjin Lee" userId="60bacaf3-c320-4c62-bcf4-3813af67fb3a" providerId="ADAL" clId="{3D65537D-C8C6-4506-9127-BB9325A888E5}" dt="2018-09-03T00:13:06.678" v="0"/>
          <ac:inkMkLst>
            <pc:docMk/>
            <pc:sldMk cId="877533284" sldId="283"/>
            <ac:inkMk id="13" creationId="{7153E278-E9C9-4EB2-89DA-C99DC85242EB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8-03T07:07:07.096"/>
    </inkml:context>
    <inkml:brush xml:id="br0">
      <inkml:brushProperty name="height" value="0.053" units="cm"/>
    </inkml:brush>
  </inkml:definitions>
  <inkml:trace contextRef="#ctx0" brushRef="#br0">1 33 7225 0 0,'0'0'500'0'0,"0"0"-424"0"0,0 0-76 0 0,0 0-24 0 0,0-16-580 0 0,0 16-264 0 0,0-17-397 0 0,0 17 353 0 0,0 0 380 0 0,16 17 216 0 0,1-17 84 0 0,-1 16-56 0 0,18 1-128 0 0,-18-17-224 0 0,1 17-168 0 0,16-1-88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0BD0A-20D0-224F-89BE-9EAFA67C23B0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062EC-D01C-9749-832E-A02B0A005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577" y="1122363"/>
            <a:ext cx="7310845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4273-6606-7548-A135-EEB696D6B263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6577" y="3554822"/>
            <a:ext cx="73108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 sz="1800"/>
            </a:lvl3pPr>
            <a:lvl4pPr>
              <a:lnSpc>
                <a:spcPct val="130000"/>
              </a:lnSpc>
              <a:defRPr sz="1800"/>
            </a:lvl4pPr>
            <a:lvl5pPr>
              <a:lnSpc>
                <a:spcPct val="13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F662-9B96-814F-BA9E-92D2CFD7B04A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9485" y="724127"/>
            <a:ext cx="865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5823-C7BF-B048-B04C-1A3A4C59F3BC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39485" y="4562476"/>
            <a:ext cx="8654143" cy="128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06A1-4E8F-AB48-860D-79F3070D827D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9485" y="724127"/>
            <a:ext cx="865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DF0D-B99E-C346-AF4D-F800DDB2C13A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485" y="152400"/>
            <a:ext cx="8654143" cy="5717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485" y="724128"/>
            <a:ext cx="8654143" cy="566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485" y="6487886"/>
            <a:ext cx="2446565" cy="2335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1D2E-33C4-9040-AFEC-7463946D1C20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7886"/>
            <a:ext cx="3086100" cy="2335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87886"/>
            <a:ext cx="2435678" cy="2335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6" r:id="rId4"/>
    <p:sldLayoutId id="2147483757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10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JQTFhkhwPA" TargetMode="External"/><Relationship Id="rId2" Type="http://schemas.openxmlformats.org/officeDocument/2006/relationships/hyperlink" Target="http://www.alanturing.net/turing_archive/pages/reference%20articles/Turing's%20O-Machin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computation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2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Recipes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programming language provides a set of primitive operations </a:t>
            </a:r>
            <a:r>
              <a:rPr lang="ko-KR" altLang="en-US" dirty="0"/>
              <a:t>기본 명령어 집합이 제공됨</a:t>
            </a:r>
            <a:endParaRPr lang="en-US" dirty="0"/>
          </a:p>
          <a:p>
            <a:r>
              <a:rPr lang="en-US" dirty="0"/>
              <a:t>expressions are complex but legal combinations of primitives in a programming language </a:t>
            </a:r>
            <a:r>
              <a:rPr lang="ko-KR" altLang="en-US" dirty="0"/>
              <a:t>표현식이 복잡하더라도 기본 명령 조합이면 해석 가능</a:t>
            </a:r>
            <a:endParaRPr lang="en-US" dirty="0"/>
          </a:p>
          <a:p>
            <a:r>
              <a:rPr lang="en-US" dirty="0"/>
              <a:t>expressions and computations have values and meanings in a programming language </a:t>
            </a:r>
            <a:r>
              <a:rPr lang="ko-KR" altLang="en-US" dirty="0"/>
              <a:t>표현식과 연산에는 값과 의미가 있음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6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Primitive constructs: Syntax and Semantic</a:t>
            </a:r>
            <a:r>
              <a:rPr lang="ko-KR" altLang="en-US" dirty="0"/>
              <a:t> 문법과 의미</a:t>
            </a:r>
            <a:endParaRPr lang="en-US" dirty="0"/>
          </a:p>
          <a:p>
            <a:pPr lvl="1"/>
            <a:r>
              <a:rPr lang="en-US" dirty="0"/>
              <a:t>Syntax: Defines the grammar</a:t>
            </a:r>
            <a:r>
              <a:rPr lang="ko-KR" altLang="en-US" dirty="0"/>
              <a:t> 문법을 정의</a:t>
            </a:r>
            <a:endParaRPr lang="en-US" dirty="0"/>
          </a:p>
          <a:p>
            <a:pPr lvl="1"/>
            <a:r>
              <a:rPr lang="en-US" dirty="0"/>
              <a:t>Semantic: is the meaning associated with syntactically correct symbols with no semantic errors</a:t>
            </a:r>
            <a:r>
              <a:rPr lang="ko-KR" altLang="en-US" dirty="0"/>
              <a:t>  사용된 심볼들이 의미에 맞는지 확인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English/Korean: Words</a:t>
            </a:r>
            <a:r>
              <a:rPr lang="ko-KR" altLang="en-US" dirty="0"/>
              <a:t> 단어</a:t>
            </a:r>
            <a:endParaRPr lang="en-US" dirty="0"/>
          </a:p>
          <a:p>
            <a:pPr lvl="2"/>
            <a:r>
              <a:rPr lang="ko-KR" altLang="en-US" dirty="0"/>
              <a:t>아버지 가방에 들어가신다</a:t>
            </a:r>
            <a:r>
              <a:rPr lang="mr-IN" altLang="ko-KR" dirty="0"/>
              <a:t> –</a:t>
            </a:r>
            <a:r>
              <a:rPr lang="ko-KR" altLang="en-US" dirty="0"/>
              <a:t> </a:t>
            </a:r>
            <a:r>
              <a:rPr lang="en-US" altLang="ko-KR" dirty="0"/>
              <a:t>syntactically valid but semantically not correct</a:t>
            </a:r>
          </a:p>
          <a:p>
            <a:pPr lvl="2"/>
            <a:r>
              <a:rPr lang="ko-KR" altLang="en-US" dirty="0"/>
              <a:t>아기 고기 다리 </a:t>
            </a:r>
            <a:r>
              <a:rPr lang="mr-IN" altLang="ko-KR" dirty="0"/>
              <a:t>–</a:t>
            </a:r>
            <a:r>
              <a:rPr lang="ko-KR" altLang="en-US" dirty="0"/>
              <a:t> </a:t>
            </a:r>
            <a:r>
              <a:rPr lang="en-US" altLang="ko-KR" dirty="0"/>
              <a:t>not syntactically valid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Programming Language: Numbers, Strings, Simple operators</a:t>
            </a:r>
            <a:r>
              <a:rPr lang="ko-KR" altLang="en-US" dirty="0"/>
              <a:t> 숫자 문자</a:t>
            </a:r>
            <a:r>
              <a:rPr lang="en-US" altLang="ko-KR" dirty="0"/>
              <a:t>,</a:t>
            </a:r>
            <a:r>
              <a:rPr lang="ko-KR" altLang="en-US" dirty="0"/>
              <a:t> 연산자</a:t>
            </a:r>
            <a:endParaRPr lang="en-US" dirty="0"/>
          </a:p>
          <a:p>
            <a:pPr lvl="2"/>
            <a:r>
              <a:rPr lang="en-US" dirty="0"/>
              <a:t>3.14*8 </a:t>
            </a:r>
            <a:r>
              <a:rPr lang="mr-IN" dirty="0"/>
              <a:t>–</a:t>
            </a:r>
            <a:r>
              <a:rPr lang="en-US" dirty="0"/>
              <a:t> syntactically valid</a:t>
            </a:r>
          </a:p>
          <a:p>
            <a:pPr lvl="2"/>
            <a:r>
              <a:rPr lang="en-US" dirty="0"/>
              <a:t>“hi”5 </a:t>
            </a:r>
            <a:r>
              <a:rPr lang="mr-IN" dirty="0"/>
              <a:t>–</a:t>
            </a:r>
            <a:r>
              <a:rPr lang="en-US" dirty="0"/>
              <a:t> not syntactically valid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0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Languages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languages have </a:t>
            </a:r>
            <a:br>
              <a:rPr lang="en-US" dirty="0"/>
            </a:br>
            <a:r>
              <a:rPr lang="en-US" dirty="0"/>
              <a:t>many meanings</a:t>
            </a:r>
            <a:br>
              <a:rPr lang="en-US" dirty="0"/>
            </a:br>
            <a:r>
              <a:rPr lang="ko-KR" altLang="en-US" dirty="0"/>
              <a:t>자연어는 다중적 의미를 갖음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Programming Languages have</a:t>
            </a:r>
            <a:br>
              <a:rPr lang="en-US" dirty="0"/>
            </a:br>
            <a:r>
              <a:rPr lang="en-US" dirty="0"/>
              <a:t>only one meaning but may not</a:t>
            </a:r>
            <a:br>
              <a:rPr lang="en-US" dirty="0"/>
            </a:br>
            <a:r>
              <a:rPr lang="en-US" dirty="0"/>
              <a:t>be what programmer intended</a:t>
            </a:r>
            <a:br>
              <a:rPr lang="en-US" dirty="0"/>
            </a:br>
            <a:r>
              <a:rPr lang="ko-KR" altLang="en-US" dirty="0"/>
              <a:t>프로그래밍 언어는 유일한</a:t>
            </a:r>
            <a:br>
              <a:rPr lang="en-US" altLang="ko-KR" dirty="0"/>
            </a:br>
            <a:r>
              <a:rPr lang="ko-KR" altLang="en-US" dirty="0"/>
              <a:t>의미만 갖음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78" y="724126"/>
            <a:ext cx="4640550" cy="56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5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things go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syntactic errors</a:t>
            </a:r>
            <a:r>
              <a:rPr lang="ko-KR" altLang="en-US" dirty="0"/>
              <a:t> 문법 오류</a:t>
            </a:r>
            <a:endParaRPr lang="en-US" dirty="0"/>
          </a:p>
          <a:p>
            <a:pPr lvl="1"/>
            <a:r>
              <a:rPr lang="en-US" dirty="0"/>
              <a:t>common and easily caught </a:t>
            </a:r>
            <a:r>
              <a:rPr lang="ko-KR" altLang="en-US" dirty="0"/>
              <a:t>쉽게 고칠 수 있음</a:t>
            </a:r>
            <a:endParaRPr lang="en-US" dirty="0"/>
          </a:p>
          <a:p>
            <a:r>
              <a:rPr lang="en-US" dirty="0"/>
              <a:t>static semantic errors</a:t>
            </a:r>
            <a:r>
              <a:rPr lang="ko-KR" altLang="en-US" dirty="0"/>
              <a:t> 정적 의미 오류</a:t>
            </a:r>
            <a:endParaRPr lang="en-US" dirty="0"/>
          </a:p>
          <a:p>
            <a:pPr lvl="1"/>
            <a:r>
              <a:rPr lang="en-US" dirty="0"/>
              <a:t>some languages check for these before running program </a:t>
            </a:r>
            <a:r>
              <a:rPr lang="ko-KR" altLang="en-US" dirty="0"/>
              <a:t>의미가 맞는지 미리 검사하기도 함</a:t>
            </a:r>
            <a:endParaRPr lang="en-US" dirty="0"/>
          </a:p>
          <a:p>
            <a:pPr lvl="1"/>
            <a:r>
              <a:rPr lang="en-US" dirty="0"/>
              <a:t>can cause unpredictable behavior </a:t>
            </a:r>
            <a:r>
              <a:rPr lang="ko-KR" altLang="en-US" dirty="0"/>
              <a:t>예측 불가능한 오류</a:t>
            </a:r>
            <a:endParaRPr lang="en-US" dirty="0"/>
          </a:p>
          <a:p>
            <a:r>
              <a:rPr lang="en-US" dirty="0"/>
              <a:t>no semantic errors but different meaning than what programmer intended </a:t>
            </a:r>
            <a:r>
              <a:rPr lang="ko-KR" altLang="en-US" dirty="0"/>
              <a:t>오류가 없지만 프로그래머의 의도와 다를 수 있음</a:t>
            </a:r>
            <a:endParaRPr lang="en-US" dirty="0"/>
          </a:p>
          <a:p>
            <a:pPr lvl="1"/>
            <a:r>
              <a:rPr lang="en-US" dirty="0"/>
              <a:t>program crashes, stops running</a:t>
            </a:r>
            <a:r>
              <a:rPr lang="ko-KR" altLang="en-US" dirty="0"/>
              <a:t> </a:t>
            </a:r>
            <a:r>
              <a:rPr lang="ko-KR" altLang="en-US" dirty="0" err="1"/>
              <a:t>오동작</a:t>
            </a:r>
            <a:r>
              <a:rPr lang="en-US" altLang="ko-KR" dirty="0"/>
              <a:t>,</a:t>
            </a:r>
            <a:r>
              <a:rPr lang="ko-KR" altLang="en-US" dirty="0"/>
              <a:t> 멈춤</a:t>
            </a:r>
            <a:endParaRPr lang="en-US" dirty="0"/>
          </a:p>
          <a:p>
            <a:pPr lvl="1"/>
            <a:r>
              <a:rPr lang="en-US" dirty="0"/>
              <a:t>program runs forever</a:t>
            </a:r>
            <a:r>
              <a:rPr lang="ko-KR" altLang="en-US" dirty="0"/>
              <a:t> 무한 반복 실행</a:t>
            </a:r>
            <a:endParaRPr lang="en-US" dirty="0"/>
          </a:p>
          <a:p>
            <a:pPr lvl="1"/>
            <a:r>
              <a:rPr lang="en-US" dirty="0"/>
              <a:t>program gives an answer but different than expected </a:t>
            </a:r>
            <a:r>
              <a:rPr lang="ko-KR" altLang="en-US" dirty="0"/>
              <a:t>예상 외의 결과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238" y="7232469"/>
            <a:ext cx="5034635" cy="45563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E1C78F-3DD3-4A19-8B17-CBF7FF7FB19C}"/>
                  </a:ext>
                </a:extLst>
              </p14:cNvPr>
              <p14:cNvContentPartPr/>
              <p14:nvPr/>
            </p14:nvContentPartPr>
            <p14:xfrm>
              <a:off x="10506447" y="6819115"/>
              <a:ext cx="54000" cy="30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E1C78F-3DD3-4A19-8B17-CBF7FF7FB1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97087" y="6809755"/>
                <a:ext cx="72720" cy="48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775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024 L -0.01615 -0.88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A Computer Do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Fundamentally:</a:t>
            </a:r>
          </a:p>
          <a:p>
            <a:pPr lvl="1"/>
            <a:r>
              <a:rPr lang="en-US" dirty="0"/>
              <a:t>performs calculations </a:t>
            </a:r>
            <a:r>
              <a:rPr lang="ko-KR" altLang="en-US" dirty="0"/>
              <a:t>계산이 핵심 기능</a:t>
            </a:r>
            <a:endParaRPr lang="en-US" dirty="0"/>
          </a:p>
          <a:p>
            <a:pPr lvl="2"/>
            <a:r>
              <a:rPr lang="en-US" dirty="0"/>
              <a:t>a billion calculations per second!</a:t>
            </a:r>
            <a:r>
              <a:rPr lang="ko-KR" altLang="en-US" dirty="0"/>
              <a:t> 초당 수 억 개의 계산 가능 </a:t>
            </a:r>
            <a:endParaRPr lang="en-US" dirty="0"/>
          </a:p>
          <a:p>
            <a:pPr lvl="1"/>
            <a:r>
              <a:rPr lang="en-US" dirty="0"/>
              <a:t>remembers results </a:t>
            </a:r>
            <a:r>
              <a:rPr lang="ko-KR" altLang="en-US" dirty="0"/>
              <a:t>저장공간에 결과를 저장 가능</a:t>
            </a:r>
            <a:endParaRPr lang="en-US" dirty="0"/>
          </a:p>
          <a:p>
            <a:pPr lvl="2"/>
            <a:r>
              <a:rPr lang="en-US" dirty="0"/>
              <a:t>100s of gigabytes of storage! </a:t>
            </a:r>
          </a:p>
          <a:p>
            <a:r>
              <a:rPr lang="en-US" dirty="0"/>
              <a:t>What kinds of calculations?</a:t>
            </a:r>
            <a:r>
              <a:rPr lang="ko-KR" altLang="en-US" dirty="0"/>
              <a:t> 연산의 종류</a:t>
            </a:r>
            <a:r>
              <a:rPr lang="en-US" altLang="ko-KR" dirty="0"/>
              <a:t>?</a:t>
            </a:r>
            <a:endParaRPr lang="en-US" dirty="0"/>
          </a:p>
          <a:p>
            <a:pPr lvl="1"/>
            <a:r>
              <a:rPr lang="en-US" dirty="0"/>
              <a:t>built-in to the language</a:t>
            </a:r>
            <a:r>
              <a:rPr lang="ko-KR" altLang="en-US" dirty="0"/>
              <a:t> 언어가 정한 명령</a:t>
            </a:r>
            <a:endParaRPr lang="en-US" dirty="0"/>
          </a:p>
          <a:p>
            <a:pPr lvl="1"/>
            <a:r>
              <a:rPr lang="en-US" dirty="0"/>
              <a:t>ones that you define as the programmer </a:t>
            </a:r>
            <a:r>
              <a:rPr lang="ko-KR" altLang="en-US" dirty="0"/>
              <a:t>프로그래머가 정의한 명령</a:t>
            </a:r>
            <a:endParaRPr lang="en-US" dirty="0"/>
          </a:p>
          <a:p>
            <a:r>
              <a:rPr lang="en-US" dirty="0"/>
              <a:t>Computers only know what you tell them </a:t>
            </a:r>
            <a:r>
              <a:rPr lang="ko-KR" altLang="en-US" dirty="0"/>
              <a:t>시킨 일만 할 수 있음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Knowledge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declarative knowledge is statements of fact. </a:t>
            </a:r>
            <a:r>
              <a:rPr lang="ko-KR" altLang="en-US" dirty="0"/>
              <a:t>선언적 지식은 사실만 말함</a:t>
            </a:r>
            <a:endParaRPr lang="en-US" dirty="0"/>
          </a:p>
          <a:p>
            <a:endParaRPr lang="en-US" dirty="0">
              <a:latin typeface="Wingdings" charset="2"/>
            </a:endParaRPr>
          </a:p>
          <a:p>
            <a:r>
              <a:rPr lang="en-US" dirty="0"/>
              <a:t>imperative knowledge is a recipe or “how-to”. </a:t>
            </a:r>
            <a:r>
              <a:rPr lang="ko-KR" altLang="en-US" dirty="0"/>
              <a:t>명령형 지식은 방법을 다룸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5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numerical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square root of a number x is y such that y*y = x </a:t>
            </a:r>
            <a:r>
              <a:rPr lang="ko-KR" altLang="en-US" dirty="0"/>
              <a:t> 제곱 근의 계산</a:t>
            </a:r>
            <a:endParaRPr lang="en-US" dirty="0"/>
          </a:p>
          <a:p>
            <a:endParaRPr lang="en-US" dirty="0"/>
          </a:p>
          <a:p>
            <a:r>
              <a:rPr lang="en-US" dirty="0"/>
              <a:t>recipe for deducing square root of a number x (16) </a:t>
            </a:r>
            <a:r>
              <a:rPr lang="ko-KR" altLang="en-US" dirty="0"/>
              <a:t>제곱 근 계산의 방법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Start with a guess, g </a:t>
            </a:r>
            <a:r>
              <a:rPr lang="ko-KR" altLang="en-US" dirty="0"/>
              <a:t> 추측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If g*g is close enough to x, stop and say g is the answer </a:t>
            </a:r>
            <a:r>
              <a:rPr lang="ko-KR" altLang="en-US" dirty="0"/>
              <a:t>제곱이 비슷하면 종료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Otherwise make a new guess by averaging g and x/g </a:t>
            </a:r>
            <a:r>
              <a:rPr lang="ko-KR" altLang="en-US" dirty="0"/>
              <a:t>새로운 추측 값 계산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Using the new guess, repeat process until close enough </a:t>
            </a:r>
            <a:r>
              <a:rPr lang="ko-KR" altLang="en-US" dirty="0"/>
              <a:t>비슷해질 때까지 반복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 to Programming Language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07820"/>
              </p:ext>
            </p:extLst>
          </p:nvPr>
        </p:nvGraphicFramePr>
        <p:xfrm>
          <a:off x="1341120" y="420551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g*g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x/g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(</a:t>
                      </a:r>
                      <a:r>
                        <a:rPr lang="en-US" sz="1800" dirty="0" err="1"/>
                        <a:t>g+x</a:t>
                      </a:r>
                      <a:r>
                        <a:rPr lang="en-US" sz="1800" dirty="0"/>
                        <a:t>/g)/2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4.0035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4.0035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16.0277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4.000002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73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Sequence of simple steps</a:t>
            </a:r>
            <a:r>
              <a:rPr lang="ko-KR" altLang="en-US" dirty="0"/>
              <a:t> 단순한 단계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flow of control process that specifies when each step is executed</a:t>
            </a:r>
            <a:r>
              <a:rPr lang="ko-KR" altLang="en-US" dirty="0"/>
              <a:t> 흐름 제어가 필요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means of determining when to stop</a:t>
            </a:r>
            <a:r>
              <a:rPr lang="ko-KR" altLang="en-US" dirty="0"/>
              <a:t> 종료 조건이 필요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 + 2 + 3 = an algorithm !</a:t>
            </a:r>
            <a:r>
              <a:rPr lang="ko-KR" altLang="en-US" dirty="0"/>
              <a:t> 위 </a:t>
            </a:r>
            <a:r>
              <a:rPr lang="en-US" altLang="ko-KR" dirty="0"/>
              <a:t>3</a:t>
            </a:r>
            <a:r>
              <a:rPr lang="ko-KR" altLang="en-US" dirty="0"/>
              <a:t>개가 알고리즘의 정의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2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are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capture a recipe in a mechanical process</a:t>
            </a:r>
            <a:r>
              <a:rPr lang="ko-KR" altLang="en-US" dirty="0"/>
              <a:t> 기계적 방법</a:t>
            </a:r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fixed program computer: Calculator</a:t>
            </a:r>
            <a:r>
              <a:rPr lang="ko-KR" altLang="en-US" dirty="0"/>
              <a:t> 고정형 프로그램 컴퓨터</a:t>
            </a:r>
            <a:r>
              <a:rPr lang="en-US" altLang="ko-KR" dirty="0"/>
              <a:t>:</a:t>
            </a:r>
            <a:r>
              <a:rPr lang="ko-KR" altLang="en-US" dirty="0"/>
              <a:t> 계산기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Stored Program computer: machine stores and executes instructions</a:t>
            </a:r>
            <a:r>
              <a:rPr lang="ko-KR" altLang="en-US" dirty="0"/>
              <a:t> </a:t>
            </a:r>
            <a:r>
              <a:rPr lang="ko-KR" altLang="en-US" dirty="0" err="1"/>
              <a:t>저장형</a:t>
            </a:r>
            <a:r>
              <a:rPr lang="ko-KR" altLang="en-US" dirty="0"/>
              <a:t> 프로그램 컴퓨터</a:t>
            </a:r>
            <a:r>
              <a:rPr lang="en-US" altLang="ko-KR" dirty="0"/>
              <a:t>:</a:t>
            </a:r>
            <a:r>
              <a:rPr lang="ko-KR" altLang="en-US" dirty="0"/>
              <a:t> 저장된 명령어 실행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1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Machine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19349" y="927463"/>
            <a:ext cx="6361611" cy="4756514"/>
            <a:chOff x="1319349" y="927463"/>
            <a:chExt cx="6361611" cy="4756514"/>
          </a:xfrm>
        </p:grpSpPr>
        <p:sp>
          <p:nvSpPr>
            <p:cNvPr id="7" name="Rounded Rectangle 6"/>
            <p:cNvSpPr/>
            <p:nvPr/>
          </p:nvSpPr>
          <p:spPr>
            <a:xfrm>
              <a:off x="1319349" y="927463"/>
              <a:ext cx="6361611" cy="114953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MEMORY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19349" y="2509157"/>
              <a:ext cx="6361611" cy="16709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71749" y="2661557"/>
              <a:ext cx="2708365" cy="136180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Control Unit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55030" y="2661556"/>
              <a:ext cx="2721971" cy="136180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Arithmetic </a:t>
              </a:r>
            </a:p>
            <a:p>
              <a:pPr algn="ctr"/>
              <a:r>
                <a:rPr lang="en-US" sz="2800" dirty="0"/>
                <a:t>Logic Unit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14589" y="4737461"/>
              <a:ext cx="2018625" cy="94651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INPUT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55611" y="4737462"/>
              <a:ext cx="2118877" cy="94651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OUTPUT</a:t>
              </a:r>
              <a:endParaRPr lang="en-US" sz="28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547257" y="2076994"/>
              <a:ext cx="0" cy="58456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261360" y="2076994"/>
              <a:ext cx="0" cy="58456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625737" y="2076994"/>
              <a:ext cx="0" cy="58456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339840" y="2076994"/>
              <a:ext cx="0" cy="58456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 rot="16200000">
              <a:off x="4160520" y="3050175"/>
              <a:ext cx="714103" cy="584562"/>
              <a:chOff x="8704217" y="2076994"/>
              <a:chExt cx="714103" cy="584562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8704217" y="2076994"/>
                <a:ext cx="0" cy="584562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9418320" y="2076994"/>
                <a:ext cx="0" cy="584562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>
              <a:off x="6004559" y="4180114"/>
              <a:ext cx="0" cy="58456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034937" y="4180114"/>
              <a:ext cx="0" cy="58456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541420" y="3670654"/>
            <a:ext cx="17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program counter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541" y="3679362"/>
            <a:ext cx="208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primitive operations</a:t>
            </a:r>
          </a:p>
        </p:txBody>
      </p:sp>
    </p:spTree>
    <p:extLst>
      <p:ext uri="{BB962C8B-B14F-4D97-AF65-F5344CB8AC3E}">
        <p14:creationId xmlns:p14="http://schemas.microsoft.com/office/powerpoint/2010/main" val="185137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Program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of instructions stored inside computer</a:t>
            </a:r>
            <a:r>
              <a:rPr lang="ko-KR" altLang="en-US" dirty="0"/>
              <a:t> 컴퓨터에 저장된 명령의 순서</a:t>
            </a:r>
            <a:endParaRPr lang="en-US" dirty="0"/>
          </a:p>
          <a:p>
            <a:pPr lvl="1"/>
            <a:r>
              <a:rPr lang="en-US" dirty="0"/>
              <a:t>built from predefined set of primitive instructions </a:t>
            </a:r>
            <a:r>
              <a:rPr lang="ko-KR" altLang="en-US" dirty="0"/>
              <a:t>기본적 명령의 조합으로 정의됨</a:t>
            </a:r>
            <a:endParaRPr lang="en-US" dirty="0"/>
          </a:p>
          <a:p>
            <a:pPr marL="1143000" lvl="2" indent="-457200">
              <a:buFont typeface="+mj-lt"/>
              <a:buAutoNum type="arabicPeriod"/>
            </a:pPr>
            <a:r>
              <a:rPr lang="en-US" dirty="0"/>
              <a:t>arithmetic and logic </a:t>
            </a:r>
            <a:r>
              <a:rPr lang="ko-KR" altLang="en-US" dirty="0"/>
              <a:t>수식과 논리 계산</a:t>
            </a:r>
            <a:endParaRPr lang="en-US" dirty="0"/>
          </a:p>
          <a:p>
            <a:pPr marL="1143000" lvl="2" indent="-457200">
              <a:buFont typeface="+mj-lt"/>
              <a:buAutoNum type="arabicPeriod"/>
            </a:pPr>
            <a:r>
              <a:rPr lang="en-US" dirty="0"/>
              <a:t>simple tests </a:t>
            </a:r>
            <a:r>
              <a:rPr lang="ko-KR" altLang="en-US" dirty="0"/>
              <a:t>간단한 검사</a:t>
            </a:r>
            <a:endParaRPr lang="en-US" dirty="0"/>
          </a:p>
          <a:p>
            <a:pPr marL="1143000" lvl="2" indent="-457200">
              <a:buFont typeface="+mj-lt"/>
              <a:buAutoNum type="arabicPeriod"/>
            </a:pPr>
            <a:r>
              <a:rPr lang="en-US" dirty="0"/>
              <a:t>moving data </a:t>
            </a:r>
            <a:r>
              <a:rPr lang="ko-KR" altLang="en-US" dirty="0"/>
              <a:t>데이터의 이동</a:t>
            </a:r>
            <a:endParaRPr lang="en-US" dirty="0"/>
          </a:p>
          <a:p>
            <a:r>
              <a:rPr lang="en-US" dirty="0"/>
              <a:t>special program (interpreter) executes each instruction in order </a:t>
            </a:r>
            <a:r>
              <a:rPr lang="ko-KR" altLang="en-US" dirty="0"/>
              <a:t>특별한 프로그램인 해석기가 각 명령을 실행함</a:t>
            </a:r>
            <a:endParaRPr lang="en-US" dirty="0"/>
          </a:p>
          <a:p>
            <a:pPr lvl="1"/>
            <a:r>
              <a:rPr lang="en-US" dirty="0"/>
              <a:t>use tests to change flow of control through sequence</a:t>
            </a:r>
            <a:r>
              <a:rPr lang="ko-KR" altLang="en-US" dirty="0"/>
              <a:t> 검사를 통해 실행을 제어함</a:t>
            </a:r>
            <a:endParaRPr lang="en-US" dirty="0"/>
          </a:p>
          <a:p>
            <a:pPr lvl="1"/>
            <a:r>
              <a:rPr lang="en-US" dirty="0"/>
              <a:t>stop when done </a:t>
            </a:r>
            <a:r>
              <a:rPr lang="ko-KR" altLang="en-US" dirty="0"/>
              <a:t>다 실행 후 종료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4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Primitives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Turing showed that you can compute anything using 6 primitives</a:t>
            </a:r>
            <a:br>
              <a:rPr lang="en-US" dirty="0"/>
            </a:br>
            <a:r>
              <a:rPr lang="ko-KR" altLang="en-US" dirty="0"/>
              <a:t>튜링이 </a:t>
            </a:r>
            <a:r>
              <a:rPr lang="en-US" altLang="ko-KR" dirty="0"/>
              <a:t>6</a:t>
            </a:r>
            <a:r>
              <a:rPr lang="ko-KR" altLang="en-US" dirty="0"/>
              <a:t>가지 기본 명령이면 어떤 것이든 계산할 수 있다고 증명</a:t>
            </a:r>
            <a:endParaRPr lang="en-US" dirty="0"/>
          </a:p>
          <a:p>
            <a:pPr lvl="1"/>
            <a:r>
              <a:rPr lang="en-US" dirty="0"/>
              <a:t>Move left, Move right, Print, Scan, Erase, Do nothing </a:t>
            </a:r>
          </a:p>
          <a:p>
            <a:pPr lvl="1"/>
            <a:r>
              <a:rPr lang="en-US" dirty="0"/>
              <a:t>if you are interested to learn more about it: </a:t>
            </a:r>
            <a:r>
              <a:rPr lang="en-US" dirty="0">
                <a:hlinkClick r:id="rId2" invalidUrl="http://www.alanturing.net/turing_archive/pages/reference articles/Turing%27s O-Machines.html"/>
              </a:rPr>
              <a:t>reference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small video</a:t>
            </a:r>
            <a:endParaRPr lang="en-US" dirty="0"/>
          </a:p>
          <a:p>
            <a:r>
              <a:rPr lang="en-US" dirty="0"/>
              <a:t>modern programming languages have more convenient set of primitives </a:t>
            </a:r>
            <a:br>
              <a:rPr lang="en-US" dirty="0"/>
            </a:br>
            <a:r>
              <a:rPr lang="ko-KR" altLang="en-US" dirty="0"/>
              <a:t>현대 프로그래밍 언어는 좀 더 편한 기본 명령어들이 있음</a:t>
            </a:r>
            <a:endParaRPr lang="en-US" dirty="0"/>
          </a:p>
          <a:p>
            <a:r>
              <a:rPr lang="en-US" dirty="0"/>
              <a:t>can abstract methods to create new primitives </a:t>
            </a:r>
            <a:r>
              <a:rPr lang="ko-KR" altLang="en-US" dirty="0"/>
              <a:t>새 기본 명령 만들기 가능</a:t>
            </a:r>
            <a:endParaRPr lang="en-US" dirty="0"/>
          </a:p>
          <a:p>
            <a:endParaRPr lang="en-US" dirty="0"/>
          </a:p>
          <a:p>
            <a:r>
              <a:rPr lang="en-US" dirty="0"/>
              <a:t>anything computable in one language is computable in any other programming language </a:t>
            </a:r>
            <a:r>
              <a:rPr lang="ko-KR" altLang="en-US" dirty="0"/>
              <a:t>한 언어로 연산 가능한 것은 다른 언어에서도 연산 가능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99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</TotalTime>
  <Words>702</Words>
  <Application>Microsoft Office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Mangal</vt:lpstr>
      <vt:lpstr>Wingdings</vt:lpstr>
      <vt:lpstr>Office Theme</vt:lpstr>
      <vt:lpstr>What is computation</vt:lpstr>
      <vt:lpstr>What Does A Computer Do </vt:lpstr>
      <vt:lpstr>Types Of Knowledge </vt:lpstr>
      <vt:lpstr>A numerical Example</vt:lpstr>
      <vt:lpstr>What is a recipe</vt:lpstr>
      <vt:lpstr>Computers are machines</vt:lpstr>
      <vt:lpstr>Basic Machine Architecture</vt:lpstr>
      <vt:lpstr>Stored Program Computer</vt:lpstr>
      <vt:lpstr>Basic Primitives </vt:lpstr>
      <vt:lpstr>Creating Recipes </vt:lpstr>
      <vt:lpstr>Aspects of Languages</vt:lpstr>
      <vt:lpstr>Aspects of Languages</vt:lpstr>
      <vt:lpstr>Where things go wrong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Management System</dc:title>
  <dc:creator>Seongjin Lee</dc:creator>
  <cp:lastModifiedBy> </cp:lastModifiedBy>
  <cp:revision>82</cp:revision>
  <cp:lastPrinted>2017-08-28T00:55:03Z</cp:lastPrinted>
  <dcterms:created xsi:type="dcterms:W3CDTF">2017-08-18T04:29:33Z</dcterms:created>
  <dcterms:modified xsi:type="dcterms:W3CDTF">2018-09-03T00:22:10Z</dcterms:modified>
</cp:coreProperties>
</file>