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8"/>
  </p:notesMasterIdLst>
  <p:sldIdLst>
    <p:sldId id="256" r:id="rId2"/>
    <p:sldId id="363" r:id="rId3"/>
    <p:sldId id="364" r:id="rId4"/>
    <p:sldId id="365" r:id="rId5"/>
    <p:sldId id="374" r:id="rId6"/>
    <p:sldId id="375" r:id="rId7"/>
    <p:sldId id="377" r:id="rId8"/>
    <p:sldId id="366" r:id="rId9"/>
    <p:sldId id="376" r:id="rId10"/>
    <p:sldId id="367" r:id="rId11"/>
    <p:sldId id="368" r:id="rId12"/>
    <p:sldId id="369" r:id="rId13"/>
    <p:sldId id="378" r:id="rId14"/>
    <p:sldId id="370" r:id="rId15"/>
    <p:sldId id="371" r:id="rId16"/>
    <p:sldId id="3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9129"/>
    <p:restoredTop sz="94645"/>
  </p:normalViewPr>
  <p:slideViewPr>
    <p:cSldViewPr snapToGrid="0" snapToObjects="1">
      <p:cViewPr varScale="1">
        <p:scale>
          <a:sx n="118" d="100"/>
          <a:sy n="118" d="100"/>
        </p:scale>
        <p:origin x="704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C1F77-E7B3-944A-9C34-5FE6CD259270}" type="datetimeFigureOut">
              <a:rPr lang="en-US" smtClean="0"/>
              <a:t>12/3/18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E0DBD0-C05E-724F-BAA6-6F3020BB2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368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03DB-03F9-F541-BE34-C5F31DB4191F}" type="datetime1">
              <a:rPr lang="en-US" smtClean="0"/>
              <a:t>12/3/18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72143" y="3525837"/>
            <a:ext cx="857794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 sz="2400"/>
            </a:lvl1pPr>
            <a:lvl2pPr>
              <a:lnSpc>
                <a:spcPct val="100000"/>
              </a:lnSpc>
              <a:defRPr sz="2400"/>
            </a:lvl2pPr>
            <a:lvl3pPr>
              <a:lnSpc>
                <a:spcPct val="100000"/>
              </a:lnSpc>
              <a:defRPr sz="2400"/>
            </a:lvl3pPr>
            <a:lvl4pPr>
              <a:lnSpc>
                <a:spcPct val="100000"/>
              </a:lnSpc>
              <a:defRPr sz="2400"/>
            </a:lvl4pPr>
            <a:lvl5pPr>
              <a:lnSpc>
                <a:spcPct val="100000"/>
              </a:lnSpc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A041F-F2DA-0746-A7B2-2F083BE6ACAA}" type="datetime1">
              <a:rPr lang="en-US" smtClean="0"/>
              <a:t>12/3/18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72143" y="718456"/>
            <a:ext cx="857794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02406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31772"/>
            <a:ext cx="7886700" cy="225788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9C2F-1975-F240-8BE6-2DCBFFEE2D2A}" type="datetime1">
              <a:rPr lang="en-US" smtClean="0"/>
              <a:t>12/3/18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72143" y="3788230"/>
            <a:ext cx="857794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77581-71FE-CF48-AAB8-AB5F2967ECFD}" type="datetime1">
              <a:rPr lang="en-US" smtClean="0"/>
              <a:t>12/3/18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72143" y="718456"/>
            <a:ext cx="857794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DBE00-C007-A148-9E28-79C9130FB6C6}" type="datetime1">
              <a:rPr lang="en-US" smtClean="0"/>
              <a:t>12/3/18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2143" y="250370"/>
            <a:ext cx="8577943" cy="4136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143" y="783772"/>
            <a:ext cx="8577943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2143" y="6356351"/>
            <a:ext cx="24139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9DC66-A430-114F-993D-664DF4284FB8}" type="datetime1">
              <a:rPr lang="en-US" smtClean="0"/>
              <a:t>12/3/18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3921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46477-0F1E-164C-BD3E-FAC7D99DF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149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6" r:id="rId4"/>
    <p:sldLayoutId id="2147483667" r:id="rId5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847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58825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302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0638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Structures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17197637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49484-C38D-8E4E-B63F-5DB3C75D6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구조체를 어떻게 활용해</a:t>
            </a:r>
            <a:r>
              <a:rPr lang="en-US" altLang="ko-KR" dirty="0"/>
              <a:t>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002730-BF87-1444-B741-681D7B5676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선언과 할당이 완료되면 변수처럼 쓰면 됨</a:t>
            </a:r>
            <a:endParaRPr lang="en-US" altLang="ko-KR" dirty="0"/>
          </a:p>
          <a:p>
            <a:pPr lvl="1"/>
            <a:r>
              <a:rPr lang="ko-KR" altLang="en-US" dirty="0"/>
              <a:t>단</a:t>
            </a:r>
            <a:r>
              <a:rPr lang="en-US" altLang="ko-KR" dirty="0"/>
              <a:t>,</a:t>
            </a:r>
            <a:r>
              <a:rPr lang="ko-KR" altLang="en-US" dirty="0"/>
              <a:t> 이름이 길 뿐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1BEED7-7968-5641-9669-89CED5C13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32E3ED-6B04-F243-B0FE-DDB634C3B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10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7F2A5B2-D58C-434D-AC1D-CCC7821E63E6}"/>
              </a:ext>
            </a:extLst>
          </p:cNvPr>
          <p:cNvSpPr txBox="1"/>
          <p:nvPr/>
        </p:nvSpPr>
        <p:spPr>
          <a:xfrm>
            <a:off x="272143" y="1700554"/>
            <a:ext cx="8340745" cy="43088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#include &lt;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stdio.h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&gt;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endParaRPr lang="en-US" altLang="x-none" sz="20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main(void)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   struct {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       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   number;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  char   name[8];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   } part1 = {528, “Helen”}, part2 = {.number = 0} 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endParaRPr lang="en-US" altLang="x-none" sz="20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result = part1.number + part2.number;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(“%d\n”, result);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   return 0;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22985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40F16-6331-6D41-9674-1571CEEE9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꼬리표</a:t>
            </a:r>
            <a:r>
              <a:rPr lang="en-US" altLang="ko-KR" dirty="0"/>
              <a:t>(tag)</a:t>
            </a:r>
            <a:r>
              <a:rPr lang="ko-KR" altLang="en-US" dirty="0" err="1"/>
              <a:t>를</a:t>
            </a:r>
            <a:r>
              <a:rPr lang="ko-KR" altLang="en-US" dirty="0"/>
              <a:t> 달면 쓰기 쉽다고</a:t>
            </a:r>
            <a:r>
              <a:rPr lang="en-US" altLang="ko-KR" dirty="0"/>
              <a:t>?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644695-06FC-4445-9B55-D29311777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33AD6A-B69C-6C46-A16B-E4304EEAD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11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7D7A4F6-4015-D249-9C72-ED431F8CCE31}"/>
              </a:ext>
            </a:extLst>
          </p:cNvPr>
          <p:cNvSpPr/>
          <p:nvPr/>
        </p:nvSpPr>
        <p:spPr>
          <a:xfrm>
            <a:off x="182881" y="826408"/>
            <a:ext cx="8116388" cy="474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1 #include &lt;</a:t>
            </a:r>
            <a:r>
              <a:rPr lang="en-US" dirty="0" err="1">
                <a:latin typeface="NanumGothicCoding" panose="020D0009000000000000" pitchFamily="49" charset="-127"/>
                <a:ea typeface="NanumGothicCoding" panose="020D0009000000000000" pitchFamily="49" charset="-127"/>
              </a:rPr>
              <a:t>stdio.h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&gt;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2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3 </a:t>
            </a:r>
            <a:r>
              <a:rPr lang="en-US" dirty="0" err="1">
                <a:latin typeface="NanumGothicCoding" panose="020D0009000000000000" pitchFamily="49" charset="-127"/>
                <a:ea typeface="NanumGothicCoding" panose="020D0009000000000000" pitchFamily="49" charset="-127"/>
              </a:rPr>
              <a:t>int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main(void)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4 {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5	struct </a:t>
            </a:r>
            <a:r>
              <a:rPr lang="en-US" sz="3600" b="1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one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{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6	    </a:t>
            </a:r>
            <a:r>
              <a:rPr lang="en-US" dirty="0" err="1">
                <a:latin typeface="NanumGothicCoding" panose="020D0009000000000000" pitchFamily="49" charset="-127"/>
                <a:ea typeface="NanumGothicCoding" panose="020D0009000000000000" pitchFamily="49" charset="-127"/>
              </a:rPr>
              <a:t>int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   number;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7	    char   name[8];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8	    double </a:t>
            </a:r>
            <a:r>
              <a:rPr lang="en-US" dirty="0" err="1">
                <a:latin typeface="NanumGothicCoding" panose="020D0009000000000000" pitchFamily="49" charset="-127"/>
                <a:ea typeface="NanumGothicCoding" panose="020D0009000000000000" pitchFamily="49" charset="-127"/>
              </a:rPr>
              <a:t>on_hand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9	} part1 = {128, "Helen", 3.14}, part2 ;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10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11	struct </a:t>
            </a:r>
            <a:r>
              <a:rPr lang="en-US" sz="3600" b="1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one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part3 ;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12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13	part2 = part1;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14	part3 = part1;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15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16	</a:t>
            </a:r>
            <a:r>
              <a:rPr lang="en-US" dirty="0" err="1">
                <a:latin typeface="NanumGothicCoding" panose="020D0009000000000000" pitchFamily="49" charset="-127"/>
                <a:ea typeface="NanumGothicCoding" panose="020D0009000000000000" pitchFamily="49" charset="-127"/>
              </a:rPr>
              <a:t>int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result = part1.number + part2.number + part3.number;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17	</a:t>
            </a:r>
            <a:r>
              <a:rPr lang="en-US" dirty="0" err="1">
                <a:latin typeface="NanumGothicCoding" panose="020D0009000000000000" pitchFamily="49" charset="-127"/>
                <a:ea typeface="NanumGothicCoding" panose="020D0009000000000000" pitchFamily="49" charset="-127"/>
              </a:rPr>
              <a:t>printf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("%d\n", result);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18	return 0;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19 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4AB7591-762B-0F4E-9866-58B62FA102DA}"/>
              </a:ext>
            </a:extLst>
          </p:cNvPr>
          <p:cNvSpPr txBox="1"/>
          <p:nvPr/>
        </p:nvSpPr>
        <p:spPr>
          <a:xfrm>
            <a:off x="4986906" y="1448057"/>
            <a:ext cx="311335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Tag </a:t>
            </a:r>
            <a:r>
              <a:rPr lang="ko-KR" altLang="en-US" sz="2800" b="1" dirty="0"/>
              <a:t>정보</a:t>
            </a:r>
            <a:endParaRPr lang="en-US" altLang="ko-KR" b="1" dirty="0"/>
          </a:p>
          <a:p>
            <a:r>
              <a:rPr lang="ko-KR" altLang="en-US" b="1" dirty="0"/>
              <a:t>같은 </a:t>
            </a:r>
            <a:r>
              <a:rPr lang="ko-KR" altLang="en-US" b="1" dirty="0" err="1"/>
              <a:t>구조체란</a:t>
            </a:r>
            <a:r>
              <a:rPr lang="ko-KR" altLang="en-US" b="1" dirty="0"/>
              <a:t> 정보를 알려줌</a:t>
            </a:r>
            <a:endParaRPr lang="en-US" b="1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ADE1168-B951-9745-9A0A-E781DB8D5BB2}"/>
              </a:ext>
            </a:extLst>
          </p:cNvPr>
          <p:cNvCxnSpPr>
            <a:stCxn id="9" idx="1"/>
          </p:cNvCxnSpPr>
          <p:nvPr/>
        </p:nvCxnSpPr>
        <p:spPr>
          <a:xfrm flipH="1" flipV="1">
            <a:off x="2699658" y="1785258"/>
            <a:ext cx="2287248" cy="62909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BB93AD5-D199-9E48-BA03-02E8D235FFAF}"/>
              </a:ext>
            </a:extLst>
          </p:cNvPr>
          <p:cNvCxnSpPr>
            <a:cxnSpLocks/>
            <a:stCxn id="9" idx="1"/>
          </p:cNvCxnSpPr>
          <p:nvPr/>
        </p:nvCxnSpPr>
        <p:spPr>
          <a:xfrm flipH="1">
            <a:off x="2699658" y="1848167"/>
            <a:ext cx="2287248" cy="1580833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D4B98A63-31B5-4945-8869-927C82643110}"/>
              </a:ext>
            </a:extLst>
          </p:cNvPr>
          <p:cNvSpPr txBox="1"/>
          <p:nvPr/>
        </p:nvSpPr>
        <p:spPr>
          <a:xfrm>
            <a:off x="4986906" y="3211280"/>
            <a:ext cx="366158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/>
              <a:t>같은 구조체인 경우</a:t>
            </a:r>
            <a:endParaRPr lang="en-US" altLang="ko-KR" sz="2800" b="1" dirty="0"/>
          </a:p>
          <a:p>
            <a:r>
              <a:rPr lang="ko-KR" altLang="en-US" sz="2800" b="1" dirty="0"/>
              <a:t>할당을 통해 복사 가능</a:t>
            </a:r>
            <a:endParaRPr lang="en-US" altLang="ko-KR" sz="2800" b="1" dirty="0"/>
          </a:p>
          <a:p>
            <a:r>
              <a:rPr lang="ko-KR" altLang="en-US" sz="1400" b="1" dirty="0"/>
              <a:t>멤버인 배열의 복사도 간단히 해결할 수 있음</a:t>
            </a:r>
            <a:endParaRPr lang="en-US" altLang="ko-KR" sz="1400" b="1" dirty="0"/>
          </a:p>
          <a:p>
            <a:r>
              <a:rPr lang="ko-KR" altLang="en-US" sz="1400" b="1" dirty="0"/>
              <a:t>단</a:t>
            </a:r>
            <a:r>
              <a:rPr lang="en-US" altLang="ko-KR" sz="1400" b="1" dirty="0"/>
              <a:t>,</a:t>
            </a:r>
            <a:r>
              <a:rPr lang="ko-KR" altLang="en-US" sz="1400" b="1" dirty="0"/>
              <a:t> 구조체를 복사하는 경우만 가능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5315590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D3363-1270-8040-BAC3-6F3D4912D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구조체를 새로운 형처럼 쓴다고</a:t>
            </a:r>
            <a:r>
              <a:rPr lang="en-US" altLang="ko-KR" dirty="0"/>
              <a:t>?</a:t>
            </a:r>
            <a:r>
              <a:rPr lang="ko-KR" altLang="en-US" dirty="0"/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4CCCB5-27E0-104E-BA94-ED0CDD9653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typedef </a:t>
            </a:r>
            <a:r>
              <a:rPr lang="ko-KR" altLang="en-US" dirty="0"/>
              <a:t>라는 키워드를 쓰면 새로운 형을 만들 수 있음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4A0564-C65A-A940-9F11-F661CF83B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A3823C-1F78-0A43-9E82-35772CE5C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12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E28E88-3E99-0945-968A-87D806645B2C}"/>
              </a:ext>
            </a:extLst>
          </p:cNvPr>
          <p:cNvSpPr/>
          <p:nvPr/>
        </p:nvSpPr>
        <p:spPr>
          <a:xfrm>
            <a:off x="2527274" y="2709200"/>
            <a:ext cx="6468626" cy="2520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 b="1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typedef </a:t>
            </a:r>
            <a:r>
              <a:rPr lang="en-US" sz="2800" b="1" dirty="0" err="1">
                <a:latin typeface="NanumGothicCoding" panose="020D0009000000000000" pitchFamily="49" charset="-127"/>
                <a:ea typeface="NanumGothicCoding" panose="020D0009000000000000" pitchFamily="49" charset="-127"/>
              </a:rPr>
              <a:t>int</a:t>
            </a:r>
            <a:r>
              <a:rPr lang="en-US" sz="2800" b="1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age;</a:t>
            </a:r>
          </a:p>
          <a:p>
            <a:pPr>
              <a:lnSpc>
                <a:spcPct val="80000"/>
              </a:lnSpc>
            </a:pPr>
            <a:endParaRPr lang="en-US" sz="2800" dirty="0">
              <a:latin typeface="NanumGothicCoding" panose="020D0009000000000000" pitchFamily="49" charset="-127"/>
              <a:ea typeface="NanumGothicCoding" panose="020D0009000000000000" pitchFamily="49" charset="-127"/>
            </a:endParaRPr>
          </a:p>
          <a:p>
            <a:pPr>
              <a:lnSpc>
                <a:spcPct val="80000"/>
              </a:lnSpc>
            </a:pPr>
            <a:r>
              <a:rPr lang="en-US" sz="2800" dirty="0" err="1">
                <a:latin typeface="NanumGothicCoding" panose="020D0009000000000000" pitchFamily="49" charset="-127"/>
                <a:ea typeface="NanumGothicCoding" panose="020D0009000000000000" pitchFamily="49" charset="-127"/>
              </a:rPr>
              <a:t>int</a:t>
            </a:r>
            <a:r>
              <a:rPr lang="en-US" sz="2800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foo = 5;</a:t>
            </a:r>
          </a:p>
          <a:p>
            <a:pPr>
              <a:lnSpc>
                <a:spcPct val="80000"/>
              </a:lnSpc>
            </a:pPr>
            <a:r>
              <a:rPr lang="en-US" sz="2800" b="1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age</a:t>
            </a:r>
            <a:r>
              <a:rPr lang="en-US" sz="2800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bar = 5;</a:t>
            </a:r>
            <a:r>
              <a:rPr lang="ko-KR" altLang="en-US" sz="2800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</a:t>
            </a:r>
            <a:r>
              <a:rPr lang="en-US" altLang="ko-KR" sz="2800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//</a:t>
            </a:r>
            <a:r>
              <a:rPr lang="ko-KR" altLang="en-US" sz="2800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기존의 형처럼 사용</a:t>
            </a:r>
            <a:endParaRPr lang="en-US" sz="2800" dirty="0">
              <a:latin typeface="NanumGothicCoding" panose="020D0009000000000000" pitchFamily="49" charset="-127"/>
              <a:ea typeface="NanumGothicCoding" panose="020D0009000000000000" pitchFamily="49" charset="-127"/>
            </a:endParaRPr>
          </a:p>
          <a:p>
            <a:pPr>
              <a:lnSpc>
                <a:spcPct val="80000"/>
              </a:lnSpc>
            </a:pPr>
            <a:endParaRPr lang="en-US" sz="2800" dirty="0">
              <a:latin typeface="NanumGothicCoding" panose="020D0009000000000000" pitchFamily="49" charset="-127"/>
              <a:ea typeface="NanumGothicCoding" panose="020D0009000000000000" pitchFamily="49" charset="-127"/>
            </a:endParaRPr>
          </a:p>
          <a:p>
            <a:pPr>
              <a:lnSpc>
                <a:spcPct val="80000"/>
              </a:lnSpc>
            </a:pPr>
            <a:r>
              <a:rPr lang="en-US" sz="2800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if(foo == bar)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   </a:t>
            </a:r>
            <a:r>
              <a:rPr lang="en-US" sz="2800" dirty="0" err="1">
                <a:latin typeface="NanumGothicCoding" panose="020D0009000000000000" pitchFamily="49" charset="-127"/>
                <a:ea typeface="NanumGothicCoding" panose="020D0009000000000000" pitchFamily="49" charset="-127"/>
              </a:rPr>
              <a:t>printf</a:t>
            </a:r>
            <a:r>
              <a:rPr lang="en-US" sz="2800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(</a:t>
            </a:r>
            <a:r>
              <a:rPr lang="en-US" sz="2800" dirty="0">
                <a:latin typeface="Courier" pitchFamily="2" charset="0"/>
                <a:ea typeface="NanumGothicCoding" panose="020D0009000000000000" pitchFamily="49" charset="-127"/>
              </a:rPr>
              <a:t>“</a:t>
            </a:r>
            <a:r>
              <a:rPr lang="en-US" sz="2800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true\n</a:t>
            </a:r>
            <a:r>
              <a:rPr lang="en-US" sz="2800" dirty="0">
                <a:latin typeface="Courier" pitchFamily="2" charset="0"/>
                <a:ea typeface="NanumGothicCoding" panose="020D0009000000000000" pitchFamily="49" charset="-127"/>
              </a:rPr>
              <a:t>“</a:t>
            </a:r>
            <a:r>
              <a:rPr lang="en-US" sz="2800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);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8DBA51-206A-8549-A451-2E508EA22E82}"/>
              </a:ext>
            </a:extLst>
          </p:cNvPr>
          <p:cNvSpPr txBox="1"/>
          <p:nvPr/>
        </p:nvSpPr>
        <p:spPr>
          <a:xfrm>
            <a:off x="126329" y="1436180"/>
            <a:ext cx="261058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800" b="1" dirty="0"/>
              <a:t>형 정의 키워드</a:t>
            </a:r>
            <a:endParaRPr lang="en-US" altLang="ko-KR" sz="2800" b="1" dirty="0"/>
          </a:p>
          <a:p>
            <a:pPr algn="ctr"/>
            <a:r>
              <a:rPr lang="en-US" altLang="ko-KR" sz="2800" b="1" dirty="0"/>
              <a:t>(type definition)</a:t>
            </a:r>
            <a:endParaRPr lang="en-US" sz="28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F173829-6D35-A849-8D0F-7BC23136C9DA}"/>
              </a:ext>
            </a:extLst>
          </p:cNvPr>
          <p:cNvSpPr txBox="1"/>
          <p:nvPr/>
        </p:nvSpPr>
        <p:spPr>
          <a:xfrm>
            <a:off x="3290605" y="1557325"/>
            <a:ext cx="17027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/>
              <a:t>기존의 형</a:t>
            </a:r>
            <a:endParaRPr lang="en-US" sz="28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FCB07E-0583-2B43-B18A-350A0FF75E3E}"/>
              </a:ext>
            </a:extLst>
          </p:cNvPr>
          <p:cNvSpPr txBox="1"/>
          <p:nvPr/>
        </p:nvSpPr>
        <p:spPr>
          <a:xfrm>
            <a:off x="5261074" y="1557325"/>
            <a:ext cx="25843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/>
              <a:t>새로운 </a:t>
            </a:r>
            <a:r>
              <a:rPr lang="en-US" altLang="ko-KR" sz="2800" b="1" dirty="0"/>
              <a:t> </a:t>
            </a:r>
            <a:r>
              <a:rPr lang="ko-KR" altLang="en-US" sz="2800" b="1" dirty="0"/>
              <a:t>형 이름</a:t>
            </a:r>
            <a:endParaRPr lang="en-US" sz="2800" b="1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87A49F8-886B-F842-9872-9599BE639210}"/>
              </a:ext>
            </a:extLst>
          </p:cNvPr>
          <p:cNvCxnSpPr>
            <a:cxnSpLocks/>
          </p:cNvCxnSpPr>
          <p:nvPr/>
        </p:nvCxnSpPr>
        <p:spPr>
          <a:xfrm>
            <a:off x="1452579" y="2290239"/>
            <a:ext cx="1212916" cy="396455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6E5FEA5-E99B-1644-9D29-56E3B63F52F9}"/>
              </a:ext>
            </a:extLst>
          </p:cNvPr>
          <p:cNvCxnSpPr>
            <a:cxnSpLocks/>
          </p:cNvCxnSpPr>
          <p:nvPr/>
        </p:nvCxnSpPr>
        <p:spPr>
          <a:xfrm>
            <a:off x="4191000" y="2080545"/>
            <a:ext cx="0" cy="565669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E3C6BE3-A909-2B40-8767-8F4015BFE53C}"/>
              </a:ext>
            </a:extLst>
          </p:cNvPr>
          <p:cNvCxnSpPr>
            <a:cxnSpLocks/>
          </p:cNvCxnSpPr>
          <p:nvPr/>
        </p:nvCxnSpPr>
        <p:spPr>
          <a:xfrm flipH="1">
            <a:off x="5091372" y="2177142"/>
            <a:ext cx="656286" cy="469072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52456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FE1C6-0AD1-F240-A0A5-04E66CD46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구조체를 새로운 형처럼 쓴다고</a:t>
            </a:r>
            <a:r>
              <a:rPr lang="en-US" altLang="ko-KR" dirty="0"/>
              <a:t>?</a:t>
            </a:r>
            <a:r>
              <a:rPr lang="ko-KR" altLang="en-US" dirty="0"/>
              <a:t> 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572F87-2235-8D49-83B7-0F4EA8262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F54736-6459-264F-9098-AE5C1EE4F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13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9ADBCD7-2A63-364C-9E21-A03B5D221854}"/>
              </a:ext>
            </a:extLst>
          </p:cNvPr>
          <p:cNvSpPr/>
          <p:nvPr/>
        </p:nvSpPr>
        <p:spPr>
          <a:xfrm>
            <a:off x="182881" y="826408"/>
            <a:ext cx="8297090" cy="363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1 #include &lt;</a:t>
            </a:r>
            <a:r>
              <a:rPr lang="en-US" dirty="0" err="1">
                <a:latin typeface="NanumGothicCoding" panose="020D0009000000000000" pitchFamily="49" charset="-127"/>
                <a:ea typeface="NanumGothicCoding" panose="020D0009000000000000" pitchFamily="49" charset="-127"/>
              </a:rPr>
              <a:t>stdio.h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&gt;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2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3 </a:t>
            </a:r>
            <a:r>
              <a:rPr lang="en-US" dirty="0" err="1">
                <a:latin typeface="NanumGothicCoding" panose="020D0009000000000000" pitchFamily="49" charset="-127"/>
                <a:ea typeface="NanumGothicCoding" panose="020D0009000000000000" pitchFamily="49" charset="-127"/>
              </a:rPr>
              <a:t>int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main(void)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4 {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5    </a:t>
            </a:r>
            <a:r>
              <a:rPr lang="en-US" b="1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typedef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</a:t>
            </a:r>
            <a:r>
              <a:rPr lang="en-US" dirty="0" err="1">
                <a:latin typeface="NanumGothicCoding" panose="020D0009000000000000" pitchFamily="49" charset="-127"/>
                <a:ea typeface="NanumGothicCoding" panose="020D0009000000000000" pitchFamily="49" charset="-127"/>
              </a:rPr>
              <a:t>int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OTZ;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6    </a:t>
            </a:r>
            <a:r>
              <a:rPr lang="en-US" b="1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typedef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struct {      // </a:t>
            </a:r>
            <a:r>
              <a:rPr lang="ko-KR" alt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또는 </a:t>
            </a:r>
            <a:r>
              <a:rPr lang="en-US" altLang="ko-KR" dirty="0">
                <a:latin typeface="Courier" pitchFamily="2" charset="0"/>
                <a:ea typeface="NanumGothicCoding" panose="020D0009000000000000" pitchFamily="49" charset="-127"/>
              </a:rPr>
              <a:t>“</a:t>
            </a:r>
            <a:r>
              <a:rPr lang="en-US" altLang="ko-KR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typedef struct TAG</a:t>
            </a:r>
            <a:r>
              <a:rPr lang="ko-KR" alt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이름 </a:t>
            </a:r>
            <a:r>
              <a:rPr lang="en-US" altLang="ko-KR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{</a:t>
            </a:r>
            <a:r>
              <a:rPr lang="en-US" altLang="ko-KR" dirty="0">
                <a:latin typeface="Courier" pitchFamily="2" charset="0"/>
                <a:ea typeface="NanumGothicCoding" panose="020D0009000000000000" pitchFamily="49" charset="-127"/>
              </a:rPr>
              <a:t>“</a:t>
            </a:r>
            <a:r>
              <a:rPr lang="ko-KR" alt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도 가능</a:t>
            </a:r>
            <a:endParaRPr lang="en-US" dirty="0">
              <a:latin typeface="NanumGothicCoding" panose="020D0009000000000000" pitchFamily="49" charset="-127"/>
              <a:ea typeface="NanumGothicCoding" panose="020D0009000000000000" pitchFamily="49" charset="-127"/>
            </a:endParaRP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7        OTZ  age;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8        char name[10];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9    } alpha;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10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11    alpha foo = {.age = 10, .name = "</a:t>
            </a:r>
            <a:r>
              <a:rPr lang="en-US" dirty="0" err="1">
                <a:latin typeface="NanumGothicCoding" panose="020D0009000000000000" pitchFamily="49" charset="-127"/>
                <a:ea typeface="NanumGothicCoding" panose="020D0009000000000000" pitchFamily="49" charset="-127"/>
              </a:rPr>
              <a:t>helen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"};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12    alpha bar;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13    bar = foo;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14    </a:t>
            </a:r>
            <a:r>
              <a:rPr lang="en-US" dirty="0" err="1">
                <a:latin typeface="NanumGothicCoding" panose="020D0009000000000000" pitchFamily="49" charset="-127"/>
                <a:ea typeface="NanumGothicCoding" panose="020D0009000000000000" pitchFamily="49" charset="-127"/>
              </a:rPr>
              <a:t>printf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("%d\n", </a:t>
            </a:r>
            <a:r>
              <a:rPr lang="en-US" dirty="0" err="1">
                <a:latin typeface="NanumGothicCoding" panose="020D0009000000000000" pitchFamily="49" charset="-127"/>
                <a:ea typeface="NanumGothicCoding" panose="020D0009000000000000" pitchFamily="49" charset="-127"/>
              </a:rPr>
              <a:t>bar.age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);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15    return 0;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16 }</a:t>
            </a:r>
          </a:p>
        </p:txBody>
      </p:sp>
    </p:spTree>
    <p:extLst>
      <p:ext uri="{BB962C8B-B14F-4D97-AF65-F5344CB8AC3E}">
        <p14:creationId xmlns:p14="http://schemas.microsoft.com/office/powerpoint/2010/main" val="40769698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371FC-F408-C54E-A344-E955381EB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함수의 인자와 리턴 값은 어떻게 전달해</a:t>
            </a:r>
            <a:r>
              <a:rPr lang="en-US" altLang="ko-KR" dirty="0"/>
              <a:t>?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B023A8-985A-6C46-9834-9AF6D61D9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C8679F-36E1-0545-AC03-2194BE93E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14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854C24-6460-5942-93D1-F2110134A2D3}"/>
              </a:ext>
            </a:extLst>
          </p:cNvPr>
          <p:cNvSpPr/>
          <p:nvPr/>
        </p:nvSpPr>
        <p:spPr>
          <a:xfrm>
            <a:off x="182881" y="826408"/>
            <a:ext cx="5249090" cy="5410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#include &lt;</a:t>
            </a:r>
            <a:r>
              <a:rPr lang="en-US" dirty="0" err="1">
                <a:latin typeface="NanumGothicCoding" panose="020D0009000000000000" pitchFamily="49" charset="-127"/>
                <a:ea typeface="NanumGothicCoding" panose="020D0009000000000000" pitchFamily="49" charset="-127"/>
              </a:rPr>
              <a:t>stdio.h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&gt;</a:t>
            </a:r>
          </a:p>
          <a:p>
            <a:pPr>
              <a:lnSpc>
                <a:spcPct val="80000"/>
              </a:lnSpc>
            </a:pPr>
            <a:endParaRPr lang="en-US" dirty="0">
              <a:latin typeface="NanumGothicCoding" panose="020D0009000000000000" pitchFamily="49" charset="-127"/>
              <a:ea typeface="NanumGothicCoding" panose="020D0009000000000000" pitchFamily="49" charset="-127"/>
            </a:endParaRP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typedef </a:t>
            </a:r>
            <a:r>
              <a:rPr lang="en-US" dirty="0" err="1">
                <a:latin typeface="NanumGothicCoding" panose="020D0009000000000000" pitchFamily="49" charset="-127"/>
                <a:ea typeface="NanumGothicCoding" panose="020D0009000000000000" pitchFamily="49" charset="-127"/>
              </a:rPr>
              <a:t>int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OTZ;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struct go {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   OTZ  age;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   char name[10];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} ;</a:t>
            </a:r>
          </a:p>
          <a:p>
            <a:pPr>
              <a:lnSpc>
                <a:spcPct val="80000"/>
              </a:lnSpc>
            </a:pPr>
            <a:endParaRPr lang="en-US" dirty="0">
              <a:latin typeface="NanumGothicCoding" panose="020D0009000000000000" pitchFamily="49" charset="-127"/>
              <a:ea typeface="NanumGothicCoding" panose="020D0009000000000000" pitchFamily="49" charset="-127"/>
            </a:endParaRPr>
          </a:p>
          <a:p>
            <a:pPr>
              <a:lnSpc>
                <a:spcPct val="80000"/>
              </a:lnSpc>
            </a:pPr>
            <a:r>
              <a:rPr lang="en-US" b="1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struct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go sum(</a:t>
            </a:r>
            <a:r>
              <a:rPr lang="en-US" b="1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struct go 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one, struct go two)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{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   struct go res;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   </a:t>
            </a:r>
            <a:r>
              <a:rPr lang="en-US" dirty="0" err="1">
                <a:latin typeface="NanumGothicCoding" panose="020D0009000000000000" pitchFamily="49" charset="-127"/>
                <a:ea typeface="NanumGothicCoding" panose="020D0009000000000000" pitchFamily="49" charset="-127"/>
              </a:rPr>
              <a:t>res.age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= </a:t>
            </a:r>
            <a:r>
              <a:rPr lang="en-US" dirty="0" err="1">
                <a:latin typeface="NanumGothicCoding" panose="020D0009000000000000" pitchFamily="49" charset="-127"/>
                <a:ea typeface="NanumGothicCoding" panose="020D0009000000000000" pitchFamily="49" charset="-127"/>
              </a:rPr>
              <a:t>one.age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+ </a:t>
            </a:r>
            <a:r>
              <a:rPr lang="en-US" dirty="0" err="1">
                <a:latin typeface="NanumGothicCoding" panose="020D0009000000000000" pitchFamily="49" charset="-127"/>
                <a:ea typeface="NanumGothicCoding" panose="020D0009000000000000" pitchFamily="49" charset="-127"/>
              </a:rPr>
              <a:t>two.age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   </a:t>
            </a:r>
            <a:r>
              <a:rPr lang="en-US" b="1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return res;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}</a:t>
            </a:r>
          </a:p>
          <a:p>
            <a:pPr>
              <a:lnSpc>
                <a:spcPct val="80000"/>
              </a:lnSpc>
            </a:pPr>
            <a:endParaRPr lang="en-US" dirty="0">
              <a:latin typeface="NanumGothicCoding" panose="020D0009000000000000" pitchFamily="49" charset="-127"/>
              <a:ea typeface="NanumGothicCoding" panose="020D0009000000000000" pitchFamily="49" charset="-127"/>
            </a:endParaRPr>
          </a:p>
          <a:p>
            <a:pPr>
              <a:lnSpc>
                <a:spcPct val="80000"/>
              </a:lnSpc>
            </a:pPr>
            <a:r>
              <a:rPr lang="en-US" dirty="0" err="1">
                <a:latin typeface="NanumGothicCoding" panose="020D0009000000000000" pitchFamily="49" charset="-127"/>
                <a:ea typeface="NanumGothicCoding" panose="020D0009000000000000" pitchFamily="49" charset="-127"/>
              </a:rPr>
              <a:t>int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main(void)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{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   </a:t>
            </a:r>
            <a:r>
              <a:rPr lang="en-US" b="1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struct go foo 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= {.age = 10};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   struct go bar = {.age = 20};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   struct go result;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   </a:t>
            </a:r>
            <a:r>
              <a:rPr lang="en-US" b="1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result = sum(foo, bar);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   </a:t>
            </a:r>
            <a:r>
              <a:rPr lang="en-US" dirty="0" err="1">
                <a:latin typeface="NanumGothicCoding" panose="020D0009000000000000" pitchFamily="49" charset="-127"/>
                <a:ea typeface="NanumGothicCoding" panose="020D0009000000000000" pitchFamily="49" charset="-127"/>
              </a:rPr>
              <a:t>printf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("%d\n", </a:t>
            </a:r>
            <a:r>
              <a:rPr lang="en-US" dirty="0" err="1">
                <a:latin typeface="NanumGothicCoding" panose="020D0009000000000000" pitchFamily="49" charset="-127"/>
                <a:ea typeface="NanumGothicCoding" panose="020D0009000000000000" pitchFamily="49" charset="-127"/>
              </a:rPr>
              <a:t>result.age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);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   return 0;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}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8ED3FE-81EF-2148-A6D7-035DF44D0D96}"/>
              </a:ext>
            </a:extLst>
          </p:cNvPr>
          <p:cNvSpPr/>
          <p:nvPr/>
        </p:nvSpPr>
        <p:spPr>
          <a:xfrm>
            <a:off x="5277395" y="826408"/>
            <a:ext cx="4019005" cy="5410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#include &lt;</a:t>
            </a:r>
            <a:r>
              <a:rPr lang="en-US" dirty="0" err="1">
                <a:latin typeface="NanumGothicCoding" panose="020D0009000000000000" pitchFamily="49" charset="-127"/>
                <a:ea typeface="NanumGothicCoding" panose="020D0009000000000000" pitchFamily="49" charset="-127"/>
              </a:rPr>
              <a:t>stdio.h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&gt;</a:t>
            </a:r>
          </a:p>
          <a:p>
            <a:pPr>
              <a:lnSpc>
                <a:spcPct val="80000"/>
              </a:lnSpc>
            </a:pPr>
            <a:endParaRPr lang="en-US" dirty="0">
              <a:latin typeface="NanumGothicCoding" panose="020D0009000000000000" pitchFamily="49" charset="-127"/>
              <a:ea typeface="NanumGothicCoding" panose="020D0009000000000000" pitchFamily="49" charset="-127"/>
            </a:endParaRP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typedef </a:t>
            </a:r>
            <a:r>
              <a:rPr lang="en-US" dirty="0" err="1">
                <a:latin typeface="NanumGothicCoding" panose="020D0009000000000000" pitchFamily="49" charset="-127"/>
                <a:ea typeface="NanumGothicCoding" panose="020D0009000000000000" pitchFamily="49" charset="-127"/>
              </a:rPr>
              <a:t>int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OTZ;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typedef struct {    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   OTZ  age;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   char name[10];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} </a:t>
            </a:r>
            <a:r>
              <a:rPr lang="en-US" b="1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alpha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;</a:t>
            </a:r>
          </a:p>
          <a:p>
            <a:pPr>
              <a:lnSpc>
                <a:spcPct val="80000"/>
              </a:lnSpc>
            </a:pPr>
            <a:endParaRPr lang="en-US" dirty="0">
              <a:latin typeface="NanumGothicCoding" panose="020D0009000000000000" pitchFamily="49" charset="-127"/>
              <a:ea typeface="NanumGothicCoding" panose="020D0009000000000000" pitchFamily="49" charset="-127"/>
            </a:endParaRPr>
          </a:p>
          <a:p>
            <a:pPr>
              <a:lnSpc>
                <a:spcPct val="80000"/>
              </a:lnSpc>
            </a:pPr>
            <a:r>
              <a:rPr lang="en-US" b="1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alpha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sum(</a:t>
            </a:r>
            <a:r>
              <a:rPr lang="en-US" b="1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alpha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one, alpha two)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{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   alpha res;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   </a:t>
            </a:r>
            <a:r>
              <a:rPr lang="en-US" dirty="0" err="1">
                <a:latin typeface="NanumGothicCoding" panose="020D0009000000000000" pitchFamily="49" charset="-127"/>
                <a:ea typeface="NanumGothicCoding" panose="020D0009000000000000" pitchFamily="49" charset="-127"/>
              </a:rPr>
              <a:t>res.age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= </a:t>
            </a:r>
            <a:r>
              <a:rPr lang="en-US" dirty="0" err="1">
                <a:latin typeface="NanumGothicCoding" panose="020D0009000000000000" pitchFamily="49" charset="-127"/>
                <a:ea typeface="NanumGothicCoding" panose="020D0009000000000000" pitchFamily="49" charset="-127"/>
              </a:rPr>
              <a:t>one.age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+ </a:t>
            </a:r>
            <a:r>
              <a:rPr lang="en-US" dirty="0" err="1">
                <a:latin typeface="NanumGothicCoding" panose="020D0009000000000000" pitchFamily="49" charset="-127"/>
                <a:ea typeface="NanumGothicCoding" panose="020D0009000000000000" pitchFamily="49" charset="-127"/>
              </a:rPr>
              <a:t>two.age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en-US" b="1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   return res;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} </a:t>
            </a:r>
          </a:p>
          <a:p>
            <a:pPr>
              <a:lnSpc>
                <a:spcPct val="80000"/>
              </a:lnSpc>
            </a:pPr>
            <a:endParaRPr lang="en-US" dirty="0">
              <a:latin typeface="NanumGothicCoding" panose="020D0009000000000000" pitchFamily="49" charset="-127"/>
              <a:ea typeface="NanumGothicCoding" panose="020D0009000000000000" pitchFamily="49" charset="-127"/>
            </a:endParaRPr>
          </a:p>
          <a:p>
            <a:pPr>
              <a:lnSpc>
                <a:spcPct val="80000"/>
              </a:lnSpc>
            </a:pPr>
            <a:r>
              <a:rPr lang="en-US" dirty="0" err="1">
                <a:latin typeface="NanumGothicCoding" panose="020D0009000000000000" pitchFamily="49" charset="-127"/>
                <a:ea typeface="NanumGothicCoding" panose="020D0009000000000000" pitchFamily="49" charset="-127"/>
              </a:rPr>
              <a:t>int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main(void)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{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   </a:t>
            </a:r>
            <a:r>
              <a:rPr lang="en-US" b="1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alpha foo 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= {.age = 10};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   alpha bar = {.age = 20};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   alpha result;</a:t>
            </a:r>
          </a:p>
          <a:p>
            <a:pPr>
              <a:lnSpc>
                <a:spcPct val="80000"/>
              </a:lnSpc>
            </a:pPr>
            <a:r>
              <a:rPr lang="en-US" b="1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   result = sum(foo, bar);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   </a:t>
            </a:r>
            <a:r>
              <a:rPr lang="en-US" dirty="0" err="1">
                <a:latin typeface="NanumGothicCoding" panose="020D0009000000000000" pitchFamily="49" charset="-127"/>
                <a:ea typeface="NanumGothicCoding" panose="020D0009000000000000" pitchFamily="49" charset="-127"/>
              </a:rPr>
              <a:t>printf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("%d\n", </a:t>
            </a:r>
            <a:r>
              <a:rPr lang="en-US" dirty="0" err="1">
                <a:latin typeface="NanumGothicCoding" panose="020D0009000000000000" pitchFamily="49" charset="-127"/>
                <a:ea typeface="NanumGothicCoding" panose="020D0009000000000000" pitchFamily="49" charset="-127"/>
              </a:rPr>
              <a:t>result.age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);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   return 0;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}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66C98B1-6D1C-9D4B-A463-A68E6B92764E}"/>
              </a:ext>
            </a:extLst>
          </p:cNvPr>
          <p:cNvSpPr txBox="1"/>
          <p:nvPr/>
        </p:nvSpPr>
        <p:spPr>
          <a:xfrm>
            <a:off x="3497370" y="826408"/>
            <a:ext cx="752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Type I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28ED595-39B9-4840-9A55-D8BBEBA7932D}"/>
              </a:ext>
            </a:extLst>
          </p:cNvPr>
          <p:cNvSpPr txBox="1"/>
          <p:nvPr/>
        </p:nvSpPr>
        <p:spPr>
          <a:xfrm>
            <a:off x="8097188" y="826408"/>
            <a:ext cx="813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Type II</a:t>
            </a:r>
          </a:p>
        </p:txBody>
      </p:sp>
    </p:spTree>
    <p:extLst>
      <p:ext uri="{BB962C8B-B14F-4D97-AF65-F5344CB8AC3E}">
        <p14:creationId xmlns:p14="http://schemas.microsoft.com/office/powerpoint/2010/main" val="11905562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A1F3E-F6DB-624B-990A-6A83BADE8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구조체 안에 구조체를 넣는다고</a:t>
            </a:r>
            <a:r>
              <a:rPr lang="en-US" altLang="ko-KR" dirty="0"/>
              <a:t>?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3E70FA-64A2-ED49-B5AE-43016DAC0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5CF617-0AFB-6140-B99D-71820D33E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15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33FAD8-854F-2E4A-984B-AD9BEB1ED010}"/>
              </a:ext>
            </a:extLst>
          </p:cNvPr>
          <p:cNvSpPr/>
          <p:nvPr/>
        </p:nvSpPr>
        <p:spPr>
          <a:xfrm>
            <a:off x="5083629" y="925156"/>
            <a:ext cx="3766457" cy="319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typedef </a:t>
            </a:r>
            <a:r>
              <a:rPr lang="en-US" dirty="0" err="1">
                <a:latin typeface="NanumGothicCoding" panose="020D0009000000000000" pitchFamily="49" charset="-127"/>
                <a:ea typeface="NanumGothicCoding" panose="020D0009000000000000" pitchFamily="49" charset="-127"/>
              </a:rPr>
              <a:t>int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OTZ;</a:t>
            </a:r>
          </a:p>
          <a:p>
            <a:pPr>
              <a:lnSpc>
                <a:spcPct val="80000"/>
              </a:lnSpc>
            </a:pPr>
            <a:endParaRPr lang="en-US" dirty="0">
              <a:latin typeface="NanumGothicCoding" panose="020D0009000000000000" pitchFamily="49" charset="-127"/>
              <a:ea typeface="NanumGothicCoding" panose="020D0009000000000000" pitchFamily="49" charset="-127"/>
            </a:endParaRP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struct Name {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   char first[10];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   char middle[10];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   char last[10];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};</a:t>
            </a:r>
          </a:p>
          <a:p>
            <a:pPr>
              <a:lnSpc>
                <a:spcPct val="80000"/>
              </a:lnSpc>
            </a:pPr>
            <a:endParaRPr lang="en-US" dirty="0">
              <a:latin typeface="NanumGothicCoding" panose="020D0009000000000000" pitchFamily="49" charset="-127"/>
              <a:ea typeface="NanumGothicCoding" panose="020D0009000000000000" pitchFamily="49" charset="-127"/>
            </a:endParaRP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typedef struct student{    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   OTZ  id, age;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   struct Name </a:t>
            </a:r>
            <a:r>
              <a:rPr lang="en-US" dirty="0" err="1">
                <a:latin typeface="NanumGothicCoding" panose="020D0009000000000000" pitchFamily="49" charset="-127"/>
                <a:ea typeface="NanumGothicCoding" panose="020D0009000000000000" pitchFamily="49" charset="-127"/>
              </a:rPr>
              <a:t>sname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} </a:t>
            </a:r>
            <a:r>
              <a:rPr lang="en-US" dirty="0" err="1">
                <a:latin typeface="NanumGothicCoding" panose="020D0009000000000000" pitchFamily="49" charset="-127"/>
                <a:ea typeface="NanumGothicCoding" panose="020D0009000000000000" pitchFamily="49" charset="-127"/>
              </a:rPr>
              <a:t>sinfo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;</a:t>
            </a:r>
          </a:p>
          <a:p>
            <a:pPr>
              <a:lnSpc>
                <a:spcPct val="80000"/>
              </a:lnSpc>
            </a:pPr>
            <a:endParaRPr lang="en-US" dirty="0">
              <a:latin typeface="NanumGothicCoding" panose="020D0009000000000000" pitchFamily="49" charset="-127"/>
              <a:ea typeface="NanumGothicCoding" panose="020D0009000000000000" pitchFamily="49" charset="-127"/>
            </a:endParaRPr>
          </a:p>
          <a:p>
            <a:pPr>
              <a:lnSpc>
                <a:spcPct val="80000"/>
              </a:lnSpc>
            </a:pPr>
            <a:r>
              <a:rPr lang="en-US" dirty="0" err="1">
                <a:latin typeface="NanumGothicCoding" panose="020D0009000000000000" pitchFamily="49" charset="-127"/>
                <a:ea typeface="NanumGothicCoding" panose="020D0009000000000000" pitchFamily="49" charset="-127"/>
              </a:rPr>
              <a:t>sinfo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students1;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05D7EE-A3E6-694F-8D84-CAAE9F06970D}"/>
              </a:ext>
            </a:extLst>
          </p:cNvPr>
          <p:cNvSpPr/>
          <p:nvPr/>
        </p:nvSpPr>
        <p:spPr>
          <a:xfrm>
            <a:off x="1153886" y="1709696"/>
            <a:ext cx="275680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typedef </a:t>
            </a:r>
            <a:r>
              <a:rPr lang="en-US" dirty="0" err="1">
                <a:latin typeface="NanumGothicCoding" panose="020D0009000000000000" pitchFamily="49" charset="-127"/>
                <a:ea typeface="NanumGothicCoding" panose="020D0009000000000000" pitchFamily="49" charset="-127"/>
              </a:rPr>
              <a:t>int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OTZ;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typedef struct {    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   OTZ  age;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   char name[10];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} </a:t>
            </a:r>
            <a:r>
              <a:rPr lang="en-US" dirty="0" err="1">
                <a:latin typeface="NanumGothicCoding" panose="020D0009000000000000" pitchFamily="49" charset="-127"/>
                <a:ea typeface="NanumGothicCoding" panose="020D0009000000000000" pitchFamily="49" charset="-127"/>
              </a:rPr>
              <a:t>sinfo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;</a:t>
            </a:r>
          </a:p>
        </p:txBody>
      </p:sp>
      <p:sp>
        <p:nvSpPr>
          <p:cNvPr id="9" name="Right Arrow 8">
            <a:extLst>
              <a:ext uri="{FF2B5EF4-FFF2-40B4-BE49-F238E27FC236}">
                <a16:creationId xmlns:a16="http://schemas.microsoft.com/office/drawing/2014/main" id="{8D15766B-DF51-3A4E-9BA0-4B361EBCC93D}"/>
              </a:ext>
            </a:extLst>
          </p:cNvPr>
          <p:cNvSpPr/>
          <p:nvPr/>
        </p:nvSpPr>
        <p:spPr>
          <a:xfrm>
            <a:off x="3887561" y="2083203"/>
            <a:ext cx="609600" cy="4354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F0D80CC-BE2E-4948-BBE6-4FB9B02E1D9B}"/>
              </a:ext>
            </a:extLst>
          </p:cNvPr>
          <p:cNvSpPr/>
          <p:nvPr/>
        </p:nvSpPr>
        <p:spPr>
          <a:xfrm>
            <a:off x="579665" y="3937935"/>
            <a:ext cx="6060621" cy="12903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n-US" dirty="0">
              <a:latin typeface="NanumGothicCoding" panose="020D0009000000000000" pitchFamily="49" charset="-127"/>
              <a:ea typeface="NanumGothicCoding" panose="020D0009000000000000" pitchFamily="49" charset="-127"/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// </a:t>
            </a:r>
            <a:r>
              <a:rPr lang="ko-KR" altLang="en-US" b="1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문자열의 복사 안전한 방법 </a:t>
            </a:r>
            <a:r>
              <a:rPr lang="en-US" altLang="ko-KR" b="1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(</a:t>
            </a:r>
            <a:r>
              <a:rPr lang="en-US" altLang="ko-KR" b="1" dirty="0" err="1">
                <a:latin typeface="NanumGothicCoding" panose="020D0009000000000000" pitchFamily="49" charset="-127"/>
                <a:ea typeface="NanumGothicCoding" panose="020D0009000000000000" pitchFamily="49" charset="-127"/>
              </a:rPr>
              <a:t>string.h</a:t>
            </a:r>
            <a:r>
              <a:rPr lang="en-US" altLang="ko-KR" b="1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</a:t>
            </a:r>
            <a:r>
              <a:rPr lang="ko-KR" altLang="en-US" b="1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헤더 필요</a:t>
            </a:r>
            <a:r>
              <a:rPr lang="en-US" altLang="ko-KR" b="1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)</a:t>
            </a:r>
            <a:endParaRPr lang="en-US" b="1" dirty="0">
              <a:latin typeface="NanumGothicCoding" panose="020D0009000000000000" pitchFamily="49" charset="-127"/>
              <a:ea typeface="NanumGothicCoding" panose="020D0009000000000000" pitchFamily="49" charset="-127"/>
            </a:endParaRPr>
          </a:p>
          <a:p>
            <a:pPr>
              <a:lnSpc>
                <a:spcPct val="150000"/>
              </a:lnSpc>
            </a:pPr>
            <a:r>
              <a:rPr lang="en-US" dirty="0" err="1">
                <a:latin typeface="NanumGothicCoding" panose="020D0009000000000000" pitchFamily="49" charset="-127"/>
                <a:ea typeface="NanumGothicCoding" panose="020D0009000000000000" pitchFamily="49" charset="-127"/>
              </a:rPr>
              <a:t>strcpy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(student1.sname.last, ”</a:t>
            </a:r>
            <a:r>
              <a:rPr lang="en-US" dirty="0" err="1">
                <a:latin typeface="NanumGothicCoding" panose="020D0009000000000000" pitchFamily="49" charset="-127"/>
                <a:ea typeface="NanumGothicCoding" panose="020D0009000000000000" pitchFamily="49" charset="-127"/>
              </a:rPr>
              <a:t>Gildong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”);</a:t>
            </a:r>
          </a:p>
        </p:txBody>
      </p:sp>
    </p:spTree>
    <p:extLst>
      <p:ext uri="{BB962C8B-B14F-4D97-AF65-F5344CB8AC3E}">
        <p14:creationId xmlns:p14="http://schemas.microsoft.com/office/powerpoint/2010/main" val="6955016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91CAB-2104-0D48-B41D-566CB5132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구조체로 배열을 만들 수 있어</a:t>
            </a:r>
            <a:r>
              <a:rPr lang="en-US" altLang="ko-KR" dirty="0"/>
              <a:t>?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716350-7CAB-F342-B06E-C259275FD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50935A-0510-BA4D-8720-D252E5D7D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16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9385F6-97A1-B243-90A5-28054C8BE2F1}"/>
              </a:ext>
            </a:extLst>
          </p:cNvPr>
          <p:cNvSpPr/>
          <p:nvPr/>
        </p:nvSpPr>
        <p:spPr>
          <a:xfrm>
            <a:off x="730704" y="1034012"/>
            <a:ext cx="376645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typedef </a:t>
            </a:r>
            <a:r>
              <a:rPr lang="en-US" dirty="0" err="1">
                <a:latin typeface="NanumGothicCoding" panose="020D0009000000000000" pitchFamily="49" charset="-127"/>
                <a:ea typeface="NanumGothicCoding" panose="020D0009000000000000" pitchFamily="49" charset="-127"/>
              </a:rPr>
              <a:t>int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OTZ;</a:t>
            </a:r>
          </a:p>
          <a:p>
            <a:pPr>
              <a:lnSpc>
                <a:spcPct val="80000"/>
              </a:lnSpc>
            </a:pPr>
            <a:endParaRPr lang="en-US" dirty="0">
              <a:latin typeface="NanumGothicCoding" panose="020D0009000000000000" pitchFamily="49" charset="-127"/>
              <a:ea typeface="NanumGothicCoding" panose="020D0009000000000000" pitchFamily="49" charset="-127"/>
            </a:endParaRP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struct Name {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   char first[10];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   char middle[10];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   char last[10];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};</a:t>
            </a:r>
          </a:p>
          <a:p>
            <a:pPr>
              <a:lnSpc>
                <a:spcPct val="80000"/>
              </a:lnSpc>
            </a:pPr>
            <a:endParaRPr lang="en-US" dirty="0">
              <a:latin typeface="NanumGothicCoding" panose="020D0009000000000000" pitchFamily="49" charset="-127"/>
              <a:ea typeface="NanumGothicCoding" panose="020D0009000000000000" pitchFamily="49" charset="-127"/>
            </a:endParaRP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typedef struct student{    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   OTZ  id, age;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   struct Name </a:t>
            </a:r>
            <a:r>
              <a:rPr lang="en-US" dirty="0" err="1">
                <a:latin typeface="NanumGothicCoding" panose="020D0009000000000000" pitchFamily="49" charset="-127"/>
                <a:ea typeface="NanumGothicCoding" panose="020D0009000000000000" pitchFamily="49" charset="-127"/>
              </a:rPr>
              <a:t>sname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} </a:t>
            </a:r>
            <a:r>
              <a:rPr lang="en-US" dirty="0" err="1">
                <a:latin typeface="NanumGothicCoding" panose="020D0009000000000000" pitchFamily="49" charset="-127"/>
                <a:ea typeface="NanumGothicCoding" panose="020D0009000000000000" pitchFamily="49" charset="-127"/>
              </a:rPr>
              <a:t>sinfo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;</a:t>
            </a:r>
          </a:p>
          <a:p>
            <a:pPr>
              <a:lnSpc>
                <a:spcPct val="80000"/>
              </a:lnSpc>
            </a:pPr>
            <a:endParaRPr lang="en-US" dirty="0">
              <a:latin typeface="NanumGothicCoding" panose="020D0009000000000000" pitchFamily="49" charset="-127"/>
              <a:ea typeface="NanumGothicCoding" panose="020D0009000000000000" pitchFamily="49" charset="-127"/>
            </a:endParaRPr>
          </a:p>
          <a:p>
            <a:pPr>
              <a:lnSpc>
                <a:spcPct val="80000"/>
              </a:lnSpc>
            </a:pPr>
            <a:r>
              <a:rPr lang="en-US" dirty="0" err="1">
                <a:latin typeface="NanumGothicCoding" panose="020D0009000000000000" pitchFamily="49" charset="-127"/>
                <a:ea typeface="NanumGothicCoding" panose="020D0009000000000000" pitchFamily="49" charset="-127"/>
              </a:rPr>
              <a:t>sinfo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students1</a:t>
            </a:r>
            <a:r>
              <a:rPr lang="en-US" altLang="ko-KR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,</a:t>
            </a:r>
            <a:r>
              <a:rPr lang="ko-KR" alt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</a:t>
            </a:r>
            <a:r>
              <a:rPr lang="en-US" altLang="ko-KR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students2, …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;</a:t>
            </a:r>
          </a:p>
          <a:p>
            <a:pPr>
              <a:lnSpc>
                <a:spcPct val="80000"/>
              </a:lnSpc>
            </a:pPr>
            <a:endParaRPr lang="en-US" dirty="0">
              <a:latin typeface="NanumGothicCoding" panose="020D0009000000000000" pitchFamily="49" charset="-127"/>
              <a:ea typeface="NanumGothicCoding" panose="020D0009000000000000" pitchFamily="49" charset="-127"/>
            </a:endParaRPr>
          </a:p>
        </p:txBody>
      </p:sp>
      <p:sp>
        <p:nvSpPr>
          <p:cNvPr id="9" name="Right Arrow 8">
            <a:extLst>
              <a:ext uri="{FF2B5EF4-FFF2-40B4-BE49-F238E27FC236}">
                <a16:creationId xmlns:a16="http://schemas.microsoft.com/office/drawing/2014/main" id="{47FD2EC0-E8F2-A74D-BD81-F107574D6F80}"/>
              </a:ext>
            </a:extLst>
          </p:cNvPr>
          <p:cNvSpPr/>
          <p:nvPr/>
        </p:nvSpPr>
        <p:spPr>
          <a:xfrm>
            <a:off x="3887561" y="2083203"/>
            <a:ext cx="609600" cy="4354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2C995B4-7315-C247-9C12-119D7D14BB18}"/>
              </a:ext>
            </a:extLst>
          </p:cNvPr>
          <p:cNvSpPr/>
          <p:nvPr/>
        </p:nvSpPr>
        <p:spPr>
          <a:xfrm>
            <a:off x="5216979" y="1034012"/>
            <a:ext cx="376645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typedef </a:t>
            </a:r>
            <a:r>
              <a:rPr lang="en-US" dirty="0" err="1">
                <a:latin typeface="NanumGothicCoding" panose="020D0009000000000000" pitchFamily="49" charset="-127"/>
                <a:ea typeface="NanumGothicCoding" panose="020D0009000000000000" pitchFamily="49" charset="-127"/>
              </a:rPr>
              <a:t>int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OTZ;</a:t>
            </a:r>
          </a:p>
          <a:p>
            <a:pPr>
              <a:lnSpc>
                <a:spcPct val="80000"/>
              </a:lnSpc>
            </a:pPr>
            <a:endParaRPr lang="en-US" dirty="0">
              <a:latin typeface="NanumGothicCoding" panose="020D0009000000000000" pitchFamily="49" charset="-127"/>
              <a:ea typeface="NanumGothicCoding" panose="020D0009000000000000" pitchFamily="49" charset="-127"/>
            </a:endParaRP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struct Name {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   char first[10];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   char middle[10];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   char last[10];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};</a:t>
            </a:r>
          </a:p>
          <a:p>
            <a:pPr>
              <a:lnSpc>
                <a:spcPct val="80000"/>
              </a:lnSpc>
            </a:pPr>
            <a:endParaRPr lang="en-US" dirty="0">
              <a:latin typeface="NanumGothicCoding" panose="020D0009000000000000" pitchFamily="49" charset="-127"/>
              <a:ea typeface="NanumGothicCoding" panose="020D0009000000000000" pitchFamily="49" charset="-127"/>
            </a:endParaRP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typedef struct student{    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   OTZ  id, age;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   struct Name </a:t>
            </a:r>
            <a:r>
              <a:rPr lang="en-US" dirty="0" err="1">
                <a:latin typeface="NanumGothicCoding" panose="020D0009000000000000" pitchFamily="49" charset="-127"/>
                <a:ea typeface="NanumGothicCoding" panose="020D0009000000000000" pitchFamily="49" charset="-127"/>
              </a:rPr>
              <a:t>sname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} </a:t>
            </a:r>
            <a:r>
              <a:rPr lang="en-US" dirty="0" err="1">
                <a:latin typeface="NanumGothicCoding" panose="020D0009000000000000" pitchFamily="49" charset="-127"/>
                <a:ea typeface="NanumGothicCoding" panose="020D0009000000000000" pitchFamily="49" charset="-127"/>
              </a:rPr>
              <a:t>sinfo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;</a:t>
            </a:r>
          </a:p>
          <a:p>
            <a:pPr>
              <a:lnSpc>
                <a:spcPct val="80000"/>
              </a:lnSpc>
            </a:pPr>
            <a:endParaRPr lang="en-US" dirty="0">
              <a:latin typeface="NanumGothicCoding" panose="020D0009000000000000" pitchFamily="49" charset="-127"/>
              <a:ea typeface="NanumGothicCoding" panose="020D0009000000000000" pitchFamily="49" charset="-127"/>
            </a:endParaRPr>
          </a:p>
          <a:p>
            <a:pPr>
              <a:lnSpc>
                <a:spcPct val="80000"/>
              </a:lnSpc>
            </a:pPr>
            <a:r>
              <a:rPr lang="en-US" b="1" dirty="0" err="1">
                <a:latin typeface="NanumGothicCoding" panose="020D0009000000000000" pitchFamily="49" charset="-127"/>
                <a:ea typeface="NanumGothicCoding" panose="020D0009000000000000" pitchFamily="49" charset="-127"/>
              </a:rPr>
              <a:t>sinfo</a:t>
            </a:r>
            <a:r>
              <a:rPr lang="en-US" b="1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students[100];</a:t>
            </a:r>
          </a:p>
          <a:p>
            <a:pPr>
              <a:lnSpc>
                <a:spcPct val="80000"/>
              </a:lnSpc>
            </a:pPr>
            <a:endParaRPr lang="en-US" dirty="0">
              <a:latin typeface="NanumGothicCoding" panose="020D0009000000000000" pitchFamily="49" charset="-127"/>
              <a:ea typeface="NanumGothicCoding" panose="020D0009000000000000" pitchFamily="49" charset="-127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597C6F8-66AE-8A41-9B00-CAE90CF6F393}"/>
              </a:ext>
            </a:extLst>
          </p:cNvPr>
          <p:cNvSpPr/>
          <p:nvPr/>
        </p:nvSpPr>
        <p:spPr>
          <a:xfrm>
            <a:off x="536122" y="4820315"/>
            <a:ext cx="6060621" cy="874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err="1">
                <a:latin typeface="NanumGothicCoding" panose="020D0009000000000000" pitchFamily="49" charset="-127"/>
                <a:ea typeface="NanumGothicCoding" panose="020D0009000000000000" pitchFamily="49" charset="-127"/>
              </a:rPr>
              <a:t>strcpy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(</a:t>
            </a:r>
            <a:r>
              <a:rPr lang="en-US" b="1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students[60].sname.last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, ”</a:t>
            </a:r>
            <a:r>
              <a:rPr lang="en-US" dirty="0" err="1">
                <a:latin typeface="NanumGothicCoding" panose="020D0009000000000000" pitchFamily="49" charset="-127"/>
                <a:ea typeface="NanumGothicCoding" panose="020D0009000000000000" pitchFamily="49" charset="-127"/>
              </a:rPr>
              <a:t>Giltong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”);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students[59].</a:t>
            </a:r>
            <a:r>
              <a:rPr lang="en-US" b="1" dirty="0" err="1">
                <a:latin typeface="NanumGothicCoding" panose="020D0009000000000000" pitchFamily="49" charset="-127"/>
                <a:ea typeface="NanumGothicCoding" panose="020D0009000000000000" pitchFamily="49" charset="-127"/>
              </a:rPr>
              <a:t>sname.last</a:t>
            </a:r>
            <a:r>
              <a:rPr lang="en-US" b="1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[3] 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= “d”;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64F324E-804C-234C-9DE8-166E26C118FF}"/>
              </a:ext>
            </a:extLst>
          </p:cNvPr>
          <p:cNvSpPr txBox="1"/>
          <p:nvPr/>
        </p:nvSpPr>
        <p:spPr>
          <a:xfrm>
            <a:off x="5967566" y="4411590"/>
            <a:ext cx="2882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/>
              <a:t>보통의 배열 선언처럼 활용</a:t>
            </a:r>
            <a:endParaRPr lang="en-US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F705C46-A566-F441-9895-6A468E08C570}"/>
              </a:ext>
            </a:extLst>
          </p:cNvPr>
          <p:cNvSpPr txBox="1"/>
          <p:nvPr/>
        </p:nvSpPr>
        <p:spPr>
          <a:xfrm>
            <a:off x="5246915" y="5500822"/>
            <a:ext cx="3609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60</a:t>
            </a:r>
            <a:r>
              <a:rPr lang="ko-KR" altLang="en-US" b="1" dirty="0"/>
              <a:t>번째 </a:t>
            </a:r>
            <a:r>
              <a:rPr lang="en-US" altLang="ko-KR" b="1" dirty="0"/>
              <a:t>students </a:t>
            </a:r>
            <a:r>
              <a:rPr lang="ko-KR" altLang="en-US" b="1" dirty="0"/>
              <a:t>구조체에 </a:t>
            </a:r>
            <a:endParaRPr lang="en-US" altLang="ko-KR" b="1" dirty="0"/>
          </a:p>
          <a:p>
            <a:r>
              <a:rPr lang="en-US" altLang="ko-KR" b="1" dirty="0"/>
              <a:t>last</a:t>
            </a:r>
            <a:r>
              <a:rPr lang="ko-KR" altLang="en-US" b="1" dirty="0"/>
              <a:t> 멤버의 </a:t>
            </a:r>
            <a:r>
              <a:rPr lang="en-US" altLang="ko-KR" b="1" dirty="0"/>
              <a:t>4</a:t>
            </a:r>
            <a:r>
              <a:rPr lang="ko-KR" altLang="en-US" b="1" dirty="0"/>
              <a:t>번째 문자를 </a:t>
            </a:r>
            <a:r>
              <a:rPr lang="en-US" altLang="ko-KR" b="1" dirty="0"/>
              <a:t>d</a:t>
            </a:r>
            <a:r>
              <a:rPr lang="ko-KR" altLang="en-US" b="1" dirty="0"/>
              <a:t>로 변경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27372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CCB55-2814-A14C-9FA7-6FEC6FAA1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23E00-539F-6A4D-ADD5-3E102F921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어디에 쓰지</a:t>
            </a:r>
            <a:r>
              <a:rPr lang="en-US" altLang="ko-KR" dirty="0"/>
              <a:t>?</a:t>
            </a:r>
          </a:p>
          <a:p>
            <a:r>
              <a:rPr lang="ko-KR" altLang="en-US" dirty="0"/>
              <a:t>선언은 어떻게 하지</a:t>
            </a:r>
            <a:r>
              <a:rPr lang="en-US" altLang="ko-KR" dirty="0"/>
              <a:t>?</a:t>
            </a:r>
          </a:p>
          <a:p>
            <a:r>
              <a:rPr lang="ko-KR" altLang="en-US" dirty="0"/>
              <a:t>초기화는 어떻게 하지</a:t>
            </a:r>
            <a:r>
              <a:rPr lang="en-US" altLang="ko-KR" dirty="0"/>
              <a:t>?</a:t>
            </a:r>
          </a:p>
          <a:p>
            <a:r>
              <a:rPr lang="ko-KR" altLang="en-US" dirty="0"/>
              <a:t>어떻게 활용해</a:t>
            </a:r>
            <a:r>
              <a:rPr lang="en-US" altLang="ko-KR" dirty="0"/>
              <a:t>?</a:t>
            </a:r>
          </a:p>
          <a:p>
            <a:r>
              <a:rPr lang="ko-KR" altLang="en-US" dirty="0"/>
              <a:t>구조체에 꼬리표를 달면 재사용이 쉽다고</a:t>
            </a:r>
            <a:r>
              <a:rPr lang="en-US" altLang="ko-KR" dirty="0"/>
              <a:t>?</a:t>
            </a:r>
          </a:p>
          <a:p>
            <a:r>
              <a:rPr lang="ko-KR" altLang="en-US" dirty="0"/>
              <a:t>새로운 형을 내 맘대로 만든다고</a:t>
            </a:r>
            <a:r>
              <a:rPr lang="en-US" altLang="ko-KR" dirty="0"/>
              <a:t>?</a:t>
            </a:r>
          </a:p>
          <a:p>
            <a:r>
              <a:rPr lang="ko-KR" altLang="en-US" dirty="0"/>
              <a:t>구조체를 함수의 인자 또는 리턴 값으로 받기</a:t>
            </a:r>
            <a:endParaRPr lang="en-US" altLang="ko-KR" dirty="0"/>
          </a:p>
          <a:p>
            <a:r>
              <a:rPr lang="ko-KR" altLang="en-US" dirty="0"/>
              <a:t>구조체 안에 구조체 담기</a:t>
            </a:r>
            <a:endParaRPr lang="en-US" altLang="ko-KR" dirty="0"/>
          </a:p>
          <a:p>
            <a:r>
              <a:rPr lang="ko-KR" altLang="en-US" dirty="0"/>
              <a:t>구조체의 배열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E7C716-25BA-0D4B-A73D-E2A7904E4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D6B9C4-0572-2046-AFE7-1BEA77A57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026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4CD10-BBE6-AF45-B87C-142CB7E32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구조체 어디에 쓰지</a:t>
            </a:r>
            <a:r>
              <a:rPr lang="en-US" altLang="ko-KR" dirty="0"/>
              <a:t>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482C5-0F89-1B40-9D5E-7A8EC9823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4000" b="1" dirty="0"/>
              <a:t>서로 다른 형</a:t>
            </a:r>
            <a:r>
              <a:rPr lang="ko-KR" altLang="en-US" dirty="0"/>
              <a:t>의 데이터를 </a:t>
            </a:r>
            <a:r>
              <a:rPr lang="ko-KR" altLang="en-US" sz="4000" b="1" dirty="0"/>
              <a:t>하나의 이름</a:t>
            </a:r>
            <a:r>
              <a:rPr lang="ko-KR" altLang="en-US" dirty="0"/>
              <a:t>으로 관리 해야 할 때</a:t>
            </a:r>
            <a:endParaRPr lang="en-US" altLang="ko-KR" dirty="0"/>
          </a:p>
          <a:p>
            <a:endParaRPr lang="en-US" altLang="ko-KR" dirty="0"/>
          </a:p>
          <a:p>
            <a:r>
              <a:rPr lang="ko-KR" altLang="en-US" dirty="0"/>
              <a:t>예</a:t>
            </a:r>
            <a:r>
              <a:rPr lang="en-US" altLang="ko-KR" dirty="0"/>
              <a:t>:</a:t>
            </a:r>
          </a:p>
          <a:p>
            <a:pPr lvl="1"/>
            <a:r>
              <a:rPr lang="ko-KR" altLang="en-US" dirty="0"/>
              <a:t>파일의 변경 시간과 날짜</a:t>
            </a:r>
            <a:r>
              <a:rPr lang="en-US" altLang="ko-KR" dirty="0"/>
              <a:t>,</a:t>
            </a:r>
            <a:r>
              <a:rPr lang="ko-KR" altLang="en-US" dirty="0"/>
              <a:t> 파일 크기</a:t>
            </a:r>
            <a:r>
              <a:rPr lang="en-US" altLang="ko-KR" dirty="0"/>
              <a:t>,</a:t>
            </a:r>
            <a:r>
              <a:rPr lang="ko-KR" altLang="en-US" dirty="0"/>
              <a:t> 접근 권한 등의 정보를 관리해야 할 때</a:t>
            </a:r>
            <a:endParaRPr lang="en-US" altLang="ko-KR" dirty="0"/>
          </a:p>
          <a:p>
            <a:pPr lvl="1"/>
            <a:r>
              <a:rPr lang="ko-KR" altLang="en-US" dirty="0"/>
              <a:t>음악에 대한 정보</a:t>
            </a:r>
            <a:r>
              <a:rPr lang="en-US" altLang="ko-KR" dirty="0"/>
              <a:t>(</a:t>
            </a:r>
            <a:r>
              <a:rPr lang="ko-KR" altLang="en-US" dirty="0"/>
              <a:t>작곡가</a:t>
            </a:r>
            <a:r>
              <a:rPr lang="en-US" altLang="ko-KR" dirty="0"/>
              <a:t>,</a:t>
            </a:r>
            <a:r>
              <a:rPr lang="ko-KR" altLang="en-US" dirty="0"/>
              <a:t> 작사가</a:t>
            </a:r>
            <a:r>
              <a:rPr lang="en-US" altLang="ko-KR" dirty="0"/>
              <a:t>,</a:t>
            </a:r>
            <a:r>
              <a:rPr lang="ko-KR" altLang="en-US" dirty="0"/>
              <a:t> 부른 사람</a:t>
            </a:r>
            <a:r>
              <a:rPr lang="en-US" altLang="ko-KR" dirty="0"/>
              <a:t>/</a:t>
            </a:r>
            <a:r>
              <a:rPr lang="ko-KR" altLang="en-US" dirty="0"/>
              <a:t>팀</a:t>
            </a:r>
            <a:r>
              <a:rPr lang="en-US" altLang="ko-KR" dirty="0"/>
              <a:t>,</a:t>
            </a:r>
            <a:r>
              <a:rPr lang="ko-KR" altLang="en-US" dirty="0"/>
              <a:t> 길이</a:t>
            </a:r>
            <a:r>
              <a:rPr lang="en-US" altLang="ko-KR" dirty="0"/>
              <a:t>,</a:t>
            </a:r>
            <a:r>
              <a:rPr lang="ko-KR" altLang="en-US" dirty="0"/>
              <a:t> 가사 등</a:t>
            </a:r>
            <a:r>
              <a:rPr lang="en-US" altLang="ko-KR" dirty="0"/>
              <a:t>)</a:t>
            </a:r>
            <a:r>
              <a:rPr lang="ko-KR" altLang="en-US" dirty="0" err="1"/>
              <a:t>를</a:t>
            </a:r>
            <a:r>
              <a:rPr lang="ko-KR" altLang="en-US" dirty="0"/>
              <a:t> 관리해야 할 때</a:t>
            </a:r>
            <a:endParaRPr lang="en-US" altLang="ko-KR" dirty="0"/>
          </a:p>
          <a:p>
            <a:pPr lvl="1"/>
            <a:r>
              <a:rPr lang="ko-KR" altLang="en-US" dirty="0"/>
              <a:t>연락처</a:t>
            </a:r>
            <a:r>
              <a:rPr lang="en-US" altLang="ko-KR" dirty="0"/>
              <a:t>(</a:t>
            </a:r>
            <a:r>
              <a:rPr lang="ko-KR" altLang="en-US" dirty="0"/>
              <a:t>이름</a:t>
            </a:r>
            <a:r>
              <a:rPr lang="en-US" altLang="ko-KR" dirty="0"/>
              <a:t>,</a:t>
            </a:r>
            <a:r>
              <a:rPr lang="ko-KR" altLang="en-US" dirty="0"/>
              <a:t> 생일</a:t>
            </a:r>
            <a:r>
              <a:rPr lang="en-US" altLang="ko-KR" dirty="0"/>
              <a:t>,</a:t>
            </a:r>
            <a:r>
              <a:rPr lang="ko-KR" altLang="en-US" dirty="0"/>
              <a:t> 전화번호</a:t>
            </a:r>
            <a:r>
              <a:rPr lang="en-US" altLang="ko-KR" dirty="0"/>
              <a:t>1,</a:t>
            </a:r>
            <a:r>
              <a:rPr lang="ko-KR" altLang="en-US" dirty="0"/>
              <a:t> 전화번호 </a:t>
            </a:r>
            <a:r>
              <a:rPr lang="en-US" altLang="ko-KR" dirty="0"/>
              <a:t>2,</a:t>
            </a:r>
            <a:r>
              <a:rPr lang="ko-KR" altLang="en-US" dirty="0"/>
              <a:t> 주소</a:t>
            </a:r>
            <a:r>
              <a:rPr lang="en-US" altLang="ko-KR" dirty="0"/>
              <a:t>,</a:t>
            </a:r>
            <a:r>
              <a:rPr lang="ko-KR" altLang="en-US" dirty="0"/>
              <a:t> 메모 등</a:t>
            </a:r>
            <a:r>
              <a:rPr lang="en-US" altLang="ko-KR" dirty="0"/>
              <a:t>)</a:t>
            </a:r>
            <a:r>
              <a:rPr lang="ko-KR" altLang="en-US" dirty="0" err="1"/>
              <a:t>를</a:t>
            </a:r>
            <a:r>
              <a:rPr lang="ko-KR" altLang="en-US" dirty="0"/>
              <a:t> 관리해야 할 때 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F32C35-D196-8143-94ED-79CF95D73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0E162F-C9C9-154A-8DCF-DC479AE35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23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E464F-4851-634F-A5B3-FE34CD9CC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구조체의 선언은</a:t>
            </a:r>
            <a:r>
              <a:rPr lang="en-US" altLang="ko-KR" dirty="0"/>
              <a:t>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719935-6530-0F45-930E-0970F6AF14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기본 형</a:t>
            </a:r>
            <a:r>
              <a:rPr lang="en-US" altLang="ko-KR" dirty="0"/>
              <a:t> (struct </a:t>
            </a:r>
            <a:r>
              <a:rPr lang="ko-KR" altLang="en-US" dirty="0"/>
              <a:t>키워드</a:t>
            </a:r>
            <a:r>
              <a:rPr lang="en-US" altLang="ko-KR" dirty="0"/>
              <a:t>,</a:t>
            </a:r>
            <a:r>
              <a:rPr lang="ko-KR" altLang="en-US" dirty="0"/>
              <a:t> 구조체로 쓸 변수 명</a:t>
            </a:r>
            <a:r>
              <a:rPr lang="en-US" altLang="ko-KR" dirty="0"/>
              <a:t>,</a:t>
            </a:r>
            <a:r>
              <a:rPr lang="ko-KR" altLang="en-US" dirty="0"/>
              <a:t> 이 구조체에서 쓸 멤버 변수들</a:t>
            </a:r>
            <a:r>
              <a:rPr lang="en-US" altLang="ko-KR" dirty="0"/>
              <a:t>)</a:t>
            </a:r>
          </a:p>
          <a:p>
            <a:pPr lvl="1"/>
            <a:r>
              <a:rPr lang="ko-KR" altLang="en-US" dirty="0"/>
              <a:t>서로 다른 구조체의 멤버 변수의 이름은 같아도 상관 없음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C6C7E2-AAF0-E64A-BA25-4D702B63E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279206-B1F7-7B41-83DF-94C15A6FA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4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C8DF8BD-F52C-F64E-8049-04E7B1C0D038}"/>
              </a:ext>
            </a:extLst>
          </p:cNvPr>
          <p:cNvSpPr txBox="1"/>
          <p:nvPr/>
        </p:nvSpPr>
        <p:spPr>
          <a:xfrm>
            <a:off x="1312985" y="1938331"/>
            <a:ext cx="4932761" cy="4568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3200" b="1" dirty="0">
                <a:latin typeface="Courier New" charset="0"/>
                <a:ea typeface="Courier New" charset="0"/>
                <a:cs typeface="Courier New" charset="0"/>
              </a:rPr>
              <a:t>struct</a:t>
            </a:r>
            <a:r>
              <a:rPr lang="en-US" altLang="x-none" sz="3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32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32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32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3200" dirty="0">
                <a:latin typeface="Courier New" charset="0"/>
                <a:ea typeface="Courier New" charset="0"/>
                <a:cs typeface="Courier New" charset="0"/>
              </a:rPr>
              <a:t>    number</a:t>
            </a:r>
            <a:r>
              <a:rPr lang="en-US" altLang="x-none" sz="4800" dirty="0">
                <a:latin typeface="Courier New" charset="0"/>
                <a:ea typeface="Courier New" charset="0"/>
                <a:cs typeface="Courier New" charset="0"/>
              </a:rPr>
              <a:t>;</a:t>
            </a:r>
            <a:endParaRPr lang="en-US" altLang="x-none" sz="32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ko-KR" sz="3200" dirty="0">
                <a:latin typeface="Courier New" charset="0"/>
                <a:ea typeface="Courier New" charset="0"/>
                <a:cs typeface="Courier New" charset="0"/>
              </a:rPr>
              <a:t>	float  number2</a:t>
            </a:r>
            <a:r>
              <a:rPr lang="en-US" altLang="ko-KR" sz="4800" dirty="0">
                <a:latin typeface="Courier New" charset="0"/>
                <a:ea typeface="Courier New" charset="0"/>
                <a:cs typeface="Courier New" charset="0"/>
              </a:rPr>
              <a:t>;</a:t>
            </a:r>
            <a:endParaRPr lang="en-US" altLang="x-none" sz="32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3200" dirty="0">
                <a:latin typeface="Courier New" charset="0"/>
                <a:ea typeface="Courier New" charset="0"/>
                <a:cs typeface="Courier New" charset="0"/>
              </a:rPr>
              <a:t>	char   name[8]</a:t>
            </a:r>
            <a:r>
              <a:rPr lang="en-US" altLang="x-none" sz="4800" dirty="0">
                <a:latin typeface="Courier New" charset="0"/>
                <a:ea typeface="Courier New" charset="0"/>
                <a:cs typeface="Courier New" charset="0"/>
              </a:rPr>
              <a:t>;</a:t>
            </a:r>
            <a:endParaRPr lang="en-US" altLang="x-none" sz="32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3200" dirty="0">
                <a:latin typeface="Courier New" charset="0"/>
                <a:ea typeface="Courier New" charset="0"/>
                <a:cs typeface="Courier New" charset="0"/>
              </a:rPr>
              <a:t>	double </a:t>
            </a:r>
            <a:r>
              <a:rPr lang="en-US" altLang="x-none" sz="3200" dirty="0" err="1">
                <a:latin typeface="Courier New" charset="0"/>
                <a:ea typeface="Courier New" charset="0"/>
                <a:cs typeface="Courier New" charset="0"/>
              </a:rPr>
              <a:t>on_hand</a:t>
            </a:r>
            <a:r>
              <a:rPr lang="en-US" altLang="x-none" sz="32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3200" dirty="0">
                <a:latin typeface="Courier New" charset="0"/>
                <a:ea typeface="Courier New" charset="0"/>
                <a:cs typeface="Courier New" charset="0"/>
              </a:rPr>
              <a:t>	char   blue[8]</a:t>
            </a:r>
            <a:r>
              <a:rPr lang="en-US" altLang="x-none" sz="48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32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  <a:r>
              <a:rPr lang="en-US" altLang="x-none" sz="3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3200" b="1" dirty="0">
                <a:latin typeface="Courier New" charset="0"/>
                <a:ea typeface="Courier New" charset="0"/>
                <a:cs typeface="Courier New" charset="0"/>
              </a:rPr>
              <a:t>part1</a:t>
            </a:r>
            <a:r>
              <a:rPr lang="en-US" altLang="x-none" sz="3200" dirty="0">
                <a:latin typeface="Courier New" charset="0"/>
                <a:ea typeface="Courier New" charset="0"/>
                <a:cs typeface="Courier New" charset="0"/>
              </a:rPr>
              <a:t>, part2</a:t>
            </a:r>
            <a:r>
              <a:rPr lang="en-US" altLang="x-none" sz="66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  <a:endParaRPr lang="en-US" sz="3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FA8BA14-831C-1047-9221-8EE705C8FEB0}"/>
              </a:ext>
            </a:extLst>
          </p:cNvPr>
          <p:cNvSpPr txBox="1"/>
          <p:nvPr/>
        </p:nvSpPr>
        <p:spPr>
          <a:xfrm>
            <a:off x="6566324" y="2393462"/>
            <a:ext cx="21753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Member</a:t>
            </a:r>
          </a:p>
          <a:p>
            <a:r>
              <a:rPr lang="en-US" sz="3600" b="1" dirty="0"/>
              <a:t>Record</a:t>
            </a:r>
          </a:p>
          <a:p>
            <a:r>
              <a:rPr lang="en-US" sz="3600" b="1" dirty="0"/>
              <a:t>Field 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CA0D7A6C-92CA-514F-A94E-6B7FE943C3CA}"/>
              </a:ext>
            </a:extLst>
          </p:cNvPr>
          <p:cNvSpPr/>
          <p:nvPr/>
        </p:nvSpPr>
        <p:spPr>
          <a:xfrm>
            <a:off x="2168769" y="2393462"/>
            <a:ext cx="4289181" cy="3186607"/>
          </a:xfrm>
          <a:prstGeom prst="roundRect">
            <a:avLst>
              <a:gd name="adj" fmla="val 5051"/>
            </a:avLst>
          </a:prstGeom>
          <a:noFill/>
          <a:ln w="38100"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103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E464F-4851-634F-A5B3-FE34CD9CC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선언된 구조체의 메모리 표현</a:t>
            </a:r>
            <a:r>
              <a:rPr lang="en-US" altLang="ko-KR" dirty="0"/>
              <a:t>?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C6C7E2-AAF0-E64A-BA25-4D702B63E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279206-B1F7-7B41-83DF-94C15A6FA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5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C8DF8BD-F52C-F64E-8049-04E7B1C0D038}"/>
              </a:ext>
            </a:extLst>
          </p:cNvPr>
          <p:cNvSpPr txBox="1"/>
          <p:nvPr/>
        </p:nvSpPr>
        <p:spPr>
          <a:xfrm>
            <a:off x="272143" y="916470"/>
            <a:ext cx="3416320" cy="22929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struct {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   number;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ko-KR" sz="2000" dirty="0">
                <a:latin typeface="Courier New" charset="0"/>
                <a:ea typeface="Courier New" charset="0"/>
                <a:cs typeface="Courier New" charset="0"/>
              </a:rPr>
              <a:t>	float  number2;</a:t>
            </a:r>
            <a:endParaRPr lang="en-US" altLang="x-none" sz="20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char   name[8];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double 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on_hand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char   blue[8];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} part1, part2;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1CD438A-CDFF-0C44-AA1C-57B136DE0851}"/>
              </a:ext>
            </a:extLst>
          </p:cNvPr>
          <p:cNvSpPr/>
          <p:nvPr/>
        </p:nvSpPr>
        <p:spPr>
          <a:xfrm>
            <a:off x="4640873" y="5767754"/>
            <a:ext cx="1817077" cy="4454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40B8593-3BE1-3645-8E26-B38D948BA545}"/>
              </a:ext>
            </a:extLst>
          </p:cNvPr>
          <p:cNvSpPr/>
          <p:nvPr/>
        </p:nvSpPr>
        <p:spPr>
          <a:xfrm>
            <a:off x="4640872" y="5322277"/>
            <a:ext cx="1817077" cy="4454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DCB3AEF-A546-264F-8C31-76FE506CF9CD}"/>
              </a:ext>
            </a:extLst>
          </p:cNvPr>
          <p:cNvSpPr/>
          <p:nvPr/>
        </p:nvSpPr>
        <p:spPr>
          <a:xfrm>
            <a:off x="4640871" y="4876800"/>
            <a:ext cx="1817077" cy="4454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808833-B078-7A45-AF3C-B526FCB28BC5}"/>
              </a:ext>
            </a:extLst>
          </p:cNvPr>
          <p:cNvSpPr/>
          <p:nvPr/>
        </p:nvSpPr>
        <p:spPr>
          <a:xfrm>
            <a:off x="4640870" y="4431323"/>
            <a:ext cx="1817077" cy="4454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75BB2AA-BA6A-FF47-9656-FE668D5E5850}"/>
              </a:ext>
            </a:extLst>
          </p:cNvPr>
          <p:cNvSpPr/>
          <p:nvPr/>
        </p:nvSpPr>
        <p:spPr>
          <a:xfrm>
            <a:off x="4640869" y="3985846"/>
            <a:ext cx="1817077" cy="4454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35A61CB-6A57-EB4A-9BBB-7EF359FA3F17}"/>
              </a:ext>
            </a:extLst>
          </p:cNvPr>
          <p:cNvSpPr/>
          <p:nvPr/>
        </p:nvSpPr>
        <p:spPr>
          <a:xfrm>
            <a:off x="4640868" y="3540369"/>
            <a:ext cx="1817077" cy="4454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212FF83-A577-0848-B759-EE5030A637E7}"/>
              </a:ext>
            </a:extLst>
          </p:cNvPr>
          <p:cNvSpPr/>
          <p:nvPr/>
        </p:nvSpPr>
        <p:spPr>
          <a:xfrm>
            <a:off x="4640867" y="3094892"/>
            <a:ext cx="1817077" cy="4454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05D6618-D913-664A-BEDE-FC11D40F36CB}"/>
              </a:ext>
            </a:extLst>
          </p:cNvPr>
          <p:cNvSpPr/>
          <p:nvPr/>
        </p:nvSpPr>
        <p:spPr>
          <a:xfrm>
            <a:off x="4640866" y="2649415"/>
            <a:ext cx="1817077" cy="4454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38ABE67-7C30-3B47-A0C8-F5BAA5F5B263}"/>
              </a:ext>
            </a:extLst>
          </p:cNvPr>
          <p:cNvSpPr/>
          <p:nvPr/>
        </p:nvSpPr>
        <p:spPr>
          <a:xfrm>
            <a:off x="4640865" y="2203938"/>
            <a:ext cx="1817077" cy="4454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9294409-FF0F-024E-9FE6-73A65EF0E5C0}"/>
              </a:ext>
            </a:extLst>
          </p:cNvPr>
          <p:cNvSpPr/>
          <p:nvPr/>
        </p:nvSpPr>
        <p:spPr>
          <a:xfrm>
            <a:off x="4640864" y="1758461"/>
            <a:ext cx="1817077" cy="4454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96402D6-DA83-134E-B010-51C14C85F7CB}"/>
              </a:ext>
            </a:extLst>
          </p:cNvPr>
          <p:cNvSpPr/>
          <p:nvPr/>
        </p:nvSpPr>
        <p:spPr>
          <a:xfrm>
            <a:off x="4640863" y="1312984"/>
            <a:ext cx="1817077" cy="4454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6A0C721-65F0-CE4B-816B-0CC56606619E}"/>
              </a:ext>
            </a:extLst>
          </p:cNvPr>
          <p:cNvSpPr/>
          <p:nvPr/>
        </p:nvSpPr>
        <p:spPr>
          <a:xfrm>
            <a:off x="4640862" y="867507"/>
            <a:ext cx="1817077" cy="4454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487FDF5-431C-1D42-BE17-EBC2F6D62CFF}"/>
              </a:ext>
            </a:extLst>
          </p:cNvPr>
          <p:cNvSpPr txBox="1"/>
          <p:nvPr/>
        </p:nvSpPr>
        <p:spPr>
          <a:xfrm>
            <a:off x="6457939" y="5805826"/>
            <a:ext cx="930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number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482414F-7D91-5A47-9770-739FB764D5E7}"/>
              </a:ext>
            </a:extLst>
          </p:cNvPr>
          <p:cNvSpPr txBox="1"/>
          <p:nvPr/>
        </p:nvSpPr>
        <p:spPr>
          <a:xfrm>
            <a:off x="6461868" y="5360349"/>
            <a:ext cx="1047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number2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9AA2176-0EB0-4440-B197-75D186FF8360}"/>
              </a:ext>
            </a:extLst>
          </p:cNvPr>
          <p:cNvSpPr txBox="1"/>
          <p:nvPr/>
        </p:nvSpPr>
        <p:spPr>
          <a:xfrm>
            <a:off x="6473704" y="4692133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name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FE6FB92-678E-F040-B70F-768C4CDF7CFC}"/>
              </a:ext>
            </a:extLst>
          </p:cNvPr>
          <p:cNvSpPr txBox="1"/>
          <p:nvPr/>
        </p:nvSpPr>
        <p:spPr>
          <a:xfrm>
            <a:off x="6436628" y="3801179"/>
            <a:ext cx="101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on_hand</a:t>
            </a:r>
            <a:endParaRPr 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835FA7A-295D-3B42-A797-F8B186B36AE0}"/>
              </a:ext>
            </a:extLst>
          </p:cNvPr>
          <p:cNvSpPr txBox="1"/>
          <p:nvPr/>
        </p:nvSpPr>
        <p:spPr>
          <a:xfrm>
            <a:off x="6500929" y="2910225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blue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AA718E1-8183-6A43-B8D6-327031F29813}"/>
              </a:ext>
            </a:extLst>
          </p:cNvPr>
          <p:cNvSpPr txBox="1"/>
          <p:nvPr/>
        </p:nvSpPr>
        <p:spPr>
          <a:xfrm>
            <a:off x="6489371" y="2242010"/>
            <a:ext cx="930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number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13032B1-A325-6040-9C07-D71243D7FAC0}"/>
              </a:ext>
            </a:extLst>
          </p:cNvPr>
          <p:cNvSpPr txBox="1"/>
          <p:nvPr/>
        </p:nvSpPr>
        <p:spPr>
          <a:xfrm>
            <a:off x="6493300" y="1796533"/>
            <a:ext cx="1047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number2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642EEFB-F490-ED42-B4E6-7CF0F46979AE}"/>
              </a:ext>
            </a:extLst>
          </p:cNvPr>
          <p:cNvSpPr txBox="1"/>
          <p:nvPr/>
        </p:nvSpPr>
        <p:spPr>
          <a:xfrm>
            <a:off x="6500929" y="1128317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name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AB9CD04-0B94-9846-B5BD-9E74F748A9EB}"/>
              </a:ext>
            </a:extLst>
          </p:cNvPr>
          <p:cNvSpPr txBox="1"/>
          <p:nvPr/>
        </p:nvSpPr>
        <p:spPr>
          <a:xfrm>
            <a:off x="4034985" y="6028565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0x0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2EAD178-239A-B549-8ADE-07ADA52B7555}"/>
              </a:ext>
            </a:extLst>
          </p:cNvPr>
          <p:cNvSpPr txBox="1"/>
          <p:nvPr/>
        </p:nvSpPr>
        <p:spPr>
          <a:xfrm>
            <a:off x="4038914" y="5583088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0x4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15FA544-9722-CC4A-A827-D25463F9F9A9}"/>
              </a:ext>
            </a:extLst>
          </p:cNvPr>
          <p:cNvSpPr txBox="1"/>
          <p:nvPr/>
        </p:nvSpPr>
        <p:spPr>
          <a:xfrm>
            <a:off x="4042843" y="5137611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0x8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EDAE6A8-560C-7940-8D8A-B28585057E2D}"/>
              </a:ext>
            </a:extLst>
          </p:cNvPr>
          <p:cNvSpPr txBox="1"/>
          <p:nvPr/>
        </p:nvSpPr>
        <p:spPr>
          <a:xfrm>
            <a:off x="4046772" y="4692134"/>
            <a:ext cx="524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0xC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AE71E1D-0780-DE41-B60A-E0EC6F3D75A1}"/>
              </a:ext>
            </a:extLst>
          </p:cNvPr>
          <p:cNvSpPr txBox="1"/>
          <p:nvPr/>
        </p:nvSpPr>
        <p:spPr>
          <a:xfrm>
            <a:off x="4050701" y="4246657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0x10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B837E81-41BD-5240-8314-00D36883E651}"/>
              </a:ext>
            </a:extLst>
          </p:cNvPr>
          <p:cNvSpPr txBox="1"/>
          <p:nvPr/>
        </p:nvSpPr>
        <p:spPr>
          <a:xfrm>
            <a:off x="4054630" y="3801180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0x14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FCE16DA-07EC-1C43-AC38-841A258D359A}"/>
              </a:ext>
            </a:extLst>
          </p:cNvPr>
          <p:cNvSpPr txBox="1"/>
          <p:nvPr/>
        </p:nvSpPr>
        <p:spPr>
          <a:xfrm>
            <a:off x="4058559" y="3355703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0x18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A2180D7-6B1D-6445-9EDC-B2275B862148}"/>
              </a:ext>
            </a:extLst>
          </p:cNvPr>
          <p:cNvSpPr txBox="1"/>
          <p:nvPr/>
        </p:nvSpPr>
        <p:spPr>
          <a:xfrm>
            <a:off x="4062488" y="2910226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0x1C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BFD3414-222C-A64E-B784-CA076BA676A3}"/>
              </a:ext>
            </a:extLst>
          </p:cNvPr>
          <p:cNvSpPr txBox="1"/>
          <p:nvPr/>
        </p:nvSpPr>
        <p:spPr>
          <a:xfrm>
            <a:off x="4066417" y="2464749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0x20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BC4C012-F1DF-694C-801F-DAEF6704D3E6}"/>
              </a:ext>
            </a:extLst>
          </p:cNvPr>
          <p:cNvSpPr txBox="1"/>
          <p:nvPr/>
        </p:nvSpPr>
        <p:spPr>
          <a:xfrm>
            <a:off x="4070346" y="2019272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0x24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80CBE1A-A50E-F74C-8BC8-B0CC3C1BF1DB}"/>
              </a:ext>
            </a:extLst>
          </p:cNvPr>
          <p:cNvSpPr txBox="1"/>
          <p:nvPr/>
        </p:nvSpPr>
        <p:spPr>
          <a:xfrm>
            <a:off x="4074275" y="1573795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0x28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55D9E16-B3B2-A244-BFEA-132F7EF16930}"/>
              </a:ext>
            </a:extLst>
          </p:cNvPr>
          <p:cNvSpPr txBox="1"/>
          <p:nvPr/>
        </p:nvSpPr>
        <p:spPr>
          <a:xfrm>
            <a:off x="4078204" y="1128318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0x2C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91415D9-CE36-BB4D-8C6C-631E807D6B03}"/>
              </a:ext>
            </a:extLst>
          </p:cNvPr>
          <p:cNvSpPr txBox="1"/>
          <p:nvPr/>
        </p:nvSpPr>
        <p:spPr>
          <a:xfrm>
            <a:off x="4089888" y="695319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0x30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B4EEA56-C8A1-9B44-BAEA-0467068CE967}"/>
              </a:ext>
            </a:extLst>
          </p:cNvPr>
          <p:cNvSpPr txBox="1"/>
          <p:nvPr/>
        </p:nvSpPr>
        <p:spPr>
          <a:xfrm>
            <a:off x="7934209" y="4246657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part1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5D581DD-F893-CB44-977D-B1F063AE348B}"/>
              </a:ext>
            </a:extLst>
          </p:cNvPr>
          <p:cNvSpPr txBox="1"/>
          <p:nvPr/>
        </p:nvSpPr>
        <p:spPr>
          <a:xfrm>
            <a:off x="7934209" y="1589289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part2</a:t>
            </a:r>
          </a:p>
        </p:txBody>
      </p:sp>
      <p:sp>
        <p:nvSpPr>
          <p:cNvPr id="53" name="Right Brace 52">
            <a:extLst>
              <a:ext uri="{FF2B5EF4-FFF2-40B4-BE49-F238E27FC236}">
                <a16:creationId xmlns:a16="http://schemas.microsoft.com/office/drawing/2014/main" id="{EBC7285F-8FD9-2044-B619-900081677DC3}"/>
              </a:ext>
            </a:extLst>
          </p:cNvPr>
          <p:cNvSpPr/>
          <p:nvPr/>
        </p:nvSpPr>
        <p:spPr>
          <a:xfrm>
            <a:off x="7508950" y="2716154"/>
            <a:ext cx="228281" cy="3459004"/>
          </a:xfrm>
          <a:prstGeom prst="rightBrac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ight Brace 53">
            <a:extLst>
              <a:ext uri="{FF2B5EF4-FFF2-40B4-BE49-F238E27FC236}">
                <a16:creationId xmlns:a16="http://schemas.microsoft.com/office/drawing/2014/main" id="{DE02C48B-9236-F24F-98AC-1334C8E89045}"/>
              </a:ext>
            </a:extLst>
          </p:cNvPr>
          <p:cNvSpPr/>
          <p:nvPr/>
        </p:nvSpPr>
        <p:spPr>
          <a:xfrm>
            <a:off x="7511392" y="867506"/>
            <a:ext cx="228281" cy="1812899"/>
          </a:xfrm>
          <a:prstGeom prst="rightBrac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356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E464F-4851-634F-A5B3-FE34CD9CC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주의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C6C7E2-AAF0-E64A-BA25-4D702B63E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279206-B1F7-7B41-83DF-94C15A6FA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6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C8DF8BD-F52C-F64E-8049-04E7B1C0D038}"/>
              </a:ext>
            </a:extLst>
          </p:cNvPr>
          <p:cNvSpPr txBox="1"/>
          <p:nvPr/>
        </p:nvSpPr>
        <p:spPr>
          <a:xfrm>
            <a:off x="272143" y="916470"/>
            <a:ext cx="3416320" cy="22929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struct {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   number;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ko-KR" sz="2000" dirty="0">
                <a:latin typeface="Courier New" charset="0"/>
                <a:ea typeface="Courier New" charset="0"/>
                <a:cs typeface="Courier New" charset="0"/>
              </a:rPr>
              <a:t>	float  number2;</a:t>
            </a:r>
            <a:endParaRPr lang="en-US" altLang="x-none" sz="20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char   name[8];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double 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on_hand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char   blue[8];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} part1, part2;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421D88D-A216-BE44-8D99-DE9BEF6CEE0F}"/>
              </a:ext>
            </a:extLst>
          </p:cNvPr>
          <p:cNvSpPr txBox="1"/>
          <p:nvPr/>
        </p:nvSpPr>
        <p:spPr>
          <a:xfrm>
            <a:off x="272143" y="3894687"/>
            <a:ext cx="3416320" cy="22929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struct {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   number;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ko-KR" sz="2000" dirty="0">
                <a:latin typeface="Courier New" charset="0"/>
                <a:ea typeface="Courier New" charset="0"/>
                <a:cs typeface="Courier New" charset="0"/>
              </a:rPr>
              <a:t>	float  number2;</a:t>
            </a:r>
            <a:endParaRPr lang="en-US" altLang="x-none" sz="20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char   name[8];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double 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on_hand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char   blue[8];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} 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part</a:t>
            </a:r>
            <a:r>
              <a:rPr lang="en-US" altLang="ko-KR" sz="2000" dirty="0" err="1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70F52E9-8D8E-CF47-81B9-0686D9D4A9BA}"/>
              </a:ext>
            </a:extLst>
          </p:cNvPr>
          <p:cNvSpPr txBox="1"/>
          <p:nvPr/>
        </p:nvSpPr>
        <p:spPr>
          <a:xfrm>
            <a:off x="4307548" y="3901037"/>
            <a:ext cx="3416320" cy="22929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struct {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   number;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ko-KR" sz="2000" dirty="0">
                <a:latin typeface="Courier New" charset="0"/>
                <a:ea typeface="Courier New" charset="0"/>
                <a:cs typeface="Courier New" charset="0"/>
              </a:rPr>
              <a:t>	float  number2;</a:t>
            </a:r>
            <a:endParaRPr lang="en-US" altLang="x-none" sz="20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char   name[8];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double 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on_hand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char   blue[8];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} 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partB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3884AA9-6492-764A-8369-EA278812ED26}"/>
              </a:ext>
            </a:extLst>
          </p:cNvPr>
          <p:cNvCxnSpPr/>
          <p:nvPr/>
        </p:nvCxnSpPr>
        <p:spPr>
          <a:xfrm>
            <a:off x="177800" y="3429000"/>
            <a:ext cx="8572500" cy="0"/>
          </a:xfrm>
          <a:prstGeom prst="line">
            <a:avLst/>
          </a:prstGeom>
          <a:ln w="571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CD29AFDA-03BF-9D45-B0EE-5C7471611BD2}"/>
              </a:ext>
            </a:extLst>
          </p:cNvPr>
          <p:cNvSpPr txBox="1"/>
          <p:nvPr/>
        </p:nvSpPr>
        <p:spPr>
          <a:xfrm>
            <a:off x="5295772" y="2887511"/>
            <a:ext cx="3047181" cy="101566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6000" b="1" dirty="0"/>
              <a:t>Different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39CFE7B-0CB7-8A47-BEF5-B09CFE7C58DC}"/>
              </a:ext>
            </a:extLst>
          </p:cNvPr>
          <p:cNvSpPr txBox="1"/>
          <p:nvPr/>
        </p:nvSpPr>
        <p:spPr>
          <a:xfrm>
            <a:off x="5156200" y="1282700"/>
            <a:ext cx="2852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part1, part2 </a:t>
            </a:r>
            <a:r>
              <a:rPr lang="ko-KR" altLang="en-US" dirty="0"/>
              <a:t>는 같은 구조체</a:t>
            </a:r>
            <a:endParaRPr lang="en-US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D422B2C-8828-1D4D-BCBB-246C78C7B2D6}"/>
              </a:ext>
            </a:extLst>
          </p:cNvPr>
          <p:cNvSpPr txBox="1"/>
          <p:nvPr/>
        </p:nvSpPr>
        <p:spPr>
          <a:xfrm>
            <a:off x="5156199" y="1835150"/>
            <a:ext cx="2877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partA</a:t>
            </a:r>
            <a:r>
              <a:rPr lang="en-US" dirty="0"/>
              <a:t>, </a:t>
            </a:r>
            <a:r>
              <a:rPr lang="en-US" dirty="0" err="1"/>
              <a:t>partB</a:t>
            </a:r>
            <a:r>
              <a:rPr lang="en-US" dirty="0"/>
              <a:t> </a:t>
            </a:r>
            <a:r>
              <a:rPr lang="ko-KR" altLang="en-US" dirty="0"/>
              <a:t>는 다른 구조체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705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40F16-6331-6D41-9674-1571CEEE9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주의</a:t>
            </a:r>
            <a:r>
              <a:rPr lang="en-US" altLang="ko-KR" dirty="0"/>
              <a:t>:</a:t>
            </a:r>
            <a:r>
              <a:rPr lang="ko-KR" altLang="en-US" dirty="0"/>
              <a:t> 예제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644695-06FC-4445-9B55-D29311777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33AD6A-B69C-6C46-A16B-E4304EEAD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7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7D7A4F6-4015-D249-9C72-ED431F8CCE31}"/>
              </a:ext>
            </a:extLst>
          </p:cNvPr>
          <p:cNvSpPr/>
          <p:nvPr/>
        </p:nvSpPr>
        <p:spPr>
          <a:xfrm>
            <a:off x="182881" y="826408"/>
            <a:ext cx="8116388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1 #include &lt;</a:t>
            </a:r>
            <a:r>
              <a:rPr lang="en-US" dirty="0" err="1">
                <a:latin typeface="NanumGothicCoding" panose="020D0009000000000000" pitchFamily="49" charset="-127"/>
                <a:ea typeface="NanumGothicCoding" panose="020D0009000000000000" pitchFamily="49" charset="-127"/>
              </a:rPr>
              <a:t>stdio.h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&gt;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2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3 </a:t>
            </a:r>
            <a:r>
              <a:rPr lang="en-US" dirty="0" err="1">
                <a:latin typeface="NanumGothicCoding" panose="020D0009000000000000" pitchFamily="49" charset="-127"/>
                <a:ea typeface="NanumGothicCoding" panose="020D0009000000000000" pitchFamily="49" charset="-127"/>
              </a:rPr>
              <a:t>int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main(void)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4 {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5	struct {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6	    </a:t>
            </a:r>
            <a:r>
              <a:rPr lang="en-US" dirty="0" err="1">
                <a:latin typeface="NanumGothicCoding" panose="020D0009000000000000" pitchFamily="49" charset="-127"/>
                <a:ea typeface="NanumGothicCoding" panose="020D0009000000000000" pitchFamily="49" charset="-127"/>
              </a:rPr>
              <a:t>int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   number;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7	    char   name[8];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8	    double </a:t>
            </a:r>
            <a:r>
              <a:rPr lang="en-US" dirty="0" err="1">
                <a:latin typeface="NanumGothicCoding" panose="020D0009000000000000" pitchFamily="49" charset="-127"/>
                <a:ea typeface="NanumGothicCoding" panose="020D0009000000000000" pitchFamily="49" charset="-127"/>
              </a:rPr>
              <a:t>on_hand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9	} part1 = {128, "Helen", 3.14}, part2 ;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10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11	struct {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12	    </a:t>
            </a:r>
            <a:r>
              <a:rPr lang="en-US" dirty="0" err="1">
                <a:latin typeface="NanumGothicCoding" panose="020D0009000000000000" pitchFamily="49" charset="-127"/>
                <a:ea typeface="NanumGothicCoding" panose="020D0009000000000000" pitchFamily="49" charset="-127"/>
              </a:rPr>
              <a:t>int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   number;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13	    char   name[8];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14	    double </a:t>
            </a:r>
            <a:r>
              <a:rPr lang="en-US" dirty="0" err="1">
                <a:latin typeface="NanumGothicCoding" panose="020D0009000000000000" pitchFamily="49" charset="-127"/>
                <a:ea typeface="NanumGothicCoding" panose="020D0009000000000000" pitchFamily="49" charset="-127"/>
              </a:rPr>
              <a:t>on_hand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15	} part3 ;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16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17	part2 = part1;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18	part3 = part1;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19	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20	</a:t>
            </a:r>
            <a:r>
              <a:rPr lang="en-US" dirty="0" err="1">
                <a:latin typeface="NanumGothicCoding" panose="020D0009000000000000" pitchFamily="49" charset="-127"/>
                <a:ea typeface="NanumGothicCoding" panose="020D0009000000000000" pitchFamily="49" charset="-127"/>
              </a:rPr>
              <a:t>int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result = part1.number + part2.number + part3.number;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21	</a:t>
            </a:r>
            <a:r>
              <a:rPr lang="en-US" dirty="0" err="1">
                <a:latin typeface="NanumGothicCoding" panose="020D0009000000000000" pitchFamily="49" charset="-127"/>
                <a:ea typeface="NanumGothicCoding" panose="020D0009000000000000" pitchFamily="49" charset="-127"/>
              </a:rPr>
              <a:t>printf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("%d\n", result);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22	return 0;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23 }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25438CE-032F-CF44-91EC-70FDE6A437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6407" y="4060165"/>
            <a:ext cx="5497286" cy="752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868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E7037-3673-A94D-9254-B0080FCAD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구조체 초기화 방법</a:t>
            </a:r>
            <a:r>
              <a:rPr lang="en-US" altLang="ko-KR" dirty="0"/>
              <a:t> 2</a:t>
            </a:r>
            <a:r>
              <a:rPr lang="ko-KR" altLang="en-US" dirty="0"/>
              <a:t> 가지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24027E-1906-D744-AB2C-F872BC1B6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6F46AC-6A1E-5447-8517-AAECF7068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8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0769B2-3D49-C74B-AD3A-EF899696F0A8}"/>
              </a:ext>
            </a:extLst>
          </p:cNvPr>
          <p:cNvSpPr txBox="1"/>
          <p:nvPr/>
        </p:nvSpPr>
        <p:spPr>
          <a:xfrm>
            <a:off x="272143" y="1247708"/>
            <a:ext cx="8832867" cy="25022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struct {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   number;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ko-KR" sz="2000" dirty="0">
                <a:latin typeface="Courier New" charset="0"/>
                <a:ea typeface="Courier New" charset="0"/>
                <a:cs typeface="Courier New" charset="0"/>
              </a:rPr>
              <a:t>	float  number2;</a:t>
            </a:r>
            <a:endParaRPr lang="en-US" altLang="x-none" sz="20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char   name[8];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double 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on_hand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char   blue[8];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} part1 = </a:t>
            </a:r>
            <a:r>
              <a:rPr lang="en-US" altLang="x-none" sz="36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528, 3.14, “Helen”, 6.28, “Keller”</a:t>
            </a:r>
            <a:r>
              <a:rPr lang="en-US" altLang="x-none" sz="36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, part2 ;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7DE854-5080-AF49-B9BA-206FB7C30B0A}"/>
              </a:ext>
            </a:extLst>
          </p:cNvPr>
          <p:cNvSpPr/>
          <p:nvPr/>
        </p:nvSpPr>
        <p:spPr>
          <a:xfrm>
            <a:off x="272143" y="778840"/>
            <a:ext cx="419100" cy="4191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dirty="0">
                <a:solidFill>
                  <a:sysClr val="windowText" lastClr="000000"/>
                </a:solidFill>
              </a:rPr>
              <a:t>1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A3354D-30A2-634F-B0C9-021DDF59A7EF}"/>
              </a:ext>
            </a:extLst>
          </p:cNvPr>
          <p:cNvSpPr txBox="1"/>
          <p:nvPr/>
        </p:nvSpPr>
        <p:spPr>
          <a:xfrm>
            <a:off x="691243" y="828608"/>
            <a:ext cx="3923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선언과 함께 초기화 </a:t>
            </a:r>
            <a:r>
              <a:rPr lang="en-US" altLang="ko-KR" dirty="0"/>
              <a:t>(</a:t>
            </a:r>
            <a:r>
              <a:rPr lang="ko-KR" altLang="en-US" dirty="0"/>
              <a:t>예</a:t>
            </a:r>
            <a:r>
              <a:rPr lang="en-US" altLang="ko-KR" dirty="0"/>
              <a:t>:</a:t>
            </a:r>
            <a:r>
              <a:rPr lang="ko-KR" altLang="en-US" dirty="0"/>
              <a:t> </a:t>
            </a:r>
            <a:r>
              <a:rPr lang="en-US" altLang="ko-KR" dirty="0" err="1"/>
              <a:t>int</a:t>
            </a:r>
            <a:r>
              <a:rPr lang="en-US" altLang="ko-KR" dirty="0"/>
              <a:t> foo = 500;)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9F9B2BD-8246-A84E-BB2B-9E7CFA65FCB3}"/>
              </a:ext>
            </a:extLst>
          </p:cNvPr>
          <p:cNvSpPr txBox="1"/>
          <p:nvPr/>
        </p:nvSpPr>
        <p:spPr>
          <a:xfrm>
            <a:off x="4872260" y="2297449"/>
            <a:ext cx="20521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b="1" dirty="0"/>
              <a:t>순서 중요</a:t>
            </a:r>
            <a:r>
              <a:rPr lang="en-US" altLang="ko-KR" sz="3200" b="1" dirty="0"/>
              <a:t>!</a:t>
            </a:r>
            <a:endParaRPr lang="en-US" sz="3200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83D89E7-9E09-4543-83D3-608430C4A8BF}"/>
              </a:ext>
            </a:extLst>
          </p:cNvPr>
          <p:cNvSpPr txBox="1"/>
          <p:nvPr/>
        </p:nvSpPr>
        <p:spPr>
          <a:xfrm>
            <a:off x="293914" y="3923979"/>
            <a:ext cx="7664278" cy="25022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struct {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   number;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ko-KR" sz="2000" dirty="0">
                <a:latin typeface="Courier New" charset="0"/>
                <a:ea typeface="Courier New" charset="0"/>
                <a:cs typeface="Courier New" charset="0"/>
              </a:rPr>
              <a:t>	float  number2;</a:t>
            </a:r>
            <a:endParaRPr lang="en-US" altLang="x-none" sz="20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char   name[8];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double 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on_hand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char   blue[8];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} part1 = </a:t>
            </a:r>
            <a:r>
              <a:rPr lang="en-US" altLang="x-none" sz="36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.name= “Helen”, .number =7</a:t>
            </a:r>
            <a:r>
              <a:rPr lang="en-US" altLang="x-none" sz="36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, part2 ;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3924DEB-BD14-4B42-A63C-C859CC0BD615}"/>
              </a:ext>
            </a:extLst>
          </p:cNvPr>
          <p:cNvSpPr txBox="1"/>
          <p:nvPr/>
        </p:nvSpPr>
        <p:spPr>
          <a:xfrm>
            <a:off x="4872260" y="4477821"/>
            <a:ext cx="36535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b="1" dirty="0"/>
              <a:t>일부만 초기화 가능</a:t>
            </a:r>
            <a:endParaRPr lang="en-US" sz="3200" b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022250F-F1A9-3145-8FEF-A3AA1565C1AC}"/>
              </a:ext>
            </a:extLst>
          </p:cNvPr>
          <p:cNvSpPr txBox="1"/>
          <p:nvPr/>
        </p:nvSpPr>
        <p:spPr>
          <a:xfrm>
            <a:off x="4872260" y="4175979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C99</a:t>
            </a:r>
            <a:r>
              <a:rPr lang="ko-KR" altLang="en-US" dirty="0"/>
              <a:t>의 경우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092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E7037-3673-A94D-9254-B0080FCAD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구조체 초기화 방법 </a:t>
            </a:r>
            <a:r>
              <a:rPr lang="en-US" altLang="ko-KR" dirty="0"/>
              <a:t>2</a:t>
            </a:r>
            <a:r>
              <a:rPr lang="ko-KR" altLang="en-US" dirty="0"/>
              <a:t> 가지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24027E-1906-D744-AB2C-F872BC1B6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6F46AC-6A1E-5447-8517-AAECF7068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9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0769B2-3D49-C74B-AD3A-EF899696F0A8}"/>
              </a:ext>
            </a:extLst>
          </p:cNvPr>
          <p:cNvSpPr txBox="1"/>
          <p:nvPr/>
        </p:nvSpPr>
        <p:spPr>
          <a:xfrm>
            <a:off x="272143" y="1247708"/>
            <a:ext cx="3877985" cy="19543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part2.number = 123 ;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part2.number2 = 8.01;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part2.name = “Will”;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part2.on_hand = 909.002;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part2.bule = “smith”;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7DE854-5080-AF49-B9BA-206FB7C30B0A}"/>
              </a:ext>
            </a:extLst>
          </p:cNvPr>
          <p:cNvSpPr/>
          <p:nvPr/>
        </p:nvSpPr>
        <p:spPr>
          <a:xfrm>
            <a:off x="272143" y="778840"/>
            <a:ext cx="419100" cy="4191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dirty="0">
                <a:solidFill>
                  <a:sysClr val="windowText" lastClr="000000"/>
                </a:solidFill>
              </a:rPr>
              <a:t>2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A3354D-30A2-634F-B0C9-021DDF59A7EF}"/>
              </a:ext>
            </a:extLst>
          </p:cNvPr>
          <p:cNvSpPr txBox="1"/>
          <p:nvPr/>
        </p:nvSpPr>
        <p:spPr>
          <a:xfrm>
            <a:off x="691243" y="828608"/>
            <a:ext cx="4117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선언 후에 초기화 </a:t>
            </a:r>
            <a:r>
              <a:rPr lang="en-US" altLang="ko-KR" dirty="0"/>
              <a:t>(</a:t>
            </a:r>
            <a:r>
              <a:rPr lang="ko-KR" altLang="en-US" dirty="0"/>
              <a:t>예</a:t>
            </a:r>
            <a:r>
              <a:rPr lang="en-US" altLang="ko-KR" dirty="0"/>
              <a:t>:</a:t>
            </a:r>
            <a:r>
              <a:rPr lang="ko-KR" altLang="en-US" dirty="0"/>
              <a:t> </a:t>
            </a:r>
            <a:r>
              <a:rPr lang="en-US" altLang="ko-KR" dirty="0" err="1"/>
              <a:t>int</a:t>
            </a:r>
            <a:r>
              <a:rPr lang="en-US" altLang="ko-KR" dirty="0"/>
              <a:t> foo;</a:t>
            </a:r>
            <a:r>
              <a:rPr lang="ko-KR" altLang="en-US" dirty="0"/>
              <a:t> </a:t>
            </a:r>
            <a:r>
              <a:rPr lang="en-US" altLang="ko-KR" dirty="0"/>
              <a:t>foo = 500;)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9F9B2BD-8246-A84E-BB2B-9E7CFA65FCB3}"/>
              </a:ext>
            </a:extLst>
          </p:cNvPr>
          <p:cNvSpPr txBox="1"/>
          <p:nvPr/>
        </p:nvSpPr>
        <p:spPr>
          <a:xfrm>
            <a:off x="4419112" y="1308596"/>
            <a:ext cx="456246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dirty="0" err="1"/>
              <a:t>구조체이름</a:t>
            </a:r>
            <a:r>
              <a:rPr lang="en-US" altLang="ko-KR" sz="9600" dirty="0"/>
              <a:t>.</a:t>
            </a:r>
            <a:r>
              <a:rPr lang="ko-KR" altLang="en-US" sz="2400" dirty="0"/>
              <a:t>멤버변수이름 </a:t>
            </a:r>
            <a:r>
              <a:rPr lang="en-US" altLang="ko-KR" sz="2400" dirty="0"/>
              <a:t>=</a:t>
            </a:r>
            <a:r>
              <a:rPr lang="ko-KR" altLang="en-US" sz="2400" dirty="0"/>
              <a:t> 값</a:t>
            </a:r>
            <a:r>
              <a:rPr lang="en-US" altLang="ko-KR" sz="2400" dirty="0"/>
              <a:t>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21720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16932</TotalTime>
  <Words>1278</Words>
  <Application>Microsoft Macintosh PowerPoint</Application>
  <PresentationFormat>On-screen Show (4:3)</PresentationFormat>
  <Paragraphs>352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NanumGothicCoding</vt:lpstr>
      <vt:lpstr>Arial</vt:lpstr>
      <vt:lpstr>Calibri</vt:lpstr>
      <vt:lpstr>Calibri Light</vt:lpstr>
      <vt:lpstr>Courier</vt:lpstr>
      <vt:lpstr>Courier New</vt:lpstr>
      <vt:lpstr>Office Theme</vt:lpstr>
      <vt:lpstr>Structures</vt:lpstr>
      <vt:lpstr>structures</vt:lpstr>
      <vt:lpstr>구조체 어디에 쓰지?</vt:lpstr>
      <vt:lpstr>구조체의 선언은?</vt:lpstr>
      <vt:lpstr>선언된 구조체의 메모리 표현?</vt:lpstr>
      <vt:lpstr>주의</vt:lpstr>
      <vt:lpstr>주의: 예제</vt:lpstr>
      <vt:lpstr>구조체 초기화 방법 2 가지</vt:lpstr>
      <vt:lpstr>구조체 초기화 방법 2 가지</vt:lpstr>
      <vt:lpstr>구조체를 어떻게 활용해?</vt:lpstr>
      <vt:lpstr>꼬리표(tag)를 달면 쓰기 쉽다고?</vt:lpstr>
      <vt:lpstr>구조체를 새로운 형처럼 쓴다고? </vt:lpstr>
      <vt:lpstr>구조체를 새로운 형처럼 쓴다고? </vt:lpstr>
      <vt:lpstr>함수의 인자와 리턴 값은 어떻게 전달해?</vt:lpstr>
      <vt:lpstr>구조체 안에 구조체를 넣는다고?</vt:lpstr>
      <vt:lpstr>구조체로 배열을 만들 수 있어?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 Fundamentals &amp;  Formatted Input/Output</dc:title>
  <dc:creator>Seongjin Lee</dc:creator>
  <cp:lastModifiedBy>Lee Seongjin</cp:lastModifiedBy>
  <cp:revision>144</cp:revision>
  <cp:lastPrinted>2017-10-16T05:43:59Z</cp:lastPrinted>
  <dcterms:created xsi:type="dcterms:W3CDTF">2017-10-04T12:07:55Z</dcterms:created>
  <dcterms:modified xsi:type="dcterms:W3CDTF">2018-12-03T00:58:46Z</dcterms:modified>
</cp:coreProperties>
</file>