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3"/>
  </p:notesMasterIdLst>
  <p:sldIdLst>
    <p:sldId id="256" r:id="rId2"/>
    <p:sldId id="315" r:id="rId3"/>
    <p:sldId id="318" r:id="rId4"/>
    <p:sldId id="321" r:id="rId5"/>
    <p:sldId id="316" r:id="rId6"/>
    <p:sldId id="317" r:id="rId7"/>
    <p:sldId id="319" r:id="rId8"/>
    <p:sldId id="333" r:id="rId9"/>
    <p:sldId id="320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14" r:id="rId18"/>
    <p:sldId id="329" r:id="rId19"/>
    <p:sldId id="330" r:id="rId20"/>
    <p:sldId id="331" r:id="rId21"/>
    <p:sldId id="33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90"/>
    <p:restoredTop sz="89096"/>
  </p:normalViewPr>
  <p:slideViewPr>
    <p:cSldViewPr snapToGrid="0" snapToObjects="1">
      <p:cViewPr varScale="1">
        <p:scale>
          <a:sx n="129" d="100"/>
          <a:sy n="129" d="100"/>
        </p:scale>
        <p:origin x="153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65" d="100"/>
        <a:sy n="36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C1F77-E7B3-944A-9C34-5FE6CD259270}" type="datetimeFigureOut">
              <a:rPr lang="en-US" smtClean="0"/>
              <a:t>11/26/18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0DBD0-C05E-724F-BAA6-6F3020BB2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68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E0DBD0-C05E-724F-BAA6-6F3020BB229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35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 </a:t>
            </a:r>
            <a:r>
              <a:rPr lang="ko-KR" altLang="en-US" sz="1200" dirty="0"/>
              <a:t>*</a:t>
            </a:r>
            <a:r>
              <a:rPr lang="en-US" altLang="ko-KR" sz="1200" dirty="0"/>
              <a:t>p</a:t>
            </a:r>
            <a:r>
              <a:rPr lang="ko-KR" altLang="en-US" sz="1200" dirty="0" err="1"/>
              <a:t>를</a:t>
            </a:r>
            <a:r>
              <a:rPr lang="ko-KR" altLang="en-US" sz="1200" dirty="0"/>
              <a:t> 사용하고 </a:t>
            </a:r>
            <a:r>
              <a:rPr lang="en-US" altLang="ko-KR" sz="1200" dirty="0"/>
              <a:t>p</a:t>
            </a:r>
            <a:r>
              <a:rPr lang="ko-KR" altLang="en-US" sz="1200" dirty="0" err="1"/>
              <a:t>를</a:t>
            </a:r>
            <a:r>
              <a:rPr lang="ko-KR" altLang="en-US" sz="1200" dirty="0"/>
              <a:t> 증가</a:t>
            </a:r>
            <a:endParaRPr lang="en-US" altLang="ko-KR" sz="1200" dirty="0"/>
          </a:p>
          <a:p>
            <a:r>
              <a:rPr lang="ko-KR" altLang="en-US" dirty="0"/>
              <a:t> </a:t>
            </a:r>
            <a:r>
              <a:rPr lang="ko-KR" altLang="en-US" sz="1200" dirty="0"/>
              <a:t>*</a:t>
            </a:r>
            <a:r>
              <a:rPr lang="en-US" altLang="ko-KR" sz="1200" dirty="0"/>
              <a:t>p</a:t>
            </a:r>
            <a:r>
              <a:rPr lang="ko-KR" altLang="en-US" sz="1200" dirty="0" err="1"/>
              <a:t>를</a:t>
            </a:r>
            <a:r>
              <a:rPr lang="ko-KR" altLang="en-US" sz="1200" dirty="0"/>
              <a:t> 사용하고 *</a:t>
            </a:r>
            <a:r>
              <a:rPr lang="en-US" altLang="ko-KR" sz="1200" dirty="0"/>
              <a:t>p</a:t>
            </a:r>
            <a:r>
              <a:rPr lang="ko-KR" altLang="en-US" sz="1200" dirty="0" err="1"/>
              <a:t>를</a:t>
            </a:r>
            <a:r>
              <a:rPr lang="ko-KR" altLang="en-US" sz="1200" dirty="0"/>
              <a:t> 증가</a:t>
            </a:r>
            <a:endParaRPr lang="en-US" altLang="ko-KR" sz="1200" dirty="0"/>
          </a:p>
          <a:p>
            <a:r>
              <a:rPr lang="en-US" altLang="ko-KR" sz="1200" dirty="0"/>
              <a:t>p</a:t>
            </a:r>
            <a:r>
              <a:rPr lang="ko-KR" altLang="en-US" sz="1200" dirty="0" err="1"/>
              <a:t>를</a:t>
            </a:r>
            <a:r>
              <a:rPr lang="ko-KR" altLang="en-US" sz="1200" dirty="0"/>
              <a:t> 증가하고</a:t>
            </a:r>
            <a:r>
              <a:rPr lang="en-US" altLang="ko-KR" sz="1200" dirty="0"/>
              <a:t>;</a:t>
            </a:r>
            <a:r>
              <a:rPr lang="ko-KR" altLang="en-US" sz="1200" dirty="0"/>
              <a:t> 증가된 *</a:t>
            </a:r>
            <a:r>
              <a:rPr lang="en-US" altLang="ko-KR" sz="1200" dirty="0"/>
              <a:t>p</a:t>
            </a:r>
            <a:r>
              <a:rPr lang="ko-KR" altLang="en-US" sz="1200" dirty="0" err="1"/>
              <a:t>를</a:t>
            </a:r>
            <a:r>
              <a:rPr lang="ko-KR" altLang="en-US" sz="1200" dirty="0"/>
              <a:t> 사용</a:t>
            </a:r>
            <a:endParaRPr lang="en-US" altLang="ko-KR" sz="1200" dirty="0"/>
          </a:p>
          <a:p>
            <a:r>
              <a:rPr lang="ko-KR" altLang="en-US" sz="1200" dirty="0"/>
              <a:t>*</a:t>
            </a:r>
            <a:r>
              <a:rPr lang="en-US" altLang="ko-KR" sz="1200" dirty="0"/>
              <a:t>p</a:t>
            </a:r>
            <a:r>
              <a:rPr lang="ko-KR" altLang="en-US" sz="1200" dirty="0" err="1"/>
              <a:t>를</a:t>
            </a:r>
            <a:r>
              <a:rPr lang="ko-KR" altLang="en-US" sz="1200" dirty="0"/>
              <a:t> 증가하고</a:t>
            </a:r>
            <a:r>
              <a:rPr lang="en-US" altLang="ko-KR" sz="1200" dirty="0"/>
              <a:t>;</a:t>
            </a:r>
            <a:r>
              <a:rPr lang="ko-KR" altLang="en-US" sz="1200" dirty="0"/>
              <a:t> 증가된 *</a:t>
            </a:r>
            <a:r>
              <a:rPr lang="en-US" altLang="ko-KR" sz="1200" dirty="0"/>
              <a:t>p</a:t>
            </a:r>
            <a:r>
              <a:rPr lang="ko-KR" altLang="en-US" sz="1200" dirty="0" err="1"/>
              <a:t>를</a:t>
            </a:r>
            <a:r>
              <a:rPr lang="ko-KR" altLang="en-US" sz="1200" dirty="0"/>
              <a:t> 사용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E0DBD0-C05E-724F-BAA6-6F3020BB229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59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E03DB-03F9-F541-BE34-C5F31DB4191F}" type="datetime1">
              <a:rPr lang="en-US" smtClean="0"/>
              <a:t>11/26/18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72143" y="3525837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 sz="2400"/>
            </a:lvl1pPr>
            <a:lvl2pPr>
              <a:lnSpc>
                <a:spcPct val="100000"/>
              </a:lnSpc>
              <a:defRPr sz="2400"/>
            </a:lvl2pPr>
            <a:lvl3pPr>
              <a:lnSpc>
                <a:spcPct val="100000"/>
              </a:lnSpc>
              <a:defRPr sz="2400"/>
            </a:lvl3pPr>
            <a:lvl4pPr>
              <a:lnSpc>
                <a:spcPct val="100000"/>
              </a:lnSpc>
              <a:defRPr sz="2400"/>
            </a:lvl4pPr>
            <a:lvl5pPr>
              <a:lnSpc>
                <a:spcPct val="100000"/>
              </a:lnSpc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A041F-F2DA-0746-A7B2-2F083BE6ACAA}" type="datetime1">
              <a:rPr lang="en-US" smtClean="0"/>
              <a:t>11/26/18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72143" y="718456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02406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31772"/>
            <a:ext cx="7886700" cy="225788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19C2F-1975-F240-8BE6-2DCBFFEE2D2A}" type="datetime1">
              <a:rPr lang="en-US" smtClean="0"/>
              <a:t>11/26/18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72143" y="3788230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7581-71FE-CF48-AAB8-AB5F2967ECFD}" type="datetime1">
              <a:rPr lang="en-US" smtClean="0"/>
              <a:t>11/26/18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72143" y="718456"/>
            <a:ext cx="857794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DBE00-C007-A148-9E28-79C9130FB6C6}" type="datetime1">
              <a:rPr lang="en-US" smtClean="0"/>
              <a:t>11/26/18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2143" y="250370"/>
            <a:ext cx="8577943" cy="4136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143" y="783772"/>
            <a:ext cx="8577943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2143" y="6356351"/>
            <a:ext cx="24139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9DC66-A430-114F-993D-664DF4284FB8}" type="datetime1">
              <a:rPr lang="en-US" smtClean="0"/>
              <a:t>11/26/18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3921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46477-0F1E-164C-BD3E-FAC7D99DF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49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847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8825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302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0638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Summary of</a:t>
            </a:r>
            <a:br>
              <a:rPr lang="en-US" dirty="0"/>
            </a:br>
            <a:r>
              <a:rPr lang="en-US" dirty="0"/>
              <a:t>Pointers and Arrays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adopted from KNK C Programming : A </a:t>
            </a:r>
            <a:r>
              <a:rPr lang="en-US" sz="2000"/>
              <a:t>Modern Approach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19763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EA5D0-CAC3-D547-8500-B3F2F2F14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포인터의 덧셈과 뺄셈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2A26A9-D7FF-2F4E-802A-0A4DE4852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7CF9FA-39D4-8C42-989D-2BA2867DA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10</a:t>
            </a:fld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70B10BA-DDEE-1A4D-B784-CD8FD389FC18}"/>
              </a:ext>
            </a:extLst>
          </p:cNvPr>
          <p:cNvSpPr txBox="1"/>
          <p:nvPr/>
        </p:nvSpPr>
        <p:spPr>
          <a:xfrm>
            <a:off x="2114548" y="3591612"/>
            <a:ext cx="933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Address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D057D88-49A0-4449-AD6A-491EB9CB1F79}"/>
              </a:ext>
            </a:extLst>
          </p:cNvPr>
          <p:cNvSpPr txBox="1"/>
          <p:nvPr/>
        </p:nvSpPr>
        <p:spPr>
          <a:xfrm>
            <a:off x="1510613" y="4360721"/>
            <a:ext cx="493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A57A1DA-945B-EF4B-B3AA-E8C22F083EF8}"/>
              </a:ext>
            </a:extLst>
          </p:cNvPr>
          <p:cNvSpPr txBox="1"/>
          <p:nvPr/>
        </p:nvSpPr>
        <p:spPr>
          <a:xfrm>
            <a:off x="237885" y="897092"/>
            <a:ext cx="4801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int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foo</a:t>
            </a:r>
            <a:r>
              <a:rPr lang="en-US" altLang="ko-KR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[]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= </a:t>
            </a:r>
            <a:r>
              <a:rPr lang="en-US" altLang="ko-KR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{10, 20, 30, 40, 50, 70, 80}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;</a:t>
            </a:r>
          </a:p>
          <a:p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int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*p, *q;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17E472F-5DBD-384A-9DD1-F6883CC6D6F7}"/>
              </a:ext>
            </a:extLst>
          </p:cNvPr>
          <p:cNvGrpSpPr/>
          <p:nvPr/>
        </p:nvGrpSpPr>
        <p:grpSpPr>
          <a:xfrm rot="5400000">
            <a:off x="4047828" y="1913869"/>
            <a:ext cx="1451135" cy="5317691"/>
            <a:chOff x="571172" y="954683"/>
            <a:chExt cx="1451135" cy="531769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8DF6819-8B38-2146-A653-6EBDB6042C90}"/>
                </a:ext>
              </a:extLst>
            </p:cNvPr>
            <p:cNvSpPr/>
            <p:nvPr/>
          </p:nvSpPr>
          <p:spPr>
            <a:xfrm rot="16200000">
              <a:off x="927915" y="1106591"/>
              <a:ext cx="682994" cy="65164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80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A9EEF75-1A01-5745-9B26-36DC8329A30E}"/>
                </a:ext>
              </a:extLst>
            </p:cNvPr>
            <p:cNvSpPr/>
            <p:nvPr/>
          </p:nvSpPr>
          <p:spPr>
            <a:xfrm rot="16200000">
              <a:off x="927915" y="1758232"/>
              <a:ext cx="682994" cy="65164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70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F9ECB95-B166-6A48-BD61-C76971589E3E}"/>
                </a:ext>
              </a:extLst>
            </p:cNvPr>
            <p:cNvSpPr/>
            <p:nvPr/>
          </p:nvSpPr>
          <p:spPr>
            <a:xfrm rot="16200000">
              <a:off x="927916" y="2399365"/>
              <a:ext cx="682992" cy="65164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60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768C9EB-C6B5-814B-8473-EA8377D72E8C}"/>
                </a:ext>
              </a:extLst>
            </p:cNvPr>
            <p:cNvSpPr/>
            <p:nvPr/>
          </p:nvSpPr>
          <p:spPr>
            <a:xfrm rot="16200000">
              <a:off x="927916" y="3040497"/>
              <a:ext cx="682992" cy="65164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50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3D490D5-B5C7-1D40-9F92-DBE2F356C986}"/>
                </a:ext>
              </a:extLst>
            </p:cNvPr>
            <p:cNvSpPr/>
            <p:nvPr/>
          </p:nvSpPr>
          <p:spPr>
            <a:xfrm rot="16200000">
              <a:off x="927916" y="3681629"/>
              <a:ext cx="682992" cy="65164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40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123CB70-D45E-B948-BD21-27856AC6CAD9}"/>
                </a:ext>
              </a:extLst>
            </p:cNvPr>
            <p:cNvSpPr/>
            <p:nvPr/>
          </p:nvSpPr>
          <p:spPr>
            <a:xfrm rot="16200000">
              <a:off x="927915" y="4322760"/>
              <a:ext cx="682994" cy="65164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30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CE9E340-101B-A448-8430-15DCDEB675A3}"/>
                </a:ext>
              </a:extLst>
            </p:cNvPr>
            <p:cNvSpPr/>
            <p:nvPr/>
          </p:nvSpPr>
          <p:spPr>
            <a:xfrm rot="16200000">
              <a:off x="927915" y="4963892"/>
              <a:ext cx="682994" cy="65164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20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334370D-41B3-C147-8EBF-2E135A18C9C4}"/>
                </a:ext>
              </a:extLst>
            </p:cNvPr>
            <p:cNvSpPr/>
            <p:nvPr/>
          </p:nvSpPr>
          <p:spPr>
            <a:xfrm rot="16200000">
              <a:off x="927915" y="5605024"/>
              <a:ext cx="682994" cy="65164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10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DD11747-8DB4-3747-9A54-A94B10DBDA0B}"/>
                </a:ext>
              </a:extLst>
            </p:cNvPr>
            <p:cNvSpPr txBox="1"/>
            <p:nvPr/>
          </p:nvSpPr>
          <p:spPr>
            <a:xfrm rot="16200000">
              <a:off x="346194" y="5678062"/>
              <a:ext cx="8192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0x00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D3266BB-E1D1-0944-9986-420F38550293}"/>
                </a:ext>
              </a:extLst>
            </p:cNvPr>
            <p:cNvSpPr txBox="1"/>
            <p:nvPr/>
          </p:nvSpPr>
          <p:spPr>
            <a:xfrm rot="16200000">
              <a:off x="346194" y="5036256"/>
              <a:ext cx="8192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0x04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024569B-614E-ED46-985D-DD699FBE5A87}"/>
                </a:ext>
              </a:extLst>
            </p:cNvPr>
            <p:cNvSpPr txBox="1"/>
            <p:nvPr/>
          </p:nvSpPr>
          <p:spPr>
            <a:xfrm rot="16200000">
              <a:off x="346194" y="4394448"/>
              <a:ext cx="8192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0x08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C11D54B-6212-BC43-B20C-F4D50E5F4081}"/>
                </a:ext>
              </a:extLst>
            </p:cNvPr>
            <p:cNvSpPr txBox="1"/>
            <p:nvPr/>
          </p:nvSpPr>
          <p:spPr>
            <a:xfrm rot="16200000">
              <a:off x="356669" y="3753498"/>
              <a:ext cx="7983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0x0c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4308FEC-A0D0-5D41-A766-615E38CB0893}"/>
                </a:ext>
              </a:extLst>
            </p:cNvPr>
            <p:cNvSpPr txBox="1"/>
            <p:nvPr/>
          </p:nvSpPr>
          <p:spPr>
            <a:xfrm rot="16200000">
              <a:off x="356668" y="3111690"/>
              <a:ext cx="7983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0x0c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2F310A5-89FF-2942-A0A8-C4B606CF9C3F}"/>
                </a:ext>
              </a:extLst>
            </p:cNvPr>
            <p:cNvSpPr txBox="1"/>
            <p:nvPr/>
          </p:nvSpPr>
          <p:spPr>
            <a:xfrm rot="16200000">
              <a:off x="355804" y="2469024"/>
              <a:ext cx="8192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0x10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32CC183-9415-2D4E-86D5-0B248A83ECC6}"/>
                </a:ext>
              </a:extLst>
            </p:cNvPr>
            <p:cNvSpPr txBox="1"/>
            <p:nvPr/>
          </p:nvSpPr>
          <p:spPr>
            <a:xfrm rot="16200000">
              <a:off x="355805" y="1827217"/>
              <a:ext cx="8192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0x14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DDCDF14-9ED4-4044-9C2E-1130DE842E8C}"/>
                </a:ext>
              </a:extLst>
            </p:cNvPr>
            <p:cNvSpPr txBox="1"/>
            <p:nvPr/>
          </p:nvSpPr>
          <p:spPr>
            <a:xfrm rot="16200000">
              <a:off x="355804" y="1185410"/>
              <a:ext cx="8192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0x18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C984D6E-77C3-2047-9784-04C95CA0358F}"/>
                </a:ext>
              </a:extLst>
            </p:cNvPr>
            <p:cNvSpPr txBox="1"/>
            <p:nvPr/>
          </p:nvSpPr>
          <p:spPr>
            <a:xfrm rot="16200000">
              <a:off x="1428022" y="5673029"/>
              <a:ext cx="8192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foo[0]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7AD1C07-042F-2B46-B657-EAFA57952FCE}"/>
                </a:ext>
              </a:extLst>
            </p:cNvPr>
            <p:cNvSpPr txBox="1"/>
            <p:nvPr/>
          </p:nvSpPr>
          <p:spPr>
            <a:xfrm rot="16200000">
              <a:off x="1428022" y="5031115"/>
              <a:ext cx="8192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foo[1]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6852996-9B9E-894B-8AE9-EF4BA00826F5}"/>
                </a:ext>
              </a:extLst>
            </p:cNvPr>
            <p:cNvSpPr txBox="1"/>
            <p:nvPr/>
          </p:nvSpPr>
          <p:spPr>
            <a:xfrm rot="16200000">
              <a:off x="1428022" y="4389201"/>
              <a:ext cx="8192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foo[2]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5468965-F089-174B-B8A7-A6F63C9D4E61}"/>
                </a:ext>
              </a:extLst>
            </p:cNvPr>
            <p:cNvSpPr txBox="1"/>
            <p:nvPr/>
          </p:nvSpPr>
          <p:spPr>
            <a:xfrm rot="16200000">
              <a:off x="1428029" y="3747287"/>
              <a:ext cx="8192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foo[3]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4BCE8E2-9951-664F-BD64-DB9B996CF1B6}"/>
                </a:ext>
              </a:extLst>
            </p:cNvPr>
            <p:cNvSpPr txBox="1"/>
            <p:nvPr/>
          </p:nvSpPr>
          <p:spPr>
            <a:xfrm rot="16200000">
              <a:off x="1428030" y="3105374"/>
              <a:ext cx="8192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foo[4]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D02EFC5-57BA-1E42-8692-DC152D6FD38E}"/>
                </a:ext>
              </a:extLst>
            </p:cNvPr>
            <p:cNvSpPr txBox="1"/>
            <p:nvPr/>
          </p:nvSpPr>
          <p:spPr>
            <a:xfrm rot="16200000">
              <a:off x="1428030" y="2463460"/>
              <a:ext cx="8192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foo[5]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9FEB433-F4CA-9D47-95FB-C53D0387E664}"/>
                </a:ext>
              </a:extLst>
            </p:cNvPr>
            <p:cNvSpPr txBox="1"/>
            <p:nvPr/>
          </p:nvSpPr>
          <p:spPr>
            <a:xfrm rot="16200000">
              <a:off x="1428028" y="1821544"/>
              <a:ext cx="8192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foo[6]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9778EDB-C55F-1F45-8145-A1AFF9D1F53A}"/>
                </a:ext>
              </a:extLst>
            </p:cNvPr>
            <p:cNvSpPr txBox="1"/>
            <p:nvPr/>
          </p:nvSpPr>
          <p:spPr>
            <a:xfrm rot="16200000">
              <a:off x="1428028" y="1179630"/>
              <a:ext cx="8192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foo[7]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6E946F48-BC6C-6E4D-994D-2FAEB5BA7E01}"/>
              </a:ext>
            </a:extLst>
          </p:cNvPr>
          <p:cNvSpPr txBox="1"/>
          <p:nvPr/>
        </p:nvSpPr>
        <p:spPr>
          <a:xfrm>
            <a:off x="2114547" y="5246219"/>
            <a:ext cx="692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17CF2A3-1F07-214E-92A2-AC02B2C45F00}"/>
              </a:ext>
            </a:extLst>
          </p:cNvPr>
          <p:cNvSpPr/>
          <p:nvPr/>
        </p:nvSpPr>
        <p:spPr>
          <a:xfrm>
            <a:off x="6159920" y="2238685"/>
            <a:ext cx="682994" cy="6516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7173D46-7926-A641-8EF0-A8346BB76AB8}"/>
              </a:ext>
            </a:extLst>
          </p:cNvPr>
          <p:cNvSpPr/>
          <p:nvPr/>
        </p:nvSpPr>
        <p:spPr>
          <a:xfrm>
            <a:off x="4961742" y="2238685"/>
            <a:ext cx="682994" cy="6516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6DC802C-7C7D-C743-9270-174D83113622}"/>
              </a:ext>
            </a:extLst>
          </p:cNvPr>
          <p:cNvSpPr txBox="1"/>
          <p:nvPr/>
        </p:nvSpPr>
        <p:spPr>
          <a:xfrm>
            <a:off x="4965764" y="1875878"/>
            <a:ext cx="819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0xc8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B5D1C01-F779-A340-9244-B359B9C72000}"/>
              </a:ext>
            </a:extLst>
          </p:cNvPr>
          <p:cNvSpPr txBox="1"/>
          <p:nvPr/>
        </p:nvSpPr>
        <p:spPr>
          <a:xfrm>
            <a:off x="6154108" y="1875877"/>
            <a:ext cx="819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0xe8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5E6754E-2426-DD43-B031-80BEC0B4057B}"/>
              </a:ext>
            </a:extLst>
          </p:cNvPr>
          <p:cNvSpPr txBox="1"/>
          <p:nvPr/>
        </p:nvSpPr>
        <p:spPr>
          <a:xfrm>
            <a:off x="4968990" y="2948069"/>
            <a:ext cx="677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15AA4D2-BA78-774F-8789-18BC1722D9C3}"/>
              </a:ext>
            </a:extLst>
          </p:cNvPr>
          <p:cNvSpPr txBox="1"/>
          <p:nvPr/>
        </p:nvSpPr>
        <p:spPr>
          <a:xfrm>
            <a:off x="6157441" y="2948069"/>
            <a:ext cx="677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817618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A41D3E9-567A-7743-8667-F5C45C1289C9}"/>
              </a:ext>
            </a:extLst>
          </p:cNvPr>
          <p:cNvCxnSpPr>
            <a:cxnSpLocks/>
          </p:cNvCxnSpPr>
          <p:nvPr/>
        </p:nvCxnSpPr>
        <p:spPr>
          <a:xfrm flipH="1">
            <a:off x="5661738" y="2624768"/>
            <a:ext cx="871481" cy="1578046"/>
          </a:xfrm>
          <a:prstGeom prst="straightConnector1">
            <a:avLst/>
          </a:prstGeom>
          <a:ln w="63500">
            <a:solidFill>
              <a:srgbClr val="FF000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91BE2FB-1570-3047-944C-A5FE676A66C3}"/>
              </a:ext>
            </a:extLst>
          </p:cNvPr>
          <p:cNvCxnSpPr>
            <a:cxnSpLocks/>
            <a:endCxn id="31" idx="2"/>
          </p:cNvCxnSpPr>
          <p:nvPr/>
        </p:nvCxnSpPr>
        <p:spPr>
          <a:xfrm flipH="1">
            <a:off x="4448761" y="2638434"/>
            <a:ext cx="871481" cy="1578046"/>
          </a:xfrm>
          <a:prstGeom prst="straightConnector1">
            <a:avLst/>
          </a:prstGeom>
          <a:ln w="63500">
            <a:solidFill>
              <a:srgbClr val="FF000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9AEA5D0-CAC3-D547-8500-B3F2F2F14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포인터의 덧셈과 뺄셈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2A26A9-D7FF-2F4E-802A-0A4DE4852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7CF9FA-39D4-8C42-989D-2BA2867DA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11</a:t>
            </a:fld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70B10BA-DDEE-1A4D-B784-CD8FD389FC18}"/>
              </a:ext>
            </a:extLst>
          </p:cNvPr>
          <p:cNvSpPr txBox="1"/>
          <p:nvPr/>
        </p:nvSpPr>
        <p:spPr>
          <a:xfrm>
            <a:off x="2114548" y="3591612"/>
            <a:ext cx="933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Address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D057D88-49A0-4449-AD6A-491EB9CB1F79}"/>
              </a:ext>
            </a:extLst>
          </p:cNvPr>
          <p:cNvSpPr txBox="1"/>
          <p:nvPr/>
        </p:nvSpPr>
        <p:spPr>
          <a:xfrm>
            <a:off x="1510613" y="4360721"/>
            <a:ext cx="493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A57A1DA-945B-EF4B-B3AA-E8C22F083EF8}"/>
              </a:ext>
            </a:extLst>
          </p:cNvPr>
          <p:cNvSpPr txBox="1"/>
          <p:nvPr/>
        </p:nvSpPr>
        <p:spPr>
          <a:xfrm>
            <a:off x="237885" y="897092"/>
            <a:ext cx="48013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int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foo</a:t>
            </a:r>
            <a:r>
              <a:rPr lang="en-US" altLang="ko-KR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[]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= </a:t>
            </a:r>
            <a:r>
              <a:rPr lang="en-US" altLang="ko-KR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{10, 20, 30, 40, 50, 70, 80}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;</a:t>
            </a:r>
          </a:p>
          <a:p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int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*p, *q;</a:t>
            </a:r>
          </a:p>
          <a:p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p = &amp;foo[3];</a:t>
            </a:r>
          </a:p>
          <a:p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q = p + 2;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17E472F-5DBD-384A-9DD1-F6883CC6D6F7}"/>
              </a:ext>
            </a:extLst>
          </p:cNvPr>
          <p:cNvGrpSpPr/>
          <p:nvPr/>
        </p:nvGrpSpPr>
        <p:grpSpPr>
          <a:xfrm rot="5400000">
            <a:off x="4047828" y="1913869"/>
            <a:ext cx="1451135" cy="5317691"/>
            <a:chOff x="571172" y="954683"/>
            <a:chExt cx="1451135" cy="531769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8DF6819-8B38-2146-A653-6EBDB6042C90}"/>
                </a:ext>
              </a:extLst>
            </p:cNvPr>
            <p:cNvSpPr/>
            <p:nvPr/>
          </p:nvSpPr>
          <p:spPr>
            <a:xfrm rot="16200000">
              <a:off x="927915" y="1106591"/>
              <a:ext cx="682994" cy="65164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80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A9EEF75-1A01-5745-9B26-36DC8329A30E}"/>
                </a:ext>
              </a:extLst>
            </p:cNvPr>
            <p:cNvSpPr/>
            <p:nvPr/>
          </p:nvSpPr>
          <p:spPr>
            <a:xfrm rot="16200000">
              <a:off x="927915" y="1758232"/>
              <a:ext cx="682994" cy="65164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70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F9ECB95-B166-6A48-BD61-C76971589E3E}"/>
                </a:ext>
              </a:extLst>
            </p:cNvPr>
            <p:cNvSpPr/>
            <p:nvPr/>
          </p:nvSpPr>
          <p:spPr>
            <a:xfrm rot="16200000">
              <a:off x="927916" y="2399365"/>
              <a:ext cx="682992" cy="65164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60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768C9EB-C6B5-814B-8473-EA8377D72E8C}"/>
                </a:ext>
              </a:extLst>
            </p:cNvPr>
            <p:cNvSpPr/>
            <p:nvPr/>
          </p:nvSpPr>
          <p:spPr>
            <a:xfrm rot="16200000">
              <a:off x="927916" y="3040497"/>
              <a:ext cx="682992" cy="65164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50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3D490D5-B5C7-1D40-9F92-DBE2F356C986}"/>
                </a:ext>
              </a:extLst>
            </p:cNvPr>
            <p:cNvSpPr/>
            <p:nvPr/>
          </p:nvSpPr>
          <p:spPr>
            <a:xfrm rot="16200000">
              <a:off x="927916" y="3681629"/>
              <a:ext cx="682992" cy="65164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40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123CB70-D45E-B948-BD21-27856AC6CAD9}"/>
                </a:ext>
              </a:extLst>
            </p:cNvPr>
            <p:cNvSpPr/>
            <p:nvPr/>
          </p:nvSpPr>
          <p:spPr>
            <a:xfrm rot="16200000">
              <a:off x="927915" y="4322760"/>
              <a:ext cx="682994" cy="65164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30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CE9E340-101B-A448-8430-15DCDEB675A3}"/>
                </a:ext>
              </a:extLst>
            </p:cNvPr>
            <p:cNvSpPr/>
            <p:nvPr/>
          </p:nvSpPr>
          <p:spPr>
            <a:xfrm rot="16200000">
              <a:off x="927915" y="4963892"/>
              <a:ext cx="682994" cy="65164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20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334370D-41B3-C147-8EBF-2E135A18C9C4}"/>
                </a:ext>
              </a:extLst>
            </p:cNvPr>
            <p:cNvSpPr/>
            <p:nvPr/>
          </p:nvSpPr>
          <p:spPr>
            <a:xfrm rot="16200000">
              <a:off x="927915" y="5605024"/>
              <a:ext cx="682994" cy="65164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10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DD11747-8DB4-3747-9A54-A94B10DBDA0B}"/>
                </a:ext>
              </a:extLst>
            </p:cNvPr>
            <p:cNvSpPr txBox="1"/>
            <p:nvPr/>
          </p:nvSpPr>
          <p:spPr>
            <a:xfrm rot="16200000">
              <a:off x="346194" y="5678062"/>
              <a:ext cx="8192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0x00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D3266BB-E1D1-0944-9986-420F38550293}"/>
                </a:ext>
              </a:extLst>
            </p:cNvPr>
            <p:cNvSpPr txBox="1"/>
            <p:nvPr/>
          </p:nvSpPr>
          <p:spPr>
            <a:xfrm rot="16200000">
              <a:off x="346194" y="5036256"/>
              <a:ext cx="8192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0x04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024569B-614E-ED46-985D-DD699FBE5A87}"/>
                </a:ext>
              </a:extLst>
            </p:cNvPr>
            <p:cNvSpPr txBox="1"/>
            <p:nvPr/>
          </p:nvSpPr>
          <p:spPr>
            <a:xfrm rot="16200000">
              <a:off x="346194" y="4394448"/>
              <a:ext cx="8192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0x08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C11D54B-6212-BC43-B20C-F4D50E5F4081}"/>
                </a:ext>
              </a:extLst>
            </p:cNvPr>
            <p:cNvSpPr txBox="1"/>
            <p:nvPr/>
          </p:nvSpPr>
          <p:spPr>
            <a:xfrm rot="16200000">
              <a:off x="356669" y="3753498"/>
              <a:ext cx="7983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0x0c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4308FEC-A0D0-5D41-A766-615E38CB0893}"/>
                </a:ext>
              </a:extLst>
            </p:cNvPr>
            <p:cNvSpPr txBox="1"/>
            <p:nvPr/>
          </p:nvSpPr>
          <p:spPr>
            <a:xfrm rot="16200000">
              <a:off x="356668" y="3111690"/>
              <a:ext cx="7983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0x0c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2F310A5-89FF-2942-A0A8-C4B606CF9C3F}"/>
                </a:ext>
              </a:extLst>
            </p:cNvPr>
            <p:cNvSpPr txBox="1"/>
            <p:nvPr/>
          </p:nvSpPr>
          <p:spPr>
            <a:xfrm rot="16200000">
              <a:off x="355804" y="2469024"/>
              <a:ext cx="8192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0x10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32CC183-9415-2D4E-86D5-0B248A83ECC6}"/>
                </a:ext>
              </a:extLst>
            </p:cNvPr>
            <p:cNvSpPr txBox="1"/>
            <p:nvPr/>
          </p:nvSpPr>
          <p:spPr>
            <a:xfrm rot="16200000">
              <a:off x="355805" y="1827217"/>
              <a:ext cx="8192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0x14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DDCDF14-9ED4-4044-9C2E-1130DE842E8C}"/>
                </a:ext>
              </a:extLst>
            </p:cNvPr>
            <p:cNvSpPr txBox="1"/>
            <p:nvPr/>
          </p:nvSpPr>
          <p:spPr>
            <a:xfrm rot="16200000">
              <a:off x="355804" y="1185410"/>
              <a:ext cx="8192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0x18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C984D6E-77C3-2047-9784-04C95CA0358F}"/>
                </a:ext>
              </a:extLst>
            </p:cNvPr>
            <p:cNvSpPr txBox="1"/>
            <p:nvPr/>
          </p:nvSpPr>
          <p:spPr>
            <a:xfrm rot="16200000">
              <a:off x="1428022" y="5673029"/>
              <a:ext cx="8192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foo[0]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7AD1C07-042F-2B46-B657-EAFA57952FCE}"/>
                </a:ext>
              </a:extLst>
            </p:cNvPr>
            <p:cNvSpPr txBox="1"/>
            <p:nvPr/>
          </p:nvSpPr>
          <p:spPr>
            <a:xfrm rot="16200000">
              <a:off x="1428022" y="5031115"/>
              <a:ext cx="8192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foo[1]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6852996-9B9E-894B-8AE9-EF4BA00826F5}"/>
                </a:ext>
              </a:extLst>
            </p:cNvPr>
            <p:cNvSpPr txBox="1"/>
            <p:nvPr/>
          </p:nvSpPr>
          <p:spPr>
            <a:xfrm rot="16200000">
              <a:off x="1428022" y="4389201"/>
              <a:ext cx="8192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foo[2]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5468965-F089-174B-B8A7-A6F63C9D4E61}"/>
                </a:ext>
              </a:extLst>
            </p:cNvPr>
            <p:cNvSpPr txBox="1"/>
            <p:nvPr/>
          </p:nvSpPr>
          <p:spPr>
            <a:xfrm rot="16200000">
              <a:off x="1428029" y="3747287"/>
              <a:ext cx="8192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foo[3]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4BCE8E2-9951-664F-BD64-DB9B996CF1B6}"/>
                </a:ext>
              </a:extLst>
            </p:cNvPr>
            <p:cNvSpPr txBox="1"/>
            <p:nvPr/>
          </p:nvSpPr>
          <p:spPr>
            <a:xfrm rot="16200000">
              <a:off x="1428030" y="3105374"/>
              <a:ext cx="8192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foo[4]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D02EFC5-57BA-1E42-8692-DC152D6FD38E}"/>
                </a:ext>
              </a:extLst>
            </p:cNvPr>
            <p:cNvSpPr txBox="1"/>
            <p:nvPr/>
          </p:nvSpPr>
          <p:spPr>
            <a:xfrm rot="16200000">
              <a:off x="1428030" y="2463460"/>
              <a:ext cx="8192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foo[5]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9FEB433-F4CA-9D47-95FB-C53D0387E664}"/>
                </a:ext>
              </a:extLst>
            </p:cNvPr>
            <p:cNvSpPr txBox="1"/>
            <p:nvPr/>
          </p:nvSpPr>
          <p:spPr>
            <a:xfrm rot="16200000">
              <a:off x="1428028" y="1821544"/>
              <a:ext cx="8192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foo[6]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9778EDB-C55F-1F45-8145-A1AFF9D1F53A}"/>
                </a:ext>
              </a:extLst>
            </p:cNvPr>
            <p:cNvSpPr txBox="1"/>
            <p:nvPr/>
          </p:nvSpPr>
          <p:spPr>
            <a:xfrm rot="16200000">
              <a:off x="1428028" y="1179630"/>
              <a:ext cx="8192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foo[7]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6E946F48-BC6C-6E4D-994D-2FAEB5BA7E01}"/>
              </a:ext>
            </a:extLst>
          </p:cNvPr>
          <p:cNvSpPr txBox="1"/>
          <p:nvPr/>
        </p:nvSpPr>
        <p:spPr>
          <a:xfrm>
            <a:off x="2114547" y="5246219"/>
            <a:ext cx="692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17CF2A3-1F07-214E-92A2-AC02B2C45F00}"/>
              </a:ext>
            </a:extLst>
          </p:cNvPr>
          <p:cNvSpPr/>
          <p:nvPr/>
        </p:nvSpPr>
        <p:spPr>
          <a:xfrm>
            <a:off x="6159920" y="2238685"/>
            <a:ext cx="682994" cy="651642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0x10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7173D46-7926-A641-8EF0-A8346BB76AB8}"/>
              </a:ext>
            </a:extLst>
          </p:cNvPr>
          <p:cNvSpPr/>
          <p:nvPr/>
        </p:nvSpPr>
        <p:spPr>
          <a:xfrm>
            <a:off x="4961742" y="2238685"/>
            <a:ext cx="682994" cy="651642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0x0c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6DC802C-7C7D-C743-9270-174D83113622}"/>
              </a:ext>
            </a:extLst>
          </p:cNvPr>
          <p:cNvSpPr txBox="1"/>
          <p:nvPr/>
        </p:nvSpPr>
        <p:spPr>
          <a:xfrm>
            <a:off x="4965764" y="1875878"/>
            <a:ext cx="819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0xc8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B5D1C01-F779-A340-9244-B359B9C72000}"/>
              </a:ext>
            </a:extLst>
          </p:cNvPr>
          <p:cNvSpPr txBox="1"/>
          <p:nvPr/>
        </p:nvSpPr>
        <p:spPr>
          <a:xfrm>
            <a:off x="6154108" y="1875877"/>
            <a:ext cx="819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0xe8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5E6754E-2426-DD43-B031-80BEC0B4057B}"/>
              </a:ext>
            </a:extLst>
          </p:cNvPr>
          <p:cNvSpPr txBox="1"/>
          <p:nvPr/>
        </p:nvSpPr>
        <p:spPr>
          <a:xfrm>
            <a:off x="4968990" y="2948069"/>
            <a:ext cx="677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15AA4D2-BA78-774F-8789-18BC1722D9C3}"/>
              </a:ext>
            </a:extLst>
          </p:cNvPr>
          <p:cNvSpPr txBox="1"/>
          <p:nvPr/>
        </p:nvSpPr>
        <p:spPr>
          <a:xfrm>
            <a:off x="6157441" y="2948069"/>
            <a:ext cx="677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1743736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A41D3E9-567A-7743-8667-F5C45C1289C9}"/>
              </a:ext>
            </a:extLst>
          </p:cNvPr>
          <p:cNvCxnSpPr>
            <a:cxnSpLocks/>
          </p:cNvCxnSpPr>
          <p:nvPr/>
        </p:nvCxnSpPr>
        <p:spPr>
          <a:xfrm flipH="1">
            <a:off x="5661738" y="2624768"/>
            <a:ext cx="871481" cy="1578046"/>
          </a:xfrm>
          <a:prstGeom prst="straightConnector1">
            <a:avLst/>
          </a:prstGeom>
          <a:ln w="63500">
            <a:solidFill>
              <a:srgbClr val="FF000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91BE2FB-1570-3047-944C-A5FE676A66C3}"/>
              </a:ext>
            </a:extLst>
          </p:cNvPr>
          <p:cNvCxnSpPr>
            <a:cxnSpLocks/>
            <a:endCxn id="22" idx="0"/>
          </p:cNvCxnSpPr>
          <p:nvPr/>
        </p:nvCxnSpPr>
        <p:spPr>
          <a:xfrm flipH="1">
            <a:off x="3097211" y="2638434"/>
            <a:ext cx="2223032" cy="1581132"/>
          </a:xfrm>
          <a:prstGeom prst="straightConnector1">
            <a:avLst/>
          </a:prstGeom>
          <a:ln w="63500">
            <a:solidFill>
              <a:srgbClr val="FF000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9AEA5D0-CAC3-D547-8500-B3F2F2F14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포인터의 덧셈과 뺄셈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2A26A9-D7FF-2F4E-802A-0A4DE4852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7CF9FA-39D4-8C42-989D-2BA2867DA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12</a:t>
            </a:fld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70B10BA-DDEE-1A4D-B784-CD8FD389FC18}"/>
              </a:ext>
            </a:extLst>
          </p:cNvPr>
          <p:cNvSpPr txBox="1"/>
          <p:nvPr/>
        </p:nvSpPr>
        <p:spPr>
          <a:xfrm>
            <a:off x="2114548" y="3591612"/>
            <a:ext cx="933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Address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D057D88-49A0-4449-AD6A-491EB9CB1F79}"/>
              </a:ext>
            </a:extLst>
          </p:cNvPr>
          <p:cNvSpPr txBox="1"/>
          <p:nvPr/>
        </p:nvSpPr>
        <p:spPr>
          <a:xfrm>
            <a:off x="1510613" y="4360721"/>
            <a:ext cx="493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A57A1DA-945B-EF4B-B3AA-E8C22F083EF8}"/>
              </a:ext>
            </a:extLst>
          </p:cNvPr>
          <p:cNvSpPr txBox="1"/>
          <p:nvPr/>
        </p:nvSpPr>
        <p:spPr>
          <a:xfrm>
            <a:off x="237885" y="897092"/>
            <a:ext cx="480131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int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foo</a:t>
            </a:r>
            <a:r>
              <a:rPr lang="en-US" altLang="ko-KR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[]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= </a:t>
            </a:r>
            <a:r>
              <a:rPr lang="en-US" altLang="ko-KR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{10, 20, 30, 40, 50, 70, 80}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;</a:t>
            </a:r>
          </a:p>
          <a:p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int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*p, *q;</a:t>
            </a:r>
          </a:p>
          <a:p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p = &amp;foo[3];</a:t>
            </a:r>
          </a:p>
          <a:p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q = p + 2;</a:t>
            </a:r>
          </a:p>
          <a:p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p -= 2;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17E472F-5DBD-384A-9DD1-F6883CC6D6F7}"/>
              </a:ext>
            </a:extLst>
          </p:cNvPr>
          <p:cNvGrpSpPr/>
          <p:nvPr/>
        </p:nvGrpSpPr>
        <p:grpSpPr>
          <a:xfrm rot="5400000">
            <a:off x="4047828" y="1913869"/>
            <a:ext cx="1451135" cy="5317691"/>
            <a:chOff x="571172" y="954683"/>
            <a:chExt cx="1451135" cy="531769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8DF6819-8B38-2146-A653-6EBDB6042C90}"/>
                </a:ext>
              </a:extLst>
            </p:cNvPr>
            <p:cNvSpPr/>
            <p:nvPr/>
          </p:nvSpPr>
          <p:spPr>
            <a:xfrm rot="16200000">
              <a:off x="927915" y="1106591"/>
              <a:ext cx="682994" cy="65164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80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A9EEF75-1A01-5745-9B26-36DC8329A30E}"/>
                </a:ext>
              </a:extLst>
            </p:cNvPr>
            <p:cNvSpPr/>
            <p:nvPr/>
          </p:nvSpPr>
          <p:spPr>
            <a:xfrm rot="16200000">
              <a:off x="927915" y="1758232"/>
              <a:ext cx="682994" cy="65164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70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F9ECB95-B166-6A48-BD61-C76971589E3E}"/>
                </a:ext>
              </a:extLst>
            </p:cNvPr>
            <p:cNvSpPr/>
            <p:nvPr/>
          </p:nvSpPr>
          <p:spPr>
            <a:xfrm rot="16200000">
              <a:off x="927916" y="2399365"/>
              <a:ext cx="682992" cy="65164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60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768C9EB-C6B5-814B-8473-EA8377D72E8C}"/>
                </a:ext>
              </a:extLst>
            </p:cNvPr>
            <p:cNvSpPr/>
            <p:nvPr/>
          </p:nvSpPr>
          <p:spPr>
            <a:xfrm rot="16200000">
              <a:off x="927916" y="3040497"/>
              <a:ext cx="682992" cy="65164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50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3D490D5-B5C7-1D40-9F92-DBE2F356C986}"/>
                </a:ext>
              </a:extLst>
            </p:cNvPr>
            <p:cNvSpPr/>
            <p:nvPr/>
          </p:nvSpPr>
          <p:spPr>
            <a:xfrm rot="16200000">
              <a:off x="927916" y="3681629"/>
              <a:ext cx="682992" cy="65164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40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123CB70-D45E-B948-BD21-27856AC6CAD9}"/>
                </a:ext>
              </a:extLst>
            </p:cNvPr>
            <p:cNvSpPr/>
            <p:nvPr/>
          </p:nvSpPr>
          <p:spPr>
            <a:xfrm rot="16200000">
              <a:off x="927915" y="4322760"/>
              <a:ext cx="682994" cy="65164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30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CE9E340-101B-A448-8430-15DCDEB675A3}"/>
                </a:ext>
              </a:extLst>
            </p:cNvPr>
            <p:cNvSpPr/>
            <p:nvPr/>
          </p:nvSpPr>
          <p:spPr>
            <a:xfrm rot="16200000">
              <a:off x="927915" y="4963892"/>
              <a:ext cx="682994" cy="65164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20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334370D-41B3-C147-8EBF-2E135A18C9C4}"/>
                </a:ext>
              </a:extLst>
            </p:cNvPr>
            <p:cNvSpPr/>
            <p:nvPr/>
          </p:nvSpPr>
          <p:spPr>
            <a:xfrm rot="16200000">
              <a:off x="927915" y="5605024"/>
              <a:ext cx="682994" cy="65164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10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DD11747-8DB4-3747-9A54-A94B10DBDA0B}"/>
                </a:ext>
              </a:extLst>
            </p:cNvPr>
            <p:cNvSpPr txBox="1"/>
            <p:nvPr/>
          </p:nvSpPr>
          <p:spPr>
            <a:xfrm rot="16200000">
              <a:off x="346194" y="5678062"/>
              <a:ext cx="8192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0x00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D3266BB-E1D1-0944-9986-420F38550293}"/>
                </a:ext>
              </a:extLst>
            </p:cNvPr>
            <p:cNvSpPr txBox="1"/>
            <p:nvPr/>
          </p:nvSpPr>
          <p:spPr>
            <a:xfrm rot="16200000">
              <a:off x="346194" y="5036256"/>
              <a:ext cx="8192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0x04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024569B-614E-ED46-985D-DD699FBE5A87}"/>
                </a:ext>
              </a:extLst>
            </p:cNvPr>
            <p:cNvSpPr txBox="1"/>
            <p:nvPr/>
          </p:nvSpPr>
          <p:spPr>
            <a:xfrm rot="16200000">
              <a:off x="346194" y="4394448"/>
              <a:ext cx="8192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0x08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C11D54B-6212-BC43-B20C-F4D50E5F4081}"/>
                </a:ext>
              </a:extLst>
            </p:cNvPr>
            <p:cNvSpPr txBox="1"/>
            <p:nvPr/>
          </p:nvSpPr>
          <p:spPr>
            <a:xfrm rot="16200000">
              <a:off x="356669" y="3753498"/>
              <a:ext cx="7983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0x0c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4308FEC-A0D0-5D41-A766-615E38CB0893}"/>
                </a:ext>
              </a:extLst>
            </p:cNvPr>
            <p:cNvSpPr txBox="1"/>
            <p:nvPr/>
          </p:nvSpPr>
          <p:spPr>
            <a:xfrm rot="16200000">
              <a:off x="356668" y="3111690"/>
              <a:ext cx="7983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0x0c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2F310A5-89FF-2942-A0A8-C4B606CF9C3F}"/>
                </a:ext>
              </a:extLst>
            </p:cNvPr>
            <p:cNvSpPr txBox="1"/>
            <p:nvPr/>
          </p:nvSpPr>
          <p:spPr>
            <a:xfrm rot="16200000">
              <a:off x="355804" y="2469024"/>
              <a:ext cx="8192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0x10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32CC183-9415-2D4E-86D5-0B248A83ECC6}"/>
                </a:ext>
              </a:extLst>
            </p:cNvPr>
            <p:cNvSpPr txBox="1"/>
            <p:nvPr/>
          </p:nvSpPr>
          <p:spPr>
            <a:xfrm rot="16200000">
              <a:off x="355805" y="1827217"/>
              <a:ext cx="8192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0x14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DDCDF14-9ED4-4044-9C2E-1130DE842E8C}"/>
                </a:ext>
              </a:extLst>
            </p:cNvPr>
            <p:cNvSpPr txBox="1"/>
            <p:nvPr/>
          </p:nvSpPr>
          <p:spPr>
            <a:xfrm rot="16200000">
              <a:off x="355804" y="1185410"/>
              <a:ext cx="8192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0x18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C984D6E-77C3-2047-9784-04C95CA0358F}"/>
                </a:ext>
              </a:extLst>
            </p:cNvPr>
            <p:cNvSpPr txBox="1"/>
            <p:nvPr/>
          </p:nvSpPr>
          <p:spPr>
            <a:xfrm rot="16200000">
              <a:off x="1428022" y="5673029"/>
              <a:ext cx="8192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foo[0]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7AD1C07-042F-2B46-B657-EAFA57952FCE}"/>
                </a:ext>
              </a:extLst>
            </p:cNvPr>
            <p:cNvSpPr txBox="1"/>
            <p:nvPr/>
          </p:nvSpPr>
          <p:spPr>
            <a:xfrm rot="16200000">
              <a:off x="1428022" y="5031115"/>
              <a:ext cx="8192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foo[1]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6852996-9B9E-894B-8AE9-EF4BA00826F5}"/>
                </a:ext>
              </a:extLst>
            </p:cNvPr>
            <p:cNvSpPr txBox="1"/>
            <p:nvPr/>
          </p:nvSpPr>
          <p:spPr>
            <a:xfrm rot="16200000">
              <a:off x="1428022" y="4389201"/>
              <a:ext cx="8192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foo[2]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5468965-F089-174B-B8A7-A6F63C9D4E61}"/>
                </a:ext>
              </a:extLst>
            </p:cNvPr>
            <p:cNvSpPr txBox="1"/>
            <p:nvPr/>
          </p:nvSpPr>
          <p:spPr>
            <a:xfrm rot="16200000">
              <a:off x="1428029" y="3747287"/>
              <a:ext cx="8192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foo[3]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4BCE8E2-9951-664F-BD64-DB9B996CF1B6}"/>
                </a:ext>
              </a:extLst>
            </p:cNvPr>
            <p:cNvSpPr txBox="1"/>
            <p:nvPr/>
          </p:nvSpPr>
          <p:spPr>
            <a:xfrm rot="16200000">
              <a:off x="1428030" y="3105374"/>
              <a:ext cx="8192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foo[4]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D02EFC5-57BA-1E42-8692-DC152D6FD38E}"/>
                </a:ext>
              </a:extLst>
            </p:cNvPr>
            <p:cNvSpPr txBox="1"/>
            <p:nvPr/>
          </p:nvSpPr>
          <p:spPr>
            <a:xfrm rot="16200000">
              <a:off x="1428030" y="2463460"/>
              <a:ext cx="8192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foo[5]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9FEB433-F4CA-9D47-95FB-C53D0387E664}"/>
                </a:ext>
              </a:extLst>
            </p:cNvPr>
            <p:cNvSpPr txBox="1"/>
            <p:nvPr/>
          </p:nvSpPr>
          <p:spPr>
            <a:xfrm rot="16200000">
              <a:off x="1428028" y="1821544"/>
              <a:ext cx="8192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foo[6]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9778EDB-C55F-1F45-8145-A1AFF9D1F53A}"/>
                </a:ext>
              </a:extLst>
            </p:cNvPr>
            <p:cNvSpPr txBox="1"/>
            <p:nvPr/>
          </p:nvSpPr>
          <p:spPr>
            <a:xfrm rot="16200000">
              <a:off x="1428028" y="1179630"/>
              <a:ext cx="8192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foo[7]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6E946F48-BC6C-6E4D-994D-2FAEB5BA7E01}"/>
              </a:ext>
            </a:extLst>
          </p:cNvPr>
          <p:cNvSpPr txBox="1"/>
          <p:nvPr/>
        </p:nvSpPr>
        <p:spPr>
          <a:xfrm>
            <a:off x="2114547" y="5246219"/>
            <a:ext cx="692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17CF2A3-1F07-214E-92A2-AC02B2C45F00}"/>
              </a:ext>
            </a:extLst>
          </p:cNvPr>
          <p:cNvSpPr/>
          <p:nvPr/>
        </p:nvSpPr>
        <p:spPr>
          <a:xfrm>
            <a:off x="6159920" y="2238685"/>
            <a:ext cx="682994" cy="651642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0x10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7173D46-7926-A641-8EF0-A8346BB76AB8}"/>
              </a:ext>
            </a:extLst>
          </p:cNvPr>
          <p:cNvSpPr/>
          <p:nvPr/>
        </p:nvSpPr>
        <p:spPr>
          <a:xfrm>
            <a:off x="4961742" y="2238685"/>
            <a:ext cx="682994" cy="651642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0x04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6DC802C-7C7D-C743-9270-174D83113622}"/>
              </a:ext>
            </a:extLst>
          </p:cNvPr>
          <p:cNvSpPr txBox="1"/>
          <p:nvPr/>
        </p:nvSpPr>
        <p:spPr>
          <a:xfrm>
            <a:off x="4965764" y="1875878"/>
            <a:ext cx="819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0xc8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B5D1C01-F779-A340-9244-B359B9C72000}"/>
              </a:ext>
            </a:extLst>
          </p:cNvPr>
          <p:cNvSpPr txBox="1"/>
          <p:nvPr/>
        </p:nvSpPr>
        <p:spPr>
          <a:xfrm>
            <a:off x="6154108" y="1875877"/>
            <a:ext cx="819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0xe8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5E6754E-2426-DD43-B031-80BEC0B4057B}"/>
              </a:ext>
            </a:extLst>
          </p:cNvPr>
          <p:cNvSpPr txBox="1"/>
          <p:nvPr/>
        </p:nvSpPr>
        <p:spPr>
          <a:xfrm>
            <a:off x="4968990" y="2948069"/>
            <a:ext cx="677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15AA4D2-BA78-774F-8789-18BC1722D9C3}"/>
              </a:ext>
            </a:extLst>
          </p:cNvPr>
          <p:cNvSpPr txBox="1"/>
          <p:nvPr/>
        </p:nvSpPr>
        <p:spPr>
          <a:xfrm>
            <a:off x="6157441" y="2948069"/>
            <a:ext cx="677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3374364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A41D3E9-567A-7743-8667-F5C45C1289C9}"/>
              </a:ext>
            </a:extLst>
          </p:cNvPr>
          <p:cNvCxnSpPr>
            <a:cxnSpLocks/>
            <a:endCxn id="30" idx="2"/>
          </p:cNvCxnSpPr>
          <p:nvPr/>
        </p:nvCxnSpPr>
        <p:spPr>
          <a:xfrm flipH="1">
            <a:off x="3807810" y="2624768"/>
            <a:ext cx="2725410" cy="1591713"/>
          </a:xfrm>
          <a:prstGeom prst="straightConnector1">
            <a:avLst/>
          </a:prstGeom>
          <a:ln w="63500">
            <a:solidFill>
              <a:srgbClr val="FF000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91BE2FB-1570-3047-944C-A5FE676A66C3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5320243" y="2638434"/>
            <a:ext cx="341495" cy="1581132"/>
          </a:xfrm>
          <a:prstGeom prst="straightConnector1">
            <a:avLst/>
          </a:prstGeom>
          <a:ln w="63500">
            <a:solidFill>
              <a:srgbClr val="FF0000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9AEA5D0-CAC3-D547-8500-B3F2F2F14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포인터의 덧셈과 뺄셈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2A26A9-D7FF-2F4E-802A-0A4DE4852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7CF9FA-39D4-8C42-989D-2BA2867DA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13</a:t>
            </a:fld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70B10BA-DDEE-1A4D-B784-CD8FD389FC18}"/>
              </a:ext>
            </a:extLst>
          </p:cNvPr>
          <p:cNvSpPr txBox="1"/>
          <p:nvPr/>
        </p:nvSpPr>
        <p:spPr>
          <a:xfrm>
            <a:off x="2114548" y="3591612"/>
            <a:ext cx="933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Address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D057D88-49A0-4449-AD6A-491EB9CB1F79}"/>
              </a:ext>
            </a:extLst>
          </p:cNvPr>
          <p:cNvSpPr txBox="1"/>
          <p:nvPr/>
        </p:nvSpPr>
        <p:spPr>
          <a:xfrm>
            <a:off x="1510613" y="4360721"/>
            <a:ext cx="493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A57A1DA-945B-EF4B-B3AA-E8C22F083EF8}"/>
              </a:ext>
            </a:extLst>
          </p:cNvPr>
          <p:cNvSpPr txBox="1"/>
          <p:nvPr/>
        </p:nvSpPr>
        <p:spPr>
          <a:xfrm>
            <a:off x="237885" y="897092"/>
            <a:ext cx="480131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int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foo</a:t>
            </a:r>
            <a:r>
              <a:rPr lang="en-US" altLang="ko-KR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[]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= </a:t>
            </a:r>
            <a:r>
              <a:rPr lang="en-US" altLang="ko-KR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{10, 20, 30, 40, 50, 70, 80}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;</a:t>
            </a:r>
          </a:p>
          <a:p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int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*p, *q;</a:t>
            </a:r>
          </a:p>
          <a:p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p = &amp;foo[5];</a:t>
            </a:r>
          </a:p>
          <a:p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q = &amp;foo[2];</a:t>
            </a:r>
          </a:p>
          <a:p>
            <a:endParaRPr lang="en-US" dirty="0">
              <a:latin typeface="NanumGothicCoding" panose="020D0009000000000000" pitchFamily="49" charset="-127"/>
              <a:ea typeface="NanumGothicCoding" panose="020D0009000000000000" pitchFamily="49" charset="-127"/>
            </a:endParaRPr>
          </a:p>
          <a:p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printf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(“%d”, p – q);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17E472F-5DBD-384A-9DD1-F6883CC6D6F7}"/>
              </a:ext>
            </a:extLst>
          </p:cNvPr>
          <p:cNvGrpSpPr/>
          <p:nvPr/>
        </p:nvGrpSpPr>
        <p:grpSpPr>
          <a:xfrm rot="5400000">
            <a:off x="4047828" y="1913869"/>
            <a:ext cx="1451135" cy="5317691"/>
            <a:chOff x="571172" y="954683"/>
            <a:chExt cx="1451135" cy="531769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8DF6819-8B38-2146-A653-6EBDB6042C90}"/>
                </a:ext>
              </a:extLst>
            </p:cNvPr>
            <p:cNvSpPr/>
            <p:nvPr/>
          </p:nvSpPr>
          <p:spPr>
            <a:xfrm rot="16200000">
              <a:off x="927915" y="1106591"/>
              <a:ext cx="682994" cy="65164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80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A9EEF75-1A01-5745-9B26-36DC8329A30E}"/>
                </a:ext>
              </a:extLst>
            </p:cNvPr>
            <p:cNvSpPr/>
            <p:nvPr/>
          </p:nvSpPr>
          <p:spPr>
            <a:xfrm rot="16200000">
              <a:off x="927915" y="1758232"/>
              <a:ext cx="682994" cy="65164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70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F9ECB95-B166-6A48-BD61-C76971589E3E}"/>
                </a:ext>
              </a:extLst>
            </p:cNvPr>
            <p:cNvSpPr/>
            <p:nvPr/>
          </p:nvSpPr>
          <p:spPr>
            <a:xfrm rot="16200000">
              <a:off x="927916" y="2399365"/>
              <a:ext cx="682992" cy="65164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60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768C9EB-C6B5-814B-8473-EA8377D72E8C}"/>
                </a:ext>
              </a:extLst>
            </p:cNvPr>
            <p:cNvSpPr/>
            <p:nvPr/>
          </p:nvSpPr>
          <p:spPr>
            <a:xfrm rot="16200000">
              <a:off x="927916" y="3040497"/>
              <a:ext cx="682992" cy="65164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50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3D490D5-B5C7-1D40-9F92-DBE2F356C986}"/>
                </a:ext>
              </a:extLst>
            </p:cNvPr>
            <p:cNvSpPr/>
            <p:nvPr/>
          </p:nvSpPr>
          <p:spPr>
            <a:xfrm rot="16200000">
              <a:off x="927916" y="3681629"/>
              <a:ext cx="682992" cy="65164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40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123CB70-D45E-B948-BD21-27856AC6CAD9}"/>
                </a:ext>
              </a:extLst>
            </p:cNvPr>
            <p:cNvSpPr/>
            <p:nvPr/>
          </p:nvSpPr>
          <p:spPr>
            <a:xfrm rot="16200000">
              <a:off x="927915" y="4322760"/>
              <a:ext cx="682994" cy="65164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30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CE9E340-101B-A448-8430-15DCDEB675A3}"/>
                </a:ext>
              </a:extLst>
            </p:cNvPr>
            <p:cNvSpPr/>
            <p:nvPr/>
          </p:nvSpPr>
          <p:spPr>
            <a:xfrm rot="16200000">
              <a:off x="927915" y="4963892"/>
              <a:ext cx="682994" cy="65164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20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334370D-41B3-C147-8EBF-2E135A18C9C4}"/>
                </a:ext>
              </a:extLst>
            </p:cNvPr>
            <p:cNvSpPr/>
            <p:nvPr/>
          </p:nvSpPr>
          <p:spPr>
            <a:xfrm rot="16200000">
              <a:off x="927915" y="5605024"/>
              <a:ext cx="682994" cy="65164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10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DD11747-8DB4-3747-9A54-A94B10DBDA0B}"/>
                </a:ext>
              </a:extLst>
            </p:cNvPr>
            <p:cNvSpPr txBox="1"/>
            <p:nvPr/>
          </p:nvSpPr>
          <p:spPr>
            <a:xfrm rot="16200000">
              <a:off x="346194" y="5678062"/>
              <a:ext cx="8192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0x00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D3266BB-E1D1-0944-9986-420F38550293}"/>
                </a:ext>
              </a:extLst>
            </p:cNvPr>
            <p:cNvSpPr txBox="1"/>
            <p:nvPr/>
          </p:nvSpPr>
          <p:spPr>
            <a:xfrm rot="16200000">
              <a:off x="346194" y="5036256"/>
              <a:ext cx="8192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0x04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024569B-614E-ED46-985D-DD699FBE5A87}"/>
                </a:ext>
              </a:extLst>
            </p:cNvPr>
            <p:cNvSpPr txBox="1"/>
            <p:nvPr/>
          </p:nvSpPr>
          <p:spPr>
            <a:xfrm rot="16200000">
              <a:off x="346194" y="4394448"/>
              <a:ext cx="8192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0x08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C11D54B-6212-BC43-B20C-F4D50E5F4081}"/>
                </a:ext>
              </a:extLst>
            </p:cNvPr>
            <p:cNvSpPr txBox="1"/>
            <p:nvPr/>
          </p:nvSpPr>
          <p:spPr>
            <a:xfrm rot="16200000">
              <a:off x="356669" y="3753498"/>
              <a:ext cx="7983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0x0c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4308FEC-A0D0-5D41-A766-615E38CB0893}"/>
                </a:ext>
              </a:extLst>
            </p:cNvPr>
            <p:cNvSpPr txBox="1"/>
            <p:nvPr/>
          </p:nvSpPr>
          <p:spPr>
            <a:xfrm rot="16200000">
              <a:off x="356668" y="3111690"/>
              <a:ext cx="7983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0x0c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2F310A5-89FF-2942-A0A8-C4B606CF9C3F}"/>
                </a:ext>
              </a:extLst>
            </p:cNvPr>
            <p:cNvSpPr txBox="1"/>
            <p:nvPr/>
          </p:nvSpPr>
          <p:spPr>
            <a:xfrm rot="16200000">
              <a:off x="355804" y="2469024"/>
              <a:ext cx="8192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0x10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32CC183-9415-2D4E-86D5-0B248A83ECC6}"/>
                </a:ext>
              </a:extLst>
            </p:cNvPr>
            <p:cNvSpPr txBox="1"/>
            <p:nvPr/>
          </p:nvSpPr>
          <p:spPr>
            <a:xfrm rot="16200000">
              <a:off x="355805" y="1827217"/>
              <a:ext cx="8192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0x14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DDCDF14-9ED4-4044-9C2E-1130DE842E8C}"/>
                </a:ext>
              </a:extLst>
            </p:cNvPr>
            <p:cNvSpPr txBox="1"/>
            <p:nvPr/>
          </p:nvSpPr>
          <p:spPr>
            <a:xfrm rot="16200000">
              <a:off x="355804" y="1185410"/>
              <a:ext cx="8192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0x18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C984D6E-77C3-2047-9784-04C95CA0358F}"/>
                </a:ext>
              </a:extLst>
            </p:cNvPr>
            <p:cNvSpPr txBox="1"/>
            <p:nvPr/>
          </p:nvSpPr>
          <p:spPr>
            <a:xfrm rot="16200000">
              <a:off x="1428022" y="5673029"/>
              <a:ext cx="8192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foo[0]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7AD1C07-042F-2B46-B657-EAFA57952FCE}"/>
                </a:ext>
              </a:extLst>
            </p:cNvPr>
            <p:cNvSpPr txBox="1"/>
            <p:nvPr/>
          </p:nvSpPr>
          <p:spPr>
            <a:xfrm rot="16200000">
              <a:off x="1428022" y="5031115"/>
              <a:ext cx="8192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foo[1]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6852996-9B9E-894B-8AE9-EF4BA00826F5}"/>
                </a:ext>
              </a:extLst>
            </p:cNvPr>
            <p:cNvSpPr txBox="1"/>
            <p:nvPr/>
          </p:nvSpPr>
          <p:spPr>
            <a:xfrm rot="16200000">
              <a:off x="1428022" y="4389201"/>
              <a:ext cx="8192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foo[2]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5468965-F089-174B-B8A7-A6F63C9D4E61}"/>
                </a:ext>
              </a:extLst>
            </p:cNvPr>
            <p:cNvSpPr txBox="1"/>
            <p:nvPr/>
          </p:nvSpPr>
          <p:spPr>
            <a:xfrm rot="16200000">
              <a:off x="1428029" y="3747287"/>
              <a:ext cx="8192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foo[3]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4BCE8E2-9951-664F-BD64-DB9B996CF1B6}"/>
                </a:ext>
              </a:extLst>
            </p:cNvPr>
            <p:cNvSpPr txBox="1"/>
            <p:nvPr/>
          </p:nvSpPr>
          <p:spPr>
            <a:xfrm rot="16200000">
              <a:off x="1428030" y="3105374"/>
              <a:ext cx="8192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foo[4]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D02EFC5-57BA-1E42-8692-DC152D6FD38E}"/>
                </a:ext>
              </a:extLst>
            </p:cNvPr>
            <p:cNvSpPr txBox="1"/>
            <p:nvPr/>
          </p:nvSpPr>
          <p:spPr>
            <a:xfrm rot="16200000">
              <a:off x="1428030" y="2463460"/>
              <a:ext cx="8192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foo[5]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9FEB433-F4CA-9D47-95FB-C53D0387E664}"/>
                </a:ext>
              </a:extLst>
            </p:cNvPr>
            <p:cNvSpPr txBox="1"/>
            <p:nvPr/>
          </p:nvSpPr>
          <p:spPr>
            <a:xfrm rot="16200000">
              <a:off x="1428028" y="1821544"/>
              <a:ext cx="8192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foo[6]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9778EDB-C55F-1F45-8145-A1AFF9D1F53A}"/>
                </a:ext>
              </a:extLst>
            </p:cNvPr>
            <p:cNvSpPr txBox="1"/>
            <p:nvPr/>
          </p:nvSpPr>
          <p:spPr>
            <a:xfrm rot="16200000">
              <a:off x="1428028" y="1179630"/>
              <a:ext cx="8192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foo[7]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6E946F48-BC6C-6E4D-994D-2FAEB5BA7E01}"/>
              </a:ext>
            </a:extLst>
          </p:cNvPr>
          <p:cNvSpPr txBox="1"/>
          <p:nvPr/>
        </p:nvSpPr>
        <p:spPr>
          <a:xfrm>
            <a:off x="2114547" y="5246219"/>
            <a:ext cx="692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17CF2A3-1F07-214E-92A2-AC02B2C45F00}"/>
              </a:ext>
            </a:extLst>
          </p:cNvPr>
          <p:cNvSpPr/>
          <p:nvPr/>
        </p:nvSpPr>
        <p:spPr>
          <a:xfrm>
            <a:off x="6159920" y="2238685"/>
            <a:ext cx="682994" cy="651642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0x08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7173D46-7926-A641-8EF0-A8346BB76AB8}"/>
              </a:ext>
            </a:extLst>
          </p:cNvPr>
          <p:cNvSpPr/>
          <p:nvPr/>
        </p:nvSpPr>
        <p:spPr>
          <a:xfrm>
            <a:off x="4961742" y="2238685"/>
            <a:ext cx="682994" cy="651642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0x10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6DC802C-7C7D-C743-9270-174D83113622}"/>
              </a:ext>
            </a:extLst>
          </p:cNvPr>
          <p:cNvSpPr txBox="1"/>
          <p:nvPr/>
        </p:nvSpPr>
        <p:spPr>
          <a:xfrm>
            <a:off x="4965764" y="1875878"/>
            <a:ext cx="819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0xc8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B5D1C01-F779-A340-9244-B359B9C72000}"/>
              </a:ext>
            </a:extLst>
          </p:cNvPr>
          <p:cNvSpPr txBox="1"/>
          <p:nvPr/>
        </p:nvSpPr>
        <p:spPr>
          <a:xfrm>
            <a:off x="6154108" y="1875877"/>
            <a:ext cx="819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0xe8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5E6754E-2426-DD43-B031-80BEC0B4057B}"/>
              </a:ext>
            </a:extLst>
          </p:cNvPr>
          <p:cNvSpPr txBox="1"/>
          <p:nvPr/>
        </p:nvSpPr>
        <p:spPr>
          <a:xfrm>
            <a:off x="4968990" y="2948069"/>
            <a:ext cx="677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15AA4D2-BA78-774F-8789-18BC1722D9C3}"/>
              </a:ext>
            </a:extLst>
          </p:cNvPr>
          <p:cNvSpPr txBox="1"/>
          <p:nvPr/>
        </p:nvSpPr>
        <p:spPr>
          <a:xfrm>
            <a:off x="6157441" y="2948069"/>
            <a:ext cx="677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1205972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09A8E-BCD5-3A41-81F6-EBF6493BA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Array Processing with Pointers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C33C38-F090-B042-99D5-887E37086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F4F56D-C2AA-AD42-915E-71D0AB407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14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EE46E9-34FF-7648-9558-6F7D33BE9D24}"/>
              </a:ext>
            </a:extLst>
          </p:cNvPr>
          <p:cNvSpPr/>
          <p:nvPr/>
        </p:nvSpPr>
        <p:spPr>
          <a:xfrm>
            <a:off x="432499" y="826408"/>
            <a:ext cx="7642118" cy="298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#define N 10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…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 a[N], sum, *p;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…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sum = 0;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for (p = &amp;a[0]; p &lt; &amp;a[N]; p++)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	sum += *p;</a:t>
            </a:r>
          </a:p>
        </p:txBody>
      </p:sp>
    </p:spTree>
    <p:extLst>
      <p:ext uri="{BB962C8B-B14F-4D97-AF65-F5344CB8AC3E}">
        <p14:creationId xmlns:p14="http://schemas.microsoft.com/office/powerpoint/2010/main" val="4048085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BED24-42F8-BD4A-BB1E-5CFDD7F89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연산자의 결합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B61795-09B7-5A49-A0CA-1140DE806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Translate the following sentence to a pointer form</a:t>
            </a:r>
          </a:p>
          <a:p>
            <a:endParaRPr lang="en-US" dirty="0"/>
          </a:p>
          <a:p>
            <a:endParaRPr lang="en-US" dirty="0"/>
          </a:p>
          <a:p>
            <a:r>
              <a:rPr lang="ko-KR" altLang="en-US" dirty="0"/>
              <a:t>해석</a:t>
            </a:r>
            <a:r>
              <a:rPr lang="en-US" altLang="ko-KR" dirty="0"/>
              <a:t>:</a:t>
            </a:r>
          </a:p>
          <a:p>
            <a:pPr lvl="1" algn="just"/>
            <a:r>
              <a:rPr lang="en-US" altLang="ko-KR" dirty="0"/>
              <a:t>foo </a:t>
            </a:r>
            <a:r>
              <a:rPr lang="ko-KR" altLang="en-US" dirty="0"/>
              <a:t>배열의 </a:t>
            </a:r>
            <a:r>
              <a:rPr lang="en-US" altLang="ko-KR" dirty="0" err="1"/>
              <a:t>i</a:t>
            </a:r>
            <a:r>
              <a:rPr lang="en-US" altLang="ko-KR" dirty="0"/>
              <a:t> </a:t>
            </a:r>
            <a:r>
              <a:rPr lang="ko-KR" altLang="en-US" dirty="0"/>
              <a:t>번째 인덱스의 값을 </a:t>
            </a:r>
            <a:r>
              <a:rPr lang="en-US" altLang="ko-KR" dirty="0"/>
              <a:t>j</a:t>
            </a:r>
            <a:r>
              <a:rPr lang="ko-KR" altLang="en-US" dirty="0"/>
              <a:t>로 갱신</a:t>
            </a:r>
            <a:endParaRPr lang="en-US" altLang="ko-KR" dirty="0"/>
          </a:p>
          <a:p>
            <a:pPr lvl="1" algn="just"/>
            <a:r>
              <a:rPr lang="en-US" altLang="ko-KR" dirty="0" err="1"/>
              <a:t>i</a:t>
            </a:r>
            <a:r>
              <a:rPr lang="ko-KR" altLang="en-US" dirty="0"/>
              <a:t>의 인덱스 값을 </a:t>
            </a:r>
            <a:r>
              <a:rPr lang="en-US" altLang="ko-KR" dirty="0"/>
              <a:t>1</a:t>
            </a:r>
            <a:r>
              <a:rPr lang="ko-KR" altLang="en-US" dirty="0"/>
              <a:t> 증가</a:t>
            </a:r>
            <a:endParaRPr lang="en-US" altLang="ko-KR" dirty="0"/>
          </a:p>
          <a:p>
            <a:pPr algn="just"/>
            <a:r>
              <a:rPr lang="ko-KR" altLang="en-US" dirty="0"/>
              <a:t>변환</a:t>
            </a:r>
            <a:r>
              <a:rPr lang="en-US" altLang="ko-KR" dirty="0"/>
              <a:t>:</a:t>
            </a:r>
          </a:p>
          <a:p>
            <a:pPr marL="727075" lvl="1" indent="-457200" algn="just">
              <a:buFont typeface="+mj-lt"/>
              <a:buAutoNum type="arabicPeriod"/>
            </a:pPr>
            <a:r>
              <a:rPr lang="en-US" altLang="ko-KR" dirty="0"/>
              <a:t>foo[</a:t>
            </a:r>
            <a:r>
              <a:rPr lang="en-US" altLang="ko-KR" dirty="0" err="1"/>
              <a:t>i</a:t>
            </a:r>
            <a:r>
              <a:rPr lang="en-US" altLang="ko-KR" dirty="0"/>
              <a:t>]</a:t>
            </a:r>
            <a:r>
              <a:rPr lang="ko-KR" altLang="en-US" dirty="0"/>
              <a:t>는 </a:t>
            </a:r>
            <a:r>
              <a:rPr lang="en-US" altLang="ko-KR" dirty="0"/>
              <a:t>p</a:t>
            </a:r>
            <a:r>
              <a:rPr lang="ko-KR" altLang="en-US" dirty="0"/>
              <a:t>가 가리킴 </a:t>
            </a:r>
            <a:r>
              <a:rPr lang="en-US" altLang="ko-KR" dirty="0"/>
              <a:t>(p = &amp;foo[</a:t>
            </a:r>
            <a:r>
              <a:rPr lang="en-US" altLang="ko-KR" dirty="0" err="1"/>
              <a:t>i</a:t>
            </a:r>
            <a:r>
              <a:rPr lang="en-US" altLang="ko-KR" dirty="0"/>
              <a:t>];)</a:t>
            </a:r>
          </a:p>
          <a:p>
            <a:pPr marL="727075" lvl="1" indent="-457200" algn="just">
              <a:buFont typeface="+mj-lt"/>
              <a:buAutoNum type="arabicPeriod"/>
            </a:pPr>
            <a:r>
              <a:rPr lang="ko-KR" altLang="en-US" dirty="0"/>
              <a:t>현재 인덱스에 </a:t>
            </a:r>
            <a:r>
              <a:rPr lang="en-US" altLang="ko-KR" dirty="0"/>
              <a:t>p</a:t>
            </a:r>
            <a:r>
              <a:rPr lang="ko-KR" altLang="en-US" dirty="0" err="1"/>
              <a:t>를</a:t>
            </a:r>
            <a:r>
              <a:rPr lang="ko-KR" altLang="en-US" dirty="0"/>
              <a:t> 저장 </a:t>
            </a:r>
            <a:r>
              <a:rPr lang="en-US" altLang="ko-KR" dirty="0"/>
              <a:t>(*p = j;)</a:t>
            </a:r>
          </a:p>
          <a:p>
            <a:pPr marL="727075" lvl="1" indent="-457200" algn="just">
              <a:buFont typeface="+mj-lt"/>
              <a:buAutoNum type="arabicPeriod"/>
            </a:pPr>
            <a:r>
              <a:rPr lang="en-US" altLang="ko-KR" dirty="0"/>
              <a:t>p</a:t>
            </a:r>
            <a:r>
              <a:rPr lang="ko-KR" altLang="en-US" dirty="0"/>
              <a:t>가 다음</a:t>
            </a:r>
            <a:r>
              <a:rPr lang="en-US" altLang="ko-KR" dirty="0"/>
              <a:t> </a:t>
            </a:r>
            <a:r>
              <a:rPr lang="ko-KR" altLang="en-US" dirty="0"/>
              <a:t>인덱스를 가리키도록 증가 </a:t>
            </a:r>
            <a:r>
              <a:rPr lang="en-US" altLang="ko-KR" dirty="0"/>
              <a:t>(p = p + 1)</a:t>
            </a:r>
          </a:p>
          <a:p>
            <a:pPr marL="727075" lvl="1" indent="-457200" algn="just">
              <a:buFont typeface="+mj-lt"/>
              <a:buAutoNum type="arabicPeriod"/>
            </a:pPr>
            <a:r>
              <a:rPr lang="en-US" altLang="ko-KR" dirty="0"/>
              <a:t>2</a:t>
            </a:r>
            <a:r>
              <a:rPr lang="ko-KR" altLang="en-US" dirty="0"/>
              <a:t>와 </a:t>
            </a:r>
            <a:r>
              <a:rPr lang="en-US" altLang="ko-KR" dirty="0"/>
              <a:t>3</a:t>
            </a:r>
            <a:r>
              <a:rPr lang="ko-KR" altLang="en-US" dirty="0"/>
              <a:t>을 결합 </a:t>
            </a:r>
            <a:r>
              <a:rPr lang="en-US" altLang="ko-KR" dirty="0"/>
              <a:t>(*p++ = j, ++</a:t>
            </a:r>
            <a:r>
              <a:rPr lang="ko-KR" altLang="en-US" dirty="0"/>
              <a:t>가 * 보다 우선순위가 높음</a:t>
            </a:r>
            <a:r>
              <a:rPr lang="en-US" altLang="ko-KR" dirty="0"/>
              <a:t>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B9F331-234E-D248-9945-FE394DD88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963F34-9CDA-174A-8563-C4431FD4E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15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AA949B-EFF1-B84C-B596-9EA0EFC4B3BF}"/>
              </a:ext>
            </a:extLst>
          </p:cNvPr>
          <p:cNvSpPr/>
          <p:nvPr/>
        </p:nvSpPr>
        <p:spPr>
          <a:xfrm>
            <a:off x="557940" y="1244862"/>
            <a:ext cx="7594169" cy="957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p = &amp;foo[</a:t>
            </a:r>
            <a:r>
              <a:rPr lang="en-US" altLang="x-none" sz="28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] </a:t>
            </a:r>
            <a:r>
              <a:rPr lang="en-US" altLang="x-none" sz="2000" dirty="0">
                <a:latin typeface="Courier New" charset="0"/>
                <a:ea typeface="Courier New" charset="0"/>
                <a:cs typeface="Courier New" charset="0"/>
              </a:rPr>
              <a:t>// p is pointer variable</a:t>
            </a:r>
            <a:endParaRPr lang="en-US" altLang="x-none" sz="28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foo[</a:t>
            </a:r>
            <a:r>
              <a:rPr lang="en-US" altLang="x-none" sz="28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800" dirty="0">
                <a:latin typeface="Courier New" charset="0"/>
                <a:ea typeface="Courier New" charset="0"/>
                <a:cs typeface="Courier New" charset="0"/>
              </a:rPr>
              <a:t>++] = j;</a:t>
            </a:r>
          </a:p>
        </p:txBody>
      </p:sp>
    </p:spTree>
    <p:extLst>
      <p:ext uri="{BB962C8B-B14F-4D97-AF65-F5344CB8AC3E}">
        <p14:creationId xmlns:p14="http://schemas.microsoft.com/office/powerpoint/2010/main" val="4273752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D6D52-8CC4-B546-88A5-E6C699F96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연산자의 결합</a:t>
            </a:r>
            <a:r>
              <a:rPr lang="en-US" altLang="ko-KR" dirty="0"/>
              <a:t> (exercise)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3C424-5462-FE4A-B21F-417365AF9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buFontTx/>
              <a:buNone/>
              <a:tabLst>
                <a:tab pos="1371600" algn="ctr"/>
                <a:tab pos="2559050" algn="l"/>
                <a:tab pos="5029200" algn="ctr"/>
              </a:tabLst>
            </a:pPr>
            <a:r>
              <a:rPr lang="en-US" altLang="x-none" i="1" dirty="0"/>
              <a:t>Expression</a:t>
            </a:r>
            <a:r>
              <a:rPr lang="en-US" altLang="x-none" dirty="0"/>
              <a:t>		</a:t>
            </a:r>
            <a:r>
              <a:rPr lang="en-US" altLang="x-none" i="1" dirty="0"/>
              <a:t>Meaning</a:t>
            </a:r>
          </a:p>
          <a:p>
            <a:pPr>
              <a:spcBef>
                <a:spcPts val="600"/>
              </a:spcBef>
              <a:buFontTx/>
              <a:buNone/>
              <a:tabLst>
                <a:tab pos="1371600" algn="ctr"/>
                <a:tab pos="2559050" algn="l"/>
                <a:tab pos="5029200" algn="ctr"/>
              </a:tabLst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	*p++</a:t>
            </a:r>
            <a:r>
              <a:rPr lang="en-US" altLang="x-none" dirty="0"/>
              <a:t> or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*(p++)</a:t>
            </a:r>
            <a:r>
              <a:rPr lang="en-US" altLang="x-none" dirty="0"/>
              <a:t>	</a:t>
            </a:r>
          </a:p>
          <a:p>
            <a:pPr>
              <a:spcBef>
                <a:spcPts val="600"/>
              </a:spcBef>
              <a:buFontTx/>
              <a:buNone/>
              <a:tabLst>
                <a:tab pos="1371600" algn="ctr"/>
                <a:tab pos="2559050" algn="l"/>
                <a:tab pos="5029200" algn="ctr"/>
              </a:tabLst>
            </a:pPr>
            <a:endParaRPr lang="en-US" altLang="x-none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spcBef>
                <a:spcPts val="600"/>
              </a:spcBef>
              <a:buFontTx/>
              <a:buNone/>
              <a:tabLst>
                <a:tab pos="1371600" algn="ctr"/>
                <a:tab pos="2559050" algn="l"/>
                <a:tab pos="5029200" algn="ctr"/>
              </a:tabLst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	(*p)++</a:t>
            </a:r>
            <a:r>
              <a:rPr lang="en-US" altLang="x-none" dirty="0"/>
              <a:t>		</a:t>
            </a:r>
          </a:p>
          <a:p>
            <a:pPr>
              <a:spcBef>
                <a:spcPts val="600"/>
              </a:spcBef>
              <a:buFontTx/>
              <a:buNone/>
              <a:tabLst>
                <a:tab pos="1371600" algn="ctr"/>
                <a:tab pos="2559050" algn="l"/>
                <a:tab pos="5029200" algn="ctr"/>
              </a:tabLst>
            </a:pPr>
            <a:endParaRPr lang="en-US" altLang="x-none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spcBef>
                <a:spcPts val="600"/>
              </a:spcBef>
              <a:buFontTx/>
              <a:buNone/>
              <a:tabLst>
                <a:tab pos="1371600" algn="ctr"/>
                <a:tab pos="2559050" algn="l"/>
                <a:tab pos="5029200" algn="ctr"/>
              </a:tabLst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	*++p</a:t>
            </a:r>
            <a:r>
              <a:rPr lang="en-US" altLang="x-none" dirty="0"/>
              <a:t> or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*(++p)</a:t>
            </a:r>
            <a:endParaRPr lang="en-US" altLang="x-none" dirty="0"/>
          </a:p>
          <a:p>
            <a:pPr>
              <a:spcBef>
                <a:spcPts val="600"/>
              </a:spcBef>
              <a:buFontTx/>
              <a:buNone/>
              <a:tabLst>
                <a:tab pos="1371600" algn="ctr"/>
                <a:tab pos="2559050" algn="l"/>
                <a:tab pos="5029200" algn="ctr"/>
              </a:tabLst>
            </a:pPr>
            <a:endParaRPr lang="en-US" altLang="x-none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spcBef>
                <a:spcPts val="600"/>
              </a:spcBef>
              <a:buFontTx/>
              <a:buNone/>
              <a:tabLst>
                <a:tab pos="1371600" algn="ctr"/>
                <a:tab pos="2559050" algn="l"/>
                <a:tab pos="5029200" algn="ctr"/>
              </a:tabLst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	++*p</a:t>
            </a:r>
            <a:r>
              <a:rPr lang="en-US" altLang="x-none" dirty="0"/>
              <a:t> or 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++(*p)</a:t>
            </a:r>
            <a:r>
              <a:rPr lang="en-US" altLang="x-none" dirty="0"/>
              <a:t>	</a:t>
            </a:r>
          </a:p>
          <a:p>
            <a:pPr>
              <a:spcBef>
                <a:spcPts val="600"/>
              </a:spcBef>
              <a:buFontTx/>
              <a:buNone/>
              <a:tabLst>
                <a:tab pos="1371600" algn="ctr"/>
                <a:tab pos="2559050" algn="l"/>
                <a:tab pos="5029200" algn="ctr"/>
              </a:tabLst>
            </a:pPr>
            <a:endParaRPr lang="en-US" altLang="x-non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4C8AF0-794C-D243-A5C8-AFA221120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99815F-DA82-8F46-AF8B-6702A984A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980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배열을 함수의 인자로 전달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691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72E531D-BEEF-764E-AC1E-11497715B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배열을 함수의 인자로 전달하기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FE7AFD-C98F-2D4C-8733-1FC26D31C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55388D-0EB1-EA45-9D73-97F5031E1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18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8DE6F95-4A14-CF4E-9461-AE29186D25DF}"/>
              </a:ext>
            </a:extLst>
          </p:cNvPr>
          <p:cNvSpPr/>
          <p:nvPr/>
        </p:nvSpPr>
        <p:spPr>
          <a:xfrm>
            <a:off x="272143" y="847410"/>
            <a:ext cx="6115050" cy="53255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800"/>
              </a:spcBef>
              <a:buFontTx/>
              <a:buNone/>
            </a:pP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find_largest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a[],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n)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, max;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 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 max = a[0];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 for (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= 1;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&lt; n;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++)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   if (a[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] &gt; max)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     max = a[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];</a:t>
            </a:r>
          </a:p>
          <a:p>
            <a:pPr>
              <a:lnSpc>
                <a:spcPct val="80000"/>
              </a:lnSpc>
              <a:spcBef>
                <a:spcPts val="40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 return max;</a:t>
            </a: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endParaRPr lang="en-US" altLang="x-none" sz="24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endParaRPr lang="en-US" altLang="x-none" sz="24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main(void)</a:t>
            </a: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  …</a:t>
            </a:r>
          </a:p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  largest = </a:t>
            </a:r>
            <a:r>
              <a:rPr lang="en-US" altLang="x-none" sz="2400" dirty="0" err="1">
                <a:latin typeface="Courier New" charset="0"/>
                <a:ea typeface="Courier New" charset="0"/>
                <a:cs typeface="Courier New" charset="0"/>
              </a:rPr>
              <a:t>find_largest</a:t>
            </a: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(b, N);</a:t>
            </a: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   …</a:t>
            </a:r>
          </a:p>
          <a:p>
            <a:pPr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en-US" altLang="x-none" sz="24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EC13CF-2607-784E-A9FA-8CDBB7130625}"/>
              </a:ext>
            </a:extLst>
          </p:cNvPr>
          <p:cNvSpPr txBox="1"/>
          <p:nvPr/>
        </p:nvSpPr>
        <p:spPr>
          <a:xfrm>
            <a:off x="4974957" y="4215538"/>
            <a:ext cx="39116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배열로 선언된 변수는 주소를 다룸</a:t>
            </a:r>
            <a:endParaRPr lang="en-US" altLang="ko-KR" dirty="0"/>
          </a:p>
          <a:p>
            <a:r>
              <a:rPr lang="ko-KR" altLang="en-US" dirty="0"/>
              <a:t>함수에 인자로 주소</a:t>
            </a:r>
            <a:r>
              <a:rPr lang="en-US" altLang="ko-KR" dirty="0"/>
              <a:t> </a:t>
            </a:r>
            <a:r>
              <a:rPr lang="ko-KR" altLang="en-US" dirty="0"/>
              <a:t>값만 전달하면 됨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0DA204-E750-664F-92B5-2E14DEF3E95A}"/>
              </a:ext>
            </a:extLst>
          </p:cNvPr>
          <p:cNvSpPr txBox="1"/>
          <p:nvPr/>
        </p:nvSpPr>
        <p:spPr>
          <a:xfrm>
            <a:off x="4572000" y="1361799"/>
            <a:ext cx="46041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함수의 원형에는 배열이라는 것을 명시</a:t>
            </a:r>
            <a:endParaRPr lang="en-US" altLang="ko-KR" dirty="0"/>
          </a:p>
          <a:p>
            <a:r>
              <a:rPr lang="ko-KR" altLang="en-US" dirty="0"/>
              <a:t>주소라는 정보만으로는 배열인지 알 수 없음</a:t>
            </a:r>
            <a:endParaRPr lang="en-US" altLang="ko-KR" dirty="0"/>
          </a:p>
          <a:p>
            <a:r>
              <a:rPr lang="ko-KR" altLang="en-US" dirty="0"/>
              <a:t>마찬가지로 배열의 길이도 알 수 없음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1103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C9BAE-5732-C74D-BEBC-11EE6860F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함수 인자로 배열은 포인터처럼 동작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EFC46-8529-9C41-A3DF-974A275BD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의미 </a:t>
            </a:r>
            <a:r>
              <a:rPr lang="en-US" altLang="ko-KR" dirty="0"/>
              <a:t>1:</a:t>
            </a:r>
            <a:r>
              <a:rPr lang="ko-KR" altLang="en-US" dirty="0"/>
              <a:t> 배열은 주소이기 때문에 함수가 쓰는 매개변수에 의해 배열의 값이 변경됨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47B83F-C0A8-404F-B835-C97CFCFF4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A826CC-D4FB-E443-9D92-8965A1417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19</a:t>
            </a:fld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5534F5-C051-E142-BD4B-DE059AC8EDC8}"/>
              </a:ext>
            </a:extLst>
          </p:cNvPr>
          <p:cNvSpPr/>
          <p:nvPr/>
        </p:nvSpPr>
        <p:spPr>
          <a:xfrm>
            <a:off x="387288" y="1742370"/>
            <a:ext cx="2554656" cy="697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30000"/>
              </a:lnSpc>
              <a:spcBef>
                <a:spcPts val="1200"/>
              </a:spcBef>
              <a:buFontTx/>
              <a:buNone/>
            </a:pP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go(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bar){</a:t>
            </a:r>
          </a:p>
          <a:p>
            <a:pPr>
              <a:lnSpc>
                <a:spcPct val="30000"/>
              </a:lnSpc>
              <a:spcBef>
                <a:spcPts val="12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   bar++;</a:t>
            </a:r>
          </a:p>
          <a:p>
            <a:pPr>
              <a:lnSpc>
                <a:spcPct val="30000"/>
              </a:lnSpc>
              <a:spcBef>
                <a:spcPts val="12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3316581-5BA5-944C-9B7E-DC1C73E45F9A}"/>
              </a:ext>
            </a:extLst>
          </p:cNvPr>
          <p:cNvGrpSpPr/>
          <p:nvPr/>
        </p:nvGrpSpPr>
        <p:grpSpPr>
          <a:xfrm>
            <a:off x="133642" y="3000399"/>
            <a:ext cx="3558451" cy="3355952"/>
            <a:chOff x="70071" y="2809170"/>
            <a:chExt cx="3558451" cy="335595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14F92D-7ED9-8C41-A429-89D49B4F5E48}"/>
                </a:ext>
              </a:extLst>
            </p:cNvPr>
            <p:cNvSpPr/>
            <p:nvPr/>
          </p:nvSpPr>
          <p:spPr>
            <a:xfrm>
              <a:off x="958468" y="2809170"/>
              <a:ext cx="1288973" cy="42965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bar = 10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0E9BD945-E248-E242-8EA8-87C5EA4A77BD}"/>
                </a:ext>
              </a:extLst>
            </p:cNvPr>
            <p:cNvSpPr/>
            <p:nvPr/>
          </p:nvSpPr>
          <p:spPr>
            <a:xfrm>
              <a:off x="958468" y="3230631"/>
              <a:ext cx="1288973" cy="42965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bar++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2E1FA28-559D-A946-8545-A05B7FEBD1DF}"/>
                </a:ext>
              </a:extLst>
            </p:cNvPr>
            <p:cNvSpPr/>
            <p:nvPr/>
          </p:nvSpPr>
          <p:spPr>
            <a:xfrm>
              <a:off x="958468" y="3652092"/>
              <a:ext cx="1288973" cy="42965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2D6CC22-9268-E641-AB08-607CC122193E}"/>
                </a:ext>
              </a:extLst>
            </p:cNvPr>
            <p:cNvSpPr/>
            <p:nvPr/>
          </p:nvSpPr>
          <p:spPr>
            <a:xfrm>
              <a:off x="958468" y="4073553"/>
              <a:ext cx="1288973" cy="42965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5E6A7E8-CBD1-0041-93D1-411AFBEF0CFA}"/>
                </a:ext>
              </a:extLst>
            </p:cNvPr>
            <p:cNvSpPr/>
            <p:nvPr/>
          </p:nvSpPr>
          <p:spPr>
            <a:xfrm>
              <a:off x="958468" y="4489769"/>
              <a:ext cx="1288973" cy="42965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75FCA83-42BD-E04F-9139-37713945C3F2}"/>
                </a:ext>
              </a:extLst>
            </p:cNvPr>
            <p:cNvSpPr/>
            <p:nvPr/>
          </p:nvSpPr>
          <p:spPr>
            <a:xfrm>
              <a:off x="958468" y="4911230"/>
              <a:ext cx="1288973" cy="42965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go(foo);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9D50161-B276-094C-B7EE-A9635EF9853A}"/>
                </a:ext>
              </a:extLst>
            </p:cNvPr>
            <p:cNvSpPr/>
            <p:nvPr/>
          </p:nvSpPr>
          <p:spPr>
            <a:xfrm>
              <a:off x="958468" y="5332691"/>
              <a:ext cx="1288973" cy="42965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foo = 10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58BD8FC-0E00-A446-80F2-3333923F9DAF}"/>
                </a:ext>
              </a:extLst>
            </p:cNvPr>
            <p:cNvSpPr txBox="1"/>
            <p:nvPr/>
          </p:nvSpPr>
          <p:spPr>
            <a:xfrm>
              <a:off x="2549380" y="5017721"/>
              <a:ext cx="107914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main()</a:t>
              </a:r>
              <a:r>
                <a:rPr lang="ko-KR" altLang="en-US" dirty="0"/>
                <a:t>의 </a:t>
              </a:r>
              <a:endParaRPr lang="en-US" altLang="ko-KR" dirty="0"/>
            </a:p>
            <a:p>
              <a:pPr algn="ctr"/>
              <a:r>
                <a:rPr lang="ko-KR" altLang="en-US" dirty="0"/>
                <a:t>공간</a:t>
              </a:r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7181F90-4228-0A42-9AB8-E05D308EE3A2}"/>
                </a:ext>
              </a:extLst>
            </p:cNvPr>
            <p:cNvSpPr/>
            <p:nvPr/>
          </p:nvSpPr>
          <p:spPr>
            <a:xfrm>
              <a:off x="958468" y="5735465"/>
              <a:ext cx="1288973" cy="42965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F8FF1CB-140F-2D4F-8824-EB7719B4EFDD}"/>
                </a:ext>
              </a:extLst>
            </p:cNvPr>
            <p:cNvSpPr txBox="1"/>
            <p:nvPr/>
          </p:nvSpPr>
          <p:spPr>
            <a:xfrm>
              <a:off x="2609604" y="2915661"/>
              <a:ext cx="8386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go()</a:t>
              </a:r>
              <a:r>
                <a:rPr lang="ko-KR" altLang="en-US" dirty="0"/>
                <a:t>의 </a:t>
              </a:r>
              <a:endParaRPr lang="en-US" altLang="ko-KR" dirty="0"/>
            </a:p>
            <a:p>
              <a:pPr algn="ctr"/>
              <a:r>
                <a:rPr lang="ko-KR" altLang="en-US" dirty="0"/>
                <a:t>공간</a:t>
              </a:r>
              <a:endParaRPr lang="en-US" dirty="0"/>
            </a:p>
          </p:txBody>
        </p:sp>
        <p:cxnSp>
          <p:nvCxnSpPr>
            <p:cNvPr id="20" name="Elbow Connector 19">
              <a:extLst>
                <a:ext uri="{FF2B5EF4-FFF2-40B4-BE49-F238E27FC236}">
                  <a16:creationId xmlns:a16="http://schemas.microsoft.com/office/drawing/2014/main" id="{ECD9B3C9-72A0-C747-9DE5-BA6FC14C266F}"/>
                </a:ext>
              </a:extLst>
            </p:cNvPr>
            <p:cNvCxnSpPr>
              <a:cxnSpLocks/>
              <a:stCxn id="13" idx="1"/>
              <a:endCxn id="6" idx="1"/>
            </p:cNvCxnSpPr>
            <p:nvPr/>
          </p:nvCxnSpPr>
          <p:spPr>
            <a:xfrm rot="10800000">
              <a:off x="958468" y="3023999"/>
              <a:ext cx="12700" cy="2102060"/>
            </a:xfrm>
            <a:prstGeom prst="bentConnector3">
              <a:avLst>
                <a:gd name="adj1" fmla="val 1800000"/>
              </a:avLst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4FC039B-8D10-0E46-9101-2AA6246DA876}"/>
                </a:ext>
              </a:extLst>
            </p:cNvPr>
            <p:cNvSpPr txBox="1"/>
            <p:nvPr/>
          </p:nvSpPr>
          <p:spPr>
            <a:xfrm rot="16200000">
              <a:off x="-343503" y="3965216"/>
              <a:ext cx="147348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foo</a:t>
              </a:r>
              <a:r>
                <a:rPr lang="ko-KR" altLang="en-US" dirty="0"/>
                <a:t>의 값이 </a:t>
              </a:r>
              <a:endParaRPr lang="en-US" altLang="ko-KR" dirty="0"/>
            </a:p>
            <a:p>
              <a:pPr algn="ctr"/>
              <a:r>
                <a:rPr lang="en-US" altLang="ko-KR" dirty="0"/>
                <a:t>bar</a:t>
              </a:r>
              <a:r>
                <a:rPr lang="ko-KR" altLang="en-US" dirty="0"/>
                <a:t>로 복사됨</a:t>
              </a:r>
              <a:endParaRPr lang="en-US" dirty="0"/>
            </a:p>
          </p:txBody>
        </p:sp>
        <p:sp>
          <p:nvSpPr>
            <p:cNvPr id="24" name="Right Brace 23">
              <a:extLst>
                <a:ext uri="{FF2B5EF4-FFF2-40B4-BE49-F238E27FC236}">
                  <a16:creationId xmlns:a16="http://schemas.microsoft.com/office/drawing/2014/main" id="{A89B92FC-A290-014F-A075-025126D31AD2}"/>
                </a:ext>
              </a:extLst>
            </p:cNvPr>
            <p:cNvSpPr/>
            <p:nvPr/>
          </p:nvSpPr>
          <p:spPr>
            <a:xfrm>
              <a:off x="2247441" y="2809171"/>
              <a:ext cx="319489" cy="851118"/>
            </a:xfrm>
            <a:prstGeom prst="rightBrac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ight Brace 24">
              <a:extLst>
                <a:ext uri="{FF2B5EF4-FFF2-40B4-BE49-F238E27FC236}">
                  <a16:creationId xmlns:a16="http://schemas.microsoft.com/office/drawing/2014/main" id="{510F5400-22B4-D942-BD60-DC60DA8C9606}"/>
                </a:ext>
              </a:extLst>
            </p:cNvPr>
            <p:cNvSpPr/>
            <p:nvPr/>
          </p:nvSpPr>
          <p:spPr>
            <a:xfrm>
              <a:off x="2255447" y="4900740"/>
              <a:ext cx="319489" cy="834726"/>
            </a:xfrm>
            <a:prstGeom prst="rightBrac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2E1AA033-33C7-6745-84D9-F94E48844B89}"/>
              </a:ext>
            </a:extLst>
          </p:cNvPr>
          <p:cNvSpPr/>
          <p:nvPr/>
        </p:nvSpPr>
        <p:spPr>
          <a:xfrm>
            <a:off x="6076468" y="1554010"/>
            <a:ext cx="3067532" cy="1408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30000"/>
              </a:lnSpc>
              <a:spcBef>
                <a:spcPts val="1200"/>
              </a:spcBef>
              <a:buFontTx/>
              <a:buNone/>
            </a:pP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main(void){</a:t>
            </a:r>
          </a:p>
          <a:p>
            <a:pPr>
              <a:lnSpc>
                <a:spcPct val="30000"/>
              </a:lnSpc>
              <a:spcBef>
                <a:spcPts val="12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foo = 10;</a:t>
            </a:r>
          </a:p>
          <a:p>
            <a:pPr>
              <a:lnSpc>
                <a:spcPct val="30000"/>
              </a:lnSpc>
              <a:spcBef>
                <a:spcPts val="12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baz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[2] = {0};</a:t>
            </a:r>
          </a:p>
          <a:p>
            <a:pPr>
              <a:lnSpc>
                <a:spcPct val="30000"/>
              </a:lnSpc>
              <a:spcBef>
                <a:spcPts val="12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   go(foo);</a:t>
            </a:r>
          </a:p>
          <a:p>
            <a:pPr>
              <a:lnSpc>
                <a:spcPct val="30000"/>
              </a:lnSpc>
              <a:spcBef>
                <a:spcPts val="12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gon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baz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lnSpc>
                <a:spcPct val="30000"/>
              </a:lnSpc>
              <a:spcBef>
                <a:spcPts val="12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357BE72-C6FD-5445-8B1D-4C5565469FBE}"/>
              </a:ext>
            </a:extLst>
          </p:cNvPr>
          <p:cNvGrpSpPr/>
          <p:nvPr/>
        </p:nvGrpSpPr>
        <p:grpSpPr>
          <a:xfrm>
            <a:off x="4561114" y="3152799"/>
            <a:ext cx="4427473" cy="3355952"/>
            <a:chOff x="-798951" y="2809170"/>
            <a:chExt cx="4427473" cy="3355952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A8CCC26-9B22-DD41-802E-CB86415F4375}"/>
                </a:ext>
              </a:extLst>
            </p:cNvPr>
            <p:cNvSpPr/>
            <p:nvPr/>
          </p:nvSpPr>
          <p:spPr>
            <a:xfrm>
              <a:off x="958468" y="2809170"/>
              <a:ext cx="1288973" cy="42965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bar = </a:t>
              </a:r>
              <a:r>
                <a:rPr lang="en-US" dirty="0" err="1"/>
                <a:t>baz</a:t>
              </a:r>
              <a:endParaRPr lang="en-US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E210B28-B20B-E24A-BD85-BD337486E4C6}"/>
                </a:ext>
              </a:extLst>
            </p:cNvPr>
            <p:cNvSpPr/>
            <p:nvPr/>
          </p:nvSpPr>
          <p:spPr>
            <a:xfrm>
              <a:off x="958468" y="3230631"/>
              <a:ext cx="1288973" cy="42965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bar[1]++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E2AE0D0A-B8A1-884D-82E8-A9706990A28F}"/>
                </a:ext>
              </a:extLst>
            </p:cNvPr>
            <p:cNvSpPr/>
            <p:nvPr/>
          </p:nvSpPr>
          <p:spPr>
            <a:xfrm>
              <a:off x="958468" y="3652092"/>
              <a:ext cx="1288973" cy="42965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5885D14-8D2F-644F-A69A-461F5E14DE1A}"/>
                </a:ext>
              </a:extLst>
            </p:cNvPr>
            <p:cNvSpPr/>
            <p:nvPr/>
          </p:nvSpPr>
          <p:spPr>
            <a:xfrm>
              <a:off x="958468" y="4073553"/>
              <a:ext cx="1288973" cy="42965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DE17D46-7DEE-BD4A-BF3F-4B853B8C7A95}"/>
                </a:ext>
              </a:extLst>
            </p:cNvPr>
            <p:cNvSpPr/>
            <p:nvPr/>
          </p:nvSpPr>
          <p:spPr>
            <a:xfrm>
              <a:off x="958468" y="4489769"/>
              <a:ext cx="1288973" cy="42965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D75612E-2E83-6E41-BE0F-A1C98CBA87A3}"/>
                </a:ext>
              </a:extLst>
            </p:cNvPr>
            <p:cNvSpPr/>
            <p:nvPr/>
          </p:nvSpPr>
          <p:spPr>
            <a:xfrm>
              <a:off x="958468" y="4911230"/>
              <a:ext cx="1288973" cy="42965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gon</a:t>
              </a:r>
              <a:r>
                <a:rPr lang="en-US" dirty="0"/>
                <a:t>(</a:t>
              </a:r>
              <a:r>
                <a:rPr lang="en-US" dirty="0" err="1"/>
                <a:t>baz</a:t>
              </a:r>
              <a:r>
                <a:rPr lang="en-US" dirty="0"/>
                <a:t>);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0378C5F-F6DC-DA49-8CD4-D3DB6D06A12D}"/>
                </a:ext>
              </a:extLst>
            </p:cNvPr>
            <p:cNvSpPr/>
            <p:nvPr/>
          </p:nvSpPr>
          <p:spPr>
            <a:xfrm>
              <a:off x="958468" y="5332691"/>
              <a:ext cx="1288973" cy="42965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baz</a:t>
              </a:r>
              <a:r>
                <a:rPr lang="en-US" dirty="0"/>
                <a:t>[0]=0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6D4A4FC-F948-6E4D-8765-528B887FED5D}"/>
                </a:ext>
              </a:extLst>
            </p:cNvPr>
            <p:cNvSpPr txBox="1"/>
            <p:nvPr/>
          </p:nvSpPr>
          <p:spPr>
            <a:xfrm>
              <a:off x="2549380" y="5017721"/>
              <a:ext cx="107914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main()</a:t>
              </a:r>
              <a:r>
                <a:rPr lang="ko-KR" altLang="en-US" dirty="0"/>
                <a:t>의 </a:t>
              </a:r>
              <a:endParaRPr lang="en-US" altLang="ko-KR" dirty="0"/>
            </a:p>
            <a:p>
              <a:pPr algn="ctr"/>
              <a:r>
                <a:rPr lang="ko-KR" altLang="en-US" dirty="0"/>
                <a:t>공간</a:t>
              </a:r>
              <a:endParaRPr lang="en-US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4B077CC1-A36F-5548-8162-0720667572F2}"/>
                </a:ext>
              </a:extLst>
            </p:cNvPr>
            <p:cNvSpPr/>
            <p:nvPr/>
          </p:nvSpPr>
          <p:spPr>
            <a:xfrm>
              <a:off x="958468" y="5735465"/>
              <a:ext cx="1288973" cy="42965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baz</a:t>
              </a:r>
              <a:r>
                <a:rPr lang="en-US" dirty="0"/>
                <a:t>[1]=0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F89C1C8-76AE-F84A-83CC-E8C6FCEE1AF3}"/>
                </a:ext>
              </a:extLst>
            </p:cNvPr>
            <p:cNvSpPr txBox="1"/>
            <p:nvPr/>
          </p:nvSpPr>
          <p:spPr>
            <a:xfrm>
              <a:off x="2609604" y="2915661"/>
              <a:ext cx="83869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go()</a:t>
              </a:r>
              <a:r>
                <a:rPr lang="ko-KR" altLang="en-US" dirty="0"/>
                <a:t>의 </a:t>
              </a:r>
              <a:endParaRPr lang="en-US" altLang="ko-KR" dirty="0"/>
            </a:p>
            <a:p>
              <a:pPr algn="ctr"/>
              <a:r>
                <a:rPr lang="ko-KR" altLang="en-US" dirty="0"/>
                <a:t>공간</a:t>
              </a:r>
              <a:endParaRPr lang="en-US" dirty="0"/>
            </a:p>
          </p:txBody>
        </p:sp>
        <p:cxnSp>
          <p:nvCxnSpPr>
            <p:cNvPr id="40" name="Elbow Connector 39">
              <a:extLst>
                <a:ext uri="{FF2B5EF4-FFF2-40B4-BE49-F238E27FC236}">
                  <a16:creationId xmlns:a16="http://schemas.microsoft.com/office/drawing/2014/main" id="{CE9E0F11-1138-764E-A482-918587AB4BAD}"/>
                </a:ext>
              </a:extLst>
            </p:cNvPr>
            <p:cNvCxnSpPr>
              <a:cxnSpLocks/>
              <a:stCxn id="36" idx="1"/>
              <a:endCxn id="30" idx="1"/>
            </p:cNvCxnSpPr>
            <p:nvPr/>
          </p:nvCxnSpPr>
          <p:spPr>
            <a:xfrm rot="10800000">
              <a:off x="958468" y="3024000"/>
              <a:ext cx="12700" cy="2523521"/>
            </a:xfrm>
            <a:prstGeom prst="bentConnector3">
              <a:avLst>
                <a:gd name="adj1" fmla="val 8219276"/>
              </a:avLst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42A9AF3-3714-754B-A037-E0F66C0A9B0A}"/>
                </a:ext>
              </a:extLst>
            </p:cNvPr>
            <p:cNvSpPr txBox="1"/>
            <p:nvPr/>
          </p:nvSpPr>
          <p:spPr>
            <a:xfrm rot="16200000">
              <a:off x="-1244585" y="3965216"/>
              <a:ext cx="15376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dirty="0" err="1"/>
                <a:t>baz</a:t>
              </a:r>
              <a:r>
                <a:rPr lang="ko-KR" altLang="en-US" dirty="0"/>
                <a:t>의 주소가 </a:t>
              </a:r>
              <a:endParaRPr lang="en-US" altLang="ko-KR" dirty="0"/>
            </a:p>
            <a:p>
              <a:pPr algn="ctr"/>
              <a:r>
                <a:rPr lang="en-US" altLang="ko-KR" dirty="0"/>
                <a:t>bar</a:t>
              </a:r>
              <a:r>
                <a:rPr lang="ko-KR" altLang="en-US" dirty="0"/>
                <a:t>로 복사됨</a:t>
              </a:r>
              <a:endParaRPr lang="en-US" dirty="0"/>
            </a:p>
          </p:txBody>
        </p:sp>
        <p:sp>
          <p:nvSpPr>
            <p:cNvPr id="42" name="Right Brace 41">
              <a:extLst>
                <a:ext uri="{FF2B5EF4-FFF2-40B4-BE49-F238E27FC236}">
                  <a16:creationId xmlns:a16="http://schemas.microsoft.com/office/drawing/2014/main" id="{93E05E77-64E0-F144-B526-8BB09EF188CB}"/>
                </a:ext>
              </a:extLst>
            </p:cNvPr>
            <p:cNvSpPr/>
            <p:nvPr/>
          </p:nvSpPr>
          <p:spPr>
            <a:xfrm>
              <a:off x="2247441" y="2809171"/>
              <a:ext cx="319489" cy="851118"/>
            </a:xfrm>
            <a:prstGeom prst="rightBrac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ight Brace 42">
              <a:extLst>
                <a:ext uri="{FF2B5EF4-FFF2-40B4-BE49-F238E27FC236}">
                  <a16:creationId xmlns:a16="http://schemas.microsoft.com/office/drawing/2014/main" id="{F52A7793-5D50-DF4A-904B-637245A00768}"/>
                </a:ext>
              </a:extLst>
            </p:cNvPr>
            <p:cNvSpPr/>
            <p:nvPr/>
          </p:nvSpPr>
          <p:spPr>
            <a:xfrm>
              <a:off x="2255447" y="4900740"/>
              <a:ext cx="319489" cy="834726"/>
            </a:xfrm>
            <a:prstGeom prst="rightBrac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Elbow Connector 47">
              <a:extLst>
                <a:ext uri="{FF2B5EF4-FFF2-40B4-BE49-F238E27FC236}">
                  <a16:creationId xmlns:a16="http://schemas.microsoft.com/office/drawing/2014/main" id="{9F1C3A47-9D67-264C-92C3-15A16B60462A}"/>
                </a:ext>
              </a:extLst>
            </p:cNvPr>
            <p:cNvCxnSpPr>
              <a:cxnSpLocks/>
              <a:stCxn id="31" idx="1"/>
              <a:endCxn id="38" idx="1"/>
            </p:cNvCxnSpPr>
            <p:nvPr/>
          </p:nvCxnSpPr>
          <p:spPr>
            <a:xfrm rot="10800000" flipV="1">
              <a:off x="958468" y="3445460"/>
              <a:ext cx="12700" cy="2504834"/>
            </a:xfrm>
            <a:prstGeom prst="bentConnector3">
              <a:avLst>
                <a:gd name="adj1" fmla="val 2493976"/>
              </a:avLst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A213A20-CA24-8F4C-A111-AA07A0129862}"/>
                </a:ext>
              </a:extLst>
            </p:cNvPr>
            <p:cNvSpPr txBox="1"/>
            <p:nvPr/>
          </p:nvSpPr>
          <p:spPr>
            <a:xfrm rot="16200000">
              <a:off x="-615124" y="4206933"/>
              <a:ext cx="21900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dirty="0"/>
                <a:t>실제 위치의 값 변경</a:t>
              </a:r>
              <a:endParaRPr lang="en-US" dirty="0"/>
            </a:p>
          </p:txBody>
        </p:sp>
      </p:grpSp>
      <p:sp>
        <p:nvSpPr>
          <p:cNvPr id="44" name="Rectangle 43">
            <a:extLst>
              <a:ext uri="{FF2B5EF4-FFF2-40B4-BE49-F238E27FC236}">
                <a16:creationId xmlns:a16="http://schemas.microsoft.com/office/drawing/2014/main" id="{FD4BF7D8-7510-E14B-8C95-FFB931393C3F}"/>
              </a:ext>
            </a:extLst>
          </p:cNvPr>
          <p:cNvSpPr/>
          <p:nvPr/>
        </p:nvSpPr>
        <p:spPr>
          <a:xfrm>
            <a:off x="3092519" y="1740540"/>
            <a:ext cx="2884029" cy="697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30000"/>
              </a:lnSpc>
              <a:spcBef>
                <a:spcPts val="1200"/>
              </a:spcBef>
              <a:buFontTx/>
              <a:buNone/>
            </a:pP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gon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bar</a:t>
            </a:r>
            <a:r>
              <a:rPr lang="en-US" altLang="ko-KR" dirty="0">
                <a:latin typeface="Courier New" charset="0"/>
                <a:ea typeface="Courier New" charset="0"/>
                <a:cs typeface="Courier New" charset="0"/>
              </a:rPr>
              <a:t>[]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){</a:t>
            </a:r>
          </a:p>
          <a:p>
            <a:pPr>
              <a:lnSpc>
                <a:spcPct val="30000"/>
              </a:lnSpc>
              <a:spcBef>
                <a:spcPts val="12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   bar</a:t>
            </a:r>
            <a:r>
              <a:rPr lang="en-US" altLang="ko-KR" dirty="0">
                <a:latin typeface="Courier New" charset="0"/>
                <a:ea typeface="Courier New" charset="0"/>
                <a:cs typeface="Courier New" charset="0"/>
              </a:rPr>
              <a:t>[1]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++;</a:t>
            </a:r>
          </a:p>
          <a:p>
            <a:pPr>
              <a:lnSpc>
                <a:spcPct val="30000"/>
              </a:lnSpc>
              <a:spcBef>
                <a:spcPts val="12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14284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E2D80-19D5-4E43-875D-FFBE508FD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내용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C81B0-F306-2F41-9DE2-B2F87C75E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배열 되짚어 보기</a:t>
            </a:r>
            <a:endParaRPr lang="en-US" altLang="ko-KR" dirty="0"/>
          </a:p>
          <a:p>
            <a:r>
              <a:rPr lang="ko-KR" altLang="en-US" dirty="0"/>
              <a:t>포인터 되짚어 보기</a:t>
            </a:r>
            <a:endParaRPr lang="en-US" altLang="ko-KR" dirty="0"/>
          </a:p>
          <a:p>
            <a:r>
              <a:rPr lang="ko-KR" altLang="en-US" dirty="0"/>
              <a:t>포인터와 배열</a:t>
            </a:r>
            <a:endParaRPr lang="en-US" altLang="ko-KR" dirty="0"/>
          </a:p>
          <a:p>
            <a:r>
              <a:rPr lang="ko-KR" altLang="en-US" dirty="0"/>
              <a:t>배열을 함수의 인자로 전달</a:t>
            </a:r>
            <a:endParaRPr lang="en-US" altLang="ko-KR" dirty="0"/>
          </a:p>
          <a:p>
            <a:r>
              <a:rPr lang="ko-KR" altLang="en-US" dirty="0"/>
              <a:t>다차원 배열</a:t>
            </a:r>
            <a:endParaRPr lang="en-US" altLang="ko-KR" dirty="0"/>
          </a:p>
          <a:p>
            <a:r>
              <a:rPr lang="ko-KR" altLang="en-US" dirty="0"/>
              <a:t>포인터와 가변 길이 배열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75A7C9-053C-7446-9829-74DC62056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665FAA-66A9-A747-9641-2E4C87AB4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585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C9BAE-5732-C74D-BEBC-11EE6860F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함수 인자로 배열은 포인터처럼 동작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EFC46-8529-9C41-A3DF-974A275BD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의미 </a:t>
            </a:r>
            <a:r>
              <a:rPr lang="en-US" altLang="ko-KR" dirty="0"/>
              <a:t>2:</a:t>
            </a:r>
            <a:r>
              <a:rPr lang="ko-KR" altLang="en-US" dirty="0"/>
              <a:t> </a:t>
            </a:r>
            <a:endParaRPr lang="en-US" altLang="ko-KR" dirty="0"/>
          </a:p>
          <a:p>
            <a:pPr lvl="1"/>
            <a:r>
              <a:rPr lang="ko-KR" altLang="en-US" dirty="0"/>
              <a:t>주소만 전달되기 때문에 배열의 크기와 속도는 관계 없음</a:t>
            </a:r>
            <a:endParaRPr lang="en-US" altLang="ko-KR" dirty="0"/>
          </a:p>
          <a:p>
            <a:endParaRPr lang="en-US" dirty="0"/>
          </a:p>
          <a:p>
            <a:r>
              <a:rPr lang="ko-KR" altLang="en-US" dirty="0"/>
              <a:t>의미 </a:t>
            </a:r>
            <a:r>
              <a:rPr lang="en-US" altLang="ko-KR" dirty="0"/>
              <a:t>3:</a:t>
            </a:r>
          </a:p>
          <a:p>
            <a:pPr lvl="1"/>
            <a:r>
              <a:rPr lang="ko-KR" altLang="en-US" dirty="0"/>
              <a:t>매개변수를 포인터로 선언 할 수 있음</a:t>
            </a:r>
            <a:endParaRPr lang="en-US" altLang="ko-KR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47B83F-C0A8-404F-B835-C97CFCFF4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A826CC-D4FB-E443-9D92-8965A1417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20</a:t>
            </a:fld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AA7102C-6F6E-6A4C-9EBF-1BD07D1E004F}"/>
              </a:ext>
            </a:extLst>
          </p:cNvPr>
          <p:cNvSpPr/>
          <p:nvPr/>
        </p:nvSpPr>
        <p:spPr>
          <a:xfrm>
            <a:off x="722270" y="3429000"/>
            <a:ext cx="3926847" cy="2202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30000"/>
              </a:lnSpc>
              <a:spcBef>
                <a:spcPts val="1200"/>
              </a:spcBef>
              <a:buFontTx/>
              <a:buNone/>
            </a:pPr>
            <a:r>
              <a:rPr lang="en-US" altLang="x-none" dirty="0" err="1">
                <a:highlight>
                  <a:srgbClr val="FFFF00"/>
                </a:highlight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highlight>
                  <a:srgbClr val="FFFF00"/>
                </a:highlight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dirty="0" err="1">
                <a:highlight>
                  <a:srgbClr val="FFFF00"/>
                </a:highlight>
                <a:latin typeface="Courier New" charset="0"/>
                <a:ea typeface="Courier New" charset="0"/>
                <a:cs typeface="Courier New" charset="0"/>
              </a:rPr>
              <a:t>gon</a:t>
            </a:r>
            <a:r>
              <a:rPr lang="en-US" altLang="x-none" dirty="0">
                <a:highlight>
                  <a:srgbClr val="FFFF00"/>
                </a:highlight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dirty="0" err="1">
                <a:highlight>
                  <a:srgbClr val="FFFF00"/>
                </a:highlight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highlight>
                  <a:srgbClr val="FFFF00"/>
                </a:highlight>
                <a:latin typeface="Courier New" charset="0"/>
                <a:ea typeface="Courier New" charset="0"/>
                <a:cs typeface="Courier New" charset="0"/>
              </a:rPr>
              <a:t> bar</a:t>
            </a:r>
            <a:r>
              <a:rPr lang="en-US" altLang="ko-KR" dirty="0">
                <a:highlight>
                  <a:srgbClr val="FFFF00"/>
                </a:highlight>
                <a:latin typeface="Courier New" charset="0"/>
                <a:ea typeface="Courier New" charset="0"/>
                <a:cs typeface="Courier New" charset="0"/>
              </a:rPr>
              <a:t>[], </a:t>
            </a:r>
            <a:r>
              <a:rPr lang="en-US" altLang="ko-KR" dirty="0" err="1">
                <a:highlight>
                  <a:srgbClr val="FFFF00"/>
                </a:highlight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ko-KR" dirty="0">
                <a:highlight>
                  <a:srgbClr val="FFFF00"/>
                </a:highlight>
                <a:latin typeface="Courier New" charset="0"/>
                <a:ea typeface="Courier New" charset="0"/>
                <a:cs typeface="Courier New" charset="0"/>
              </a:rPr>
              <a:t> n</a:t>
            </a:r>
            <a:r>
              <a:rPr lang="en-US" altLang="x-none" dirty="0">
                <a:highlight>
                  <a:srgbClr val="FFFF00"/>
                </a:highlight>
                <a:latin typeface="Courier New" charset="0"/>
                <a:ea typeface="Courier New" charset="0"/>
                <a:cs typeface="Courier New" charset="0"/>
              </a:rPr>
              <a:t>){</a:t>
            </a:r>
          </a:p>
          <a:p>
            <a:pPr>
              <a:lnSpc>
                <a:spcPct val="30000"/>
              </a:lnSpc>
              <a:spcBef>
                <a:spcPts val="12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   bar</a:t>
            </a:r>
            <a:r>
              <a:rPr lang="en-US" altLang="ko-KR" dirty="0">
                <a:latin typeface="Courier New" charset="0"/>
                <a:ea typeface="Courier New" charset="0"/>
                <a:cs typeface="Courier New" charset="0"/>
              </a:rPr>
              <a:t>[1]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++;</a:t>
            </a:r>
          </a:p>
          <a:p>
            <a:pPr>
              <a:lnSpc>
                <a:spcPct val="30000"/>
              </a:lnSpc>
              <a:spcBef>
                <a:spcPts val="12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>
              <a:lnSpc>
                <a:spcPct val="30000"/>
              </a:lnSpc>
              <a:spcBef>
                <a:spcPts val="1200"/>
              </a:spcBef>
              <a:buFontTx/>
              <a:buNone/>
            </a:pPr>
            <a:endParaRPr lang="en-US" altLang="x-none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30000"/>
              </a:lnSpc>
              <a:spcBef>
                <a:spcPts val="1200"/>
              </a:spcBef>
              <a:buFontTx/>
              <a:buNone/>
            </a:pP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main(void){</a:t>
            </a:r>
          </a:p>
          <a:p>
            <a:pPr>
              <a:lnSpc>
                <a:spcPct val="30000"/>
              </a:lnSpc>
              <a:spcBef>
                <a:spcPts val="12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foo = 10;</a:t>
            </a:r>
          </a:p>
          <a:p>
            <a:pPr>
              <a:lnSpc>
                <a:spcPct val="30000"/>
              </a:lnSpc>
              <a:spcBef>
                <a:spcPts val="12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baz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[2] = {0};</a:t>
            </a:r>
          </a:p>
          <a:p>
            <a:pPr>
              <a:lnSpc>
                <a:spcPct val="30000"/>
              </a:lnSpc>
              <a:spcBef>
                <a:spcPts val="12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gon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baz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, 3);</a:t>
            </a:r>
          </a:p>
          <a:p>
            <a:pPr>
              <a:lnSpc>
                <a:spcPct val="30000"/>
              </a:lnSpc>
              <a:spcBef>
                <a:spcPts val="12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990E6A1-E2B4-0F46-81C2-E5C112ABED5F}"/>
              </a:ext>
            </a:extLst>
          </p:cNvPr>
          <p:cNvSpPr/>
          <p:nvPr/>
        </p:nvSpPr>
        <p:spPr>
          <a:xfrm>
            <a:off x="4824737" y="3429000"/>
            <a:ext cx="4047120" cy="2230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30000"/>
              </a:lnSpc>
              <a:spcBef>
                <a:spcPts val="1200"/>
              </a:spcBef>
              <a:buFontTx/>
              <a:buNone/>
            </a:pPr>
            <a:r>
              <a:rPr lang="en-US" altLang="x-none" dirty="0" err="1">
                <a:highlight>
                  <a:srgbClr val="FFFF00"/>
                </a:highlight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highlight>
                  <a:srgbClr val="FFFF00"/>
                </a:highlight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dirty="0" err="1">
                <a:highlight>
                  <a:srgbClr val="FFFF00"/>
                </a:highlight>
                <a:latin typeface="Courier New" charset="0"/>
                <a:ea typeface="Courier New" charset="0"/>
                <a:cs typeface="Courier New" charset="0"/>
              </a:rPr>
              <a:t>gon</a:t>
            </a:r>
            <a:r>
              <a:rPr lang="en-US" altLang="x-none" dirty="0">
                <a:highlight>
                  <a:srgbClr val="FFFF00"/>
                </a:highlight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2400" b="1" dirty="0" err="1">
                <a:highlight>
                  <a:srgbClr val="FFFF00"/>
                </a:highlight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ko-KR" altLang="en-US" sz="2400" b="1" dirty="0">
                <a:highlight>
                  <a:srgbClr val="FFFF00"/>
                </a:highlight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en-US" altLang="x-none" sz="2400" b="1" dirty="0">
                <a:highlight>
                  <a:srgbClr val="FFFF00"/>
                </a:highlight>
                <a:latin typeface="Courier New" charset="0"/>
                <a:ea typeface="Courier New" charset="0"/>
                <a:cs typeface="Courier New" charset="0"/>
              </a:rPr>
              <a:t> bar</a:t>
            </a:r>
            <a:r>
              <a:rPr lang="en-US" altLang="x-none" dirty="0">
                <a:highlight>
                  <a:srgbClr val="FFFF00"/>
                </a:highlight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altLang="x-none" dirty="0" err="1">
                <a:highlight>
                  <a:srgbClr val="FFFF00"/>
                </a:highlight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highlight>
                  <a:srgbClr val="FFFF00"/>
                </a:highlight>
                <a:latin typeface="Courier New" charset="0"/>
                <a:ea typeface="Courier New" charset="0"/>
                <a:cs typeface="Courier New" charset="0"/>
              </a:rPr>
              <a:t> n){</a:t>
            </a:r>
          </a:p>
          <a:p>
            <a:pPr>
              <a:lnSpc>
                <a:spcPct val="30000"/>
              </a:lnSpc>
              <a:spcBef>
                <a:spcPts val="12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   bar</a:t>
            </a:r>
            <a:r>
              <a:rPr lang="en-US" altLang="ko-KR" dirty="0">
                <a:latin typeface="Courier New" charset="0"/>
                <a:ea typeface="Courier New" charset="0"/>
                <a:cs typeface="Courier New" charset="0"/>
              </a:rPr>
              <a:t>[1]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++;</a:t>
            </a:r>
          </a:p>
          <a:p>
            <a:pPr>
              <a:lnSpc>
                <a:spcPct val="30000"/>
              </a:lnSpc>
              <a:spcBef>
                <a:spcPts val="12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>
              <a:lnSpc>
                <a:spcPct val="30000"/>
              </a:lnSpc>
              <a:spcBef>
                <a:spcPts val="1200"/>
              </a:spcBef>
              <a:buFontTx/>
              <a:buNone/>
            </a:pPr>
            <a:endParaRPr lang="en-US" altLang="x-none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30000"/>
              </a:lnSpc>
              <a:spcBef>
                <a:spcPts val="1200"/>
              </a:spcBef>
              <a:buFontTx/>
              <a:buNone/>
            </a:pP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main(void){</a:t>
            </a:r>
          </a:p>
          <a:p>
            <a:pPr>
              <a:lnSpc>
                <a:spcPct val="30000"/>
              </a:lnSpc>
              <a:spcBef>
                <a:spcPts val="12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foo = 10;</a:t>
            </a:r>
          </a:p>
          <a:p>
            <a:pPr>
              <a:lnSpc>
                <a:spcPct val="30000"/>
              </a:lnSpc>
              <a:spcBef>
                <a:spcPts val="12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baz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[2] = {0};</a:t>
            </a:r>
          </a:p>
          <a:p>
            <a:pPr>
              <a:lnSpc>
                <a:spcPct val="30000"/>
              </a:lnSpc>
              <a:spcBef>
                <a:spcPts val="12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gon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baz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, 3);</a:t>
            </a:r>
          </a:p>
          <a:p>
            <a:pPr>
              <a:lnSpc>
                <a:spcPct val="30000"/>
              </a:lnSpc>
              <a:spcBef>
                <a:spcPts val="12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114354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C9BAE-5732-C74D-BEBC-11EE6860F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함수 인자로 배열은 포인터처럼 동작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AEFC46-8529-9C41-A3DF-974A275BD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의미 </a:t>
            </a:r>
            <a:r>
              <a:rPr lang="en-US" altLang="ko-KR" dirty="0"/>
              <a:t>4:</a:t>
            </a:r>
            <a:r>
              <a:rPr lang="ko-KR" altLang="en-US" dirty="0"/>
              <a:t> </a:t>
            </a:r>
            <a:endParaRPr lang="en-US" altLang="ko-KR" dirty="0"/>
          </a:p>
          <a:p>
            <a:pPr lvl="1"/>
            <a:r>
              <a:rPr lang="ko-KR" altLang="en-US" dirty="0"/>
              <a:t>배열의 일부만 전달 할 수 있음</a:t>
            </a:r>
            <a:endParaRPr lang="en-US" altLang="ko-KR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47B83F-C0A8-404F-B835-C97CFCFF4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A826CC-D4FB-E443-9D92-8965A1417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21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BDC9E3-EE53-F24F-804A-8D4E0B88ECE4}"/>
              </a:ext>
            </a:extLst>
          </p:cNvPr>
          <p:cNvSpPr/>
          <p:nvPr/>
        </p:nvSpPr>
        <p:spPr>
          <a:xfrm>
            <a:off x="1019726" y="1994684"/>
            <a:ext cx="4543792" cy="2147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30000"/>
              </a:lnSpc>
              <a:spcBef>
                <a:spcPts val="1200"/>
              </a:spcBef>
              <a:buFontTx/>
              <a:buNone/>
            </a:pP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gon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bar</a:t>
            </a:r>
            <a:r>
              <a:rPr lang="en-US" altLang="ko-KR" dirty="0">
                <a:latin typeface="Courier New" charset="0"/>
                <a:ea typeface="Courier New" charset="0"/>
                <a:cs typeface="Courier New" charset="0"/>
              </a:rPr>
              <a:t>[], </a:t>
            </a:r>
            <a:r>
              <a:rPr lang="en-US" altLang="ko-KR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ko-KR" dirty="0">
                <a:latin typeface="Courier New" charset="0"/>
                <a:ea typeface="Courier New" charset="0"/>
                <a:cs typeface="Courier New" charset="0"/>
              </a:rPr>
              <a:t> n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){</a:t>
            </a:r>
          </a:p>
          <a:p>
            <a:pPr>
              <a:lnSpc>
                <a:spcPct val="30000"/>
              </a:lnSpc>
              <a:spcBef>
                <a:spcPts val="12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   bar</a:t>
            </a:r>
            <a:r>
              <a:rPr lang="en-US" altLang="ko-KR" dirty="0">
                <a:latin typeface="Courier New" charset="0"/>
                <a:ea typeface="Courier New" charset="0"/>
                <a:cs typeface="Courier New" charset="0"/>
              </a:rPr>
              <a:t>[1]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++;</a:t>
            </a:r>
          </a:p>
          <a:p>
            <a:pPr>
              <a:lnSpc>
                <a:spcPct val="30000"/>
              </a:lnSpc>
              <a:spcBef>
                <a:spcPts val="12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>
              <a:lnSpc>
                <a:spcPct val="30000"/>
              </a:lnSpc>
              <a:spcBef>
                <a:spcPts val="1200"/>
              </a:spcBef>
              <a:buFontTx/>
              <a:buNone/>
            </a:pPr>
            <a:endParaRPr lang="en-US" altLang="x-none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30000"/>
              </a:lnSpc>
              <a:spcBef>
                <a:spcPts val="1200"/>
              </a:spcBef>
              <a:buFontTx/>
              <a:buNone/>
            </a:pP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main(void){</a:t>
            </a:r>
          </a:p>
          <a:p>
            <a:pPr>
              <a:lnSpc>
                <a:spcPct val="30000"/>
              </a:lnSpc>
              <a:spcBef>
                <a:spcPts val="12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foo = 10;</a:t>
            </a:r>
          </a:p>
          <a:p>
            <a:pPr>
              <a:lnSpc>
                <a:spcPct val="30000"/>
              </a:lnSpc>
              <a:spcBef>
                <a:spcPts val="12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x-none" dirty="0" err="1">
                <a:latin typeface="Courier New" charset="0"/>
                <a:ea typeface="Courier New" charset="0"/>
                <a:cs typeface="Courier New" charset="0"/>
              </a:rPr>
              <a:t>baz</a:t>
            </a: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[10] = {0};</a:t>
            </a:r>
          </a:p>
          <a:p>
            <a:pPr>
              <a:lnSpc>
                <a:spcPct val="30000"/>
              </a:lnSpc>
              <a:spcBef>
                <a:spcPts val="12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altLang="x-none" sz="2400" dirty="0" err="1">
                <a:highlight>
                  <a:srgbClr val="FFFF00"/>
                </a:highlight>
                <a:latin typeface="Courier New" charset="0"/>
                <a:ea typeface="Courier New" charset="0"/>
                <a:cs typeface="Courier New" charset="0"/>
              </a:rPr>
              <a:t>gon</a:t>
            </a:r>
            <a:r>
              <a:rPr lang="en-US" altLang="x-none" sz="2400" dirty="0">
                <a:highlight>
                  <a:srgbClr val="FFFF00"/>
                </a:highlight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x-none" sz="2400" b="1" dirty="0">
                <a:highlight>
                  <a:srgbClr val="FFFF00"/>
                </a:highlight>
                <a:latin typeface="Courier New" charset="0"/>
                <a:ea typeface="Courier New" charset="0"/>
                <a:cs typeface="Courier New" charset="0"/>
              </a:rPr>
              <a:t>&amp;</a:t>
            </a:r>
            <a:r>
              <a:rPr lang="en-US" altLang="x-none" sz="2400" b="1" dirty="0" err="1">
                <a:highlight>
                  <a:srgbClr val="FFFF00"/>
                </a:highlight>
                <a:latin typeface="Courier New" charset="0"/>
                <a:ea typeface="Courier New" charset="0"/>
                <a:cs typeface="Courier New" charset="0"/>
              </a:rPr>
              <a:t>baz</a:t>
            </a:r>
            <a:r>
              <a:rPr lang="en-US" altLang="x-none" sz="2400" b="1" dirty="0">
                <a:highlight>
                  <a:srgbClr val="FFFF00"/>
                </a:highlight>
                <a:latin typeface="Courier New" charset="0"/>
                <a:ea typeface="Courier New" charset="0"/>
                <a:cs typeface="Courier New" charset="0"/>
              </a:rPr>
              <a:t>[5]</a:t>
            </a:r>
            <a:r>
              <a:rPr lang="en-US" altLang="x-none" sz="2400" dirty="0">
                <a:highlight>
                  <a:srgbClr val="FFFF00"/>
                </a:highlight>
                <a:latin typeface="Courier New" charset="0"/>
                <a:ea typeface="Courier New" charset="0"/>
                <a:cs typeface="Courier New" charset="0"/>
              </a:rPr>
              <a:t>, 3);</a:t>
            </a:r>
            <a:endParaRPr lang="en-US" altLang="x-none" dirty="0">
              <a:highlight>
                <a:srgbClr val="FFFF00"/>
              </a:highlight>
              <a:latin typeface="Courier New" charset="0"/>
              <a:ea typeface="Courier New" charset="0"/>
              <a:cs typeface="Courier New" charset="0"/>
            </a:endParaRPr>
          </a:p>
          <a:p>
            <a:pPr>
              <a:lnSpc>
                <a:spcPct val="30000"/>
              </a:lnSpc>
              <a:spcBef>
                <a:spcPts val="1200"/>
              </a:spcBef>
              <a:buFontTx/>
              <a:buNone/>
            </a:pPr>
            <a:r>
              <a:rPr lang="en-US" altLang="x-none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9963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0918F-F761-3F4F-9F33-CD827551B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배열 되짚어 보기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D3D38-6DDD-4C4D-9B9D-3C3A6FB0B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143" y="783772"/>
            <a:ext cx="8577943" cy="5410200"/>
          </a:xfrm>
        </p:spPr>
        <p:txBody>
          <a:bodyPr/>
          <a:lstStyle/>
          <a:p>
            <a:r>
              <a:rPr lang="ko-KR" altLang="en-US" dirty="0"/>
              <a:t>배열</a:t>
            </a:r>
            <a:r>
              <a:rPr lang="en-US" altLang="ko-KR" dirty="0"/>
              <a:t>:</a:t>
            </a:r>
            <a:r>
              <a:rPr lang="ko-KR" altLang="en-US" dirty="0"/>
              <a:t> 같은 형의 값을 여러 개 저장할 수 있는 것과 </a:t>
            </a:r>
            <a:br>
              <a:rPr lang="en-US" altLang="ko-KR" dirty="0"/>
            </a:br>
            <a:r>
              <a:rPr lang="ko-KR" altLang="en-US" dirty="0"/>
              <a:t>           그것의 시작 주소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A51F24-D938-C246-9AA6-4C504C2E9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729163-364D-6445-84BF-62495D0D4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3</a:t>
            </a:fld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3C8659A6-0985-AB4C-A6C8-6ADBA02E25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400" y="2034735"/>
            <a:ext cx="6280150" cy="4039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945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0918F-F761-3F4F-9F33-CD827551B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배열 되짚어 보기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D3D38-6DDD-4C4D-9B9D-3C3A6FB0B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143" y="783772"/>
            <a:ext cx="8577943" cy="5410200"/>
          </a:xfrm>
        </p:spPr>
        <p:txBody>
          <a:bodyPr/>
          <a:lstStyle/>
          <a:p>
            <a:r>
              <a:rPr lang="ko-KR" altLang="en-US" dirty="0"/>
              <a:t>배열</a:t>
            </a:r>
            <a:r>
              <a:rPr lang="en-US" altLang="ko-KR" dirty="0"/>
              <a:t>:</a:t>
            </a:r>
            <a:r>
              <a:rPr lang="ko-KR" altLang="en-US" dirty="0"/>
              <a:t> 같은 형의 값을 여러 개 저장할 수 있는 것과 </a:t>
            </a:r>
            <a:br>
              <a:rPr lang="en-US" altLang="ko-KR" dirty="0"/>
            </a:br>
            <a:r>
              <a:rPr lang="ko-KR" altLang="en-US" dirty="0"/>
              <a:t>           그것의 시작 주소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A51F24-D938-C246-9AA6-4C504C2E9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729163-364D-6445-84BF-62495D0D4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4</a:t>
            </a:fld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601B990-ACA7-694E-9630-F4D9D2AC686B}"/>
              </a:ext>
            </a:extLst>
          </p:cNvPr>
          <p:cNvSpPr txBox="1"/>
          <p:nvPr/>
        </p:nvSpPr>
        <p:spPr>
          <a:xfrm>
            <a:off x="369185" y="1943100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int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foo</a:t>
            </a:r>
            <a:r>
              <a:rPr lang="en-US" altLang="ko-KR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[]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= </a:t>
            </a:r>
            <a:r>
              <a:rPr lang="en-US" altLang="ko-KR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{380,</a:t>
            </a:r>
            <a:r>
              <a:rPr lang="ko-KR" alt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</a:t>
            </a:r>
            <a:r>
              <a:rPr lang="en-US" altLang="ko-KR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800,</a:t>
            </a:r>
            <a:r>
              <a:rPr lang="ko-KR" alt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</a:t>
            </a:r>
            <a:r>
              <a:rPr lang="en-US" altLang="ko-KR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777}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;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8171D90-BE98-6B44-B82D-5959ADD03941}"/>
              </a:ext>
            </a:extLst>
          </p:cNvPr>
          <p:cNvGrpSpPr/>
          <p:nvPr/>
        </p:nvGrpSpPr>
        <p:grpSpPr>
          <a:xfrm>
            <a:off x="2645639" y="2474811"/>
            <a:ext cx="3702077" cy="3166569"/>
            <a:chOff x="2645639" y="2474811"/>
            <a:chExt cx="3702077" cy="3166569"/>
          </a:xfrm>
        </p:grpSpPr>
        <p:sp>
          <p:nvSpPr>
            <p:cNvPr id="20" name="Right Brace 19">
              <a:extLst>
                <a:ext uri="{FF2B5EF4-FFF2-40B4-BE49-F238E27FC236}">
                  <a16:creationId xmlns:a16="http://schemas.microsoft.com/office/drawing/2014/main" id="{14643D7D-A25F-CF47-AD15-8A3F22C63CF1}"/>
                </a:ext>
              </a:extLst>
            </p:cNvPr>
            <p:cNvSpPr/>
            <p:nvPr/>
          </p:nvSpPr>
          <p:spPr>
            <a:xfrm>
              <a:off x="5397760" y="2844143"/>
              <a:ext cx="306494" cy="2090964"/>
            </a:xfrm>
            <a:prstGeom prst="rightBrace">
              <a:avLst>
                <a:gd name="adj1" fmla="val 8333"/>
                <a:gd name="adj2" fmla="val 84321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32A5593-D820-FA46-8326-4BF3F6A7D24D}"/>
                </a:ext>
              </a:extLst>
            </p:cNvPr>
            <p:cNvSpPr/>
            <p:nvPr/>
          </p:nvSpPr>
          <p:spPr>
            <a:xfrm>
              <a:off x="3570928" y="2860080"/>
              <a:ext cx="1001487" cy="69532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</a:t>
              </a:r>
              <a:r>
                <a:rPr lang="en-US" altLang="ko-KR" dirty="0"/>
                <a:t>7</a:t>
              </a:r>
              <a:r>
                <a:rPr lang="en-US" dirty="0"/>
                <a:t>7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D070144-1179-5B49-AA6E-EFF64B77EEE9}"/>
                </a:ext>
              </a:extLst>
            </p:cNvPr>
            <p:cNvSpPr/>
            <p:nvPr/>
          </p:nvSpPr>
          <p:spPr>
            <a:xfrm>
              <a:off x="3570927" y="3555405"/>
              <a:ext cx="1001487" cy="69532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800</a:t>
              </a:r>
              <a:endParaRPr lang="en-US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10EF920-E3A6-4A4E-A4CE-3C8970876AEB}"/>
                </a:ext>
              </a:extLst>
            </p:cNvPr>
            <p:cNvSpPr txBox="1"/>
            <p:nvPr/>
          </p:nvSpPr>
          <p:spPr>
            <a:xfrm>
              <a:off x="2655504" y="2474811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dirty="0"/>
                <a:t>주소</a:t>
              </a:r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86EECF4-3A12-EA48-87C3-53344F87B5CF}"/>
                </a:ext>
              </a:extLst>
            </p:cNvPr>
            <p:cNvSpPr/>
            <p:nvPr/>
          </p:nvSpPr>
          <p:spPr>
            <a:xfrm>
              <a:off x="3570928" y="4250730"/>
              <a:ext cx="1001487" cy="69532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380</a:t>
              </a:r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1FD5F08-71E4-C847-87BA-1E69BC12E19E}"/>
                </a:ext>
              </a:extLst>
            </p:cNvPr>
            <p:cNvSpPr/>
            <p:nvPr/>
          </p:nvSpPr>
          <p:spPr>
            <a:xfrm>
              <a:off x="3570927" y="4946055"/>
              <a:ext cx="1001487" cy="69532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7228F4C-42C3-DD4F-ADB4-928AE8477BEA}"/>
                </a:ext>
              </a:extLst>
            </p:cNvPr>
            <p:cNvSpPr txBox="1"/>
            <p:nvPr/>
          </p:nvSpPr>
          <p:spPr>
            <a:xfrm>
              <a:off x="2645639" y="5119647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0x000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DAE51D8-0833-D643-9711-83A782811458}"/>
                </a:ext>
              </a:extLst>
            </p:cNvPr>
            <p:cNvSpPr txBox="1"/>
            <p:nvPr/>
          </p:nvSpPr>
          <p:spPr>
            <a:xfrm>
              <a:off x="2645639" y="4424322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0x004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DAA4FEA-17BC-DB4D-B550-5003468C2E74}"/>
                </a:ext>
              </a:extLst>
            </p:cNvPr>
            <p:cNvSpPr txBox="1"/>
            <p:nvPr/>
          </p:nvSpPr>
          <p:spPr>
            <a:xfrm>
              <a:off x="2645639" y="3728997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0x008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01DBFCF-C2B6-F44A-A2E8-78F59DF84378}"/>
                </a:ext>
              </a:extLst>
            </p:cNvPr>
            <p:cNvSpPr txBox="1"/>
            <p:nvPr/>
          </p:nvSpPr>
          <p:spPr>
            <a:xfrm>
              <a:off x="2645639" y="3033672"/>
              <a:ext cx="7328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0x00c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3A3601E-F220-7748-8EF7-43597AFC158F}"/>
                </a:ext>
              </a:extLst>
            </p:cNvPr>
            <p:cNvSpPr txBox="1"/>
            <p:nvPr/>
          </p:nvSpPr>
          <p:spPr>
            <a:xfrm>
              <a:off x="4629133" y="2474811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dirty="0" err="1"/>
                <a:t>변수명</a:t>
              </a:r>
              <a:endParaRPr lang="en-US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27B1471-5E9D-AA4D-A7F3-311CAA993796}"/>
                </a:ext>
              </a:extLst>
            </p:cNvPr>
            <p:cNvSpPr txBox="1"/>
            <p:nvPr/>
          </p:nvSpPr>
          <p:spPr>
            <a:xfrm>
              <a:off x="5853735" y="4413726"/>
              <a:ext cx="4939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foo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79FD13C-9793-424C-BE38-2B0D3737A82A}"/>
                </a:ext>
              </a:extLst>
            </p:cNvPr>
            <p:cNvSpPr txBox="1"/>
            <p:nvPr/>
          </p:nvSpPr>
          <p:spPr>
            <a:xfrm>
              <a:off x="4631575" y="4413726"/>
              <a:ext cx="752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foo[0]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248A657-BF56-4B42-8D3F-4B690C166648}"/>
                </a:ext>
              </a:extLst>
            </p:cNvPr>
            <p:cNvSpPr txBox="1"/>
            <p:nvPr/>
          </p:nvSpPr>
          <p:spPr>
            <a:xfrm>
              <a:off x="4631575" y="3712112"/>
              <a:ext cx="752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foo[1]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DD465EB-A746-9546-873F-A744915F47E5}"/>
                </a:ext>
              </a:extLst>
            </p:cNvPr>
            <p:cNvSpPr txBox="1"/>
            <p:nvPr/>
          </p:nvSpPr>
          <p:spPr>
            <a:xfrm>
              <a:off x="4631575" y="3010498"/>
              <a:ext cx="752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foo[2]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933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CEC27-493D-5046-86DB-AE23EC85A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포인터 되짚어 보기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947ED-25DE-A54D-BCC2-0FFE2ECD2E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143" y="783772"/>
            <a:ext cx="8577943" cy="5410200"/>
          </a:xfrm>
        </p:spPr>
        <p:txBody>
          <a:bodyPr/>
          <a:lstStyle/>
          <a:p>
            <a:r>
              <a:rPr lang="en-US" altLang="ko-KR" dirty="0"/>
              <a:t>Pointer</a:t>
            </a:r>
          </a:p>
          <a:p>
            <a:pPr lvl="1"/>
            <a:r>
              <a:rPr lang="ko-KR" altLang="en-US" dirty="0"/>
              <a:t>가리키는 사람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ko-KR" altLang="en-US" dirty="0" err="1"/>
              <a:t>지적자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/>
              <a:t>(</a:t>
            </a:r>
            <a:r>
              <a:rPr lang="ko-KR" altLang="en-US" dirty="0"/>
              <a:t>무언가를</a:t>
            </a:r>
            <a:r>
              <a:rPr lang="en-US" altLang="ko-KR" dirty="0"/>
              <a:t>)</a:t>
            </a:r>
            <a:r>
              <a:rPr lang="ko-KR" altLang="en-US" dirty="0"/>
              <a:t>가리키는 막대기</a:t>
            </a:r>
            <a:endParaRPr lang="en-US" altLang="ko-KR" dirty="0"/>
          </a:p>
          <a:p>
            <a:r>
              <a:rPr lang="ko-KR" altLang="en-US" dirty="0"/>
              <a:t>포인터 변수</a:t>
            </a:r>
            <a:endParaRPr lang="en-US" altLang="ko-KR" dirty="0"/>
          </a:p>
          <a:p>
            <a:pPr lvl="1"/>
            <a:r>
              <a:rPr lang="ko-KR" altLang="en-US" dirty="0"/>
              <a:t>일반적으로 값을 저장하는 변수와 달리 주소를 저장하고 다루는 특수한 변수</a:t>
            </a:r>
            <a:endParaRPr lang="en-US" altLang="ko-KR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925C22-4D52-DF40-B11D-A25AE354C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47D3FC-D2D6-CA4F-8E6A-66C7BBBB7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5</a:t>
            </a:fld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C3A2DCA-421E-0641-8938-DB91E6F0ED1B}"/>
              </a:ext>
            </a:extLst>
          </p:cNvPr>
          <p:cNvGrpSpPr/>
          <p:nvPr/>
        </p:nvGrpSpPr>
        <p:grpSpPr>
          <a:xfrm>
            <a:off x="2711900" y="3108592"/>
            <a:ext cx="2860657" cy="3166569"/>
            <a:chOff x="178250" y="3179804"/>
            <a:chExt cx="2860657" cy="3166569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A9023D1-80CB-654E-BE92-D159A3515A13}"/>
                </a:ext>
              </a:extLst>
            </p:cNvPr>
            <p:cNvSpPr/>
            <p:nvPr/>
          </p:nvSpPr>
          <p:spPr>
            <a:xfrm>
              <a:off x="1103539" y="3565073"/>
              <a:ext cx="1001487" cy="69532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707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600F203-2AE0-7041-AEAB-07B556469BDC}"/>
                </a:ext>
              </a:extLst>
            </p:cNvPr>
            <p:cNvSpPr/>
            <p:nvPr/>
          </p:nvSpPr>
          <p:spPr>
            <a:xfrm>
              <a:off x="1103538" y="4260398"/>
              <a:ext cx="1001487" cy="69532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25C7E60-EFD1-AE4F-A577-E23E915BE290}"/>
                </a:ext>
              </a:extLst>
            </p:cNvPr>
            <p:cNvSpPr txBox="1"/>
            <p:nvPr/>
          </p:nvSpPr>
          <p:spPr>
            <a:xfrm>
              <a:off x="188115" y="3179804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dirty="0"/>
                <a:t>주소</a:t>
              </a:r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14AA6E3-C5EB-DC4A-B2E6-181BBCE959B9}"/>
                </a:ext>
              </a:extLst>
            </p:cNvPr>
            <p:cNvSpPr/>
            <p:nvPr/>
          </p:nvSpPr>
          <p:spPr>
            <a:xfrm>
              <a:off x="1103539" y="4955723"/>
              <a:ext cx="1001487" cy="69532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05B8D83-9674-F545-B386-A90120DC6A43}"/>
                </a:ext>
              </a:extLst>
            </p:cNvPr>
            <p:cNvSpPr/>
            <p:nvPr/>
          </p:nvSpPr>
          <p:spPr>
            <a:xfrm>
              <a:off x="1103538" y="5651048"/>
              <a:ext cx="1001487" cy="69532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C656DD7-1D8E-A347-82B3-447E2CB8285C}"/>
                </a:ext>
              </a:extLst>
            </p:cNvPr>
            <p:cNvSpPr txBox="1"/>
            <p:nvPr/>
          </p:nvSpPr>
          <p:spPr>
            <a:xfrm>
              <a:off x="178250" y="5824640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0x000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87CDBF7-0087-574D-80E2-ABD768DB072F}"/>
                </a:ext>
              </a:extLst>
            </p:cNvPr>
            <p:cNvSpPr txBox="1"/>
            <p:nvPr/>
          </p:nvSpPr>
          <p:spPr>
            <a:xfrm>
              <a:off x="178250" y="5129315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0x004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A21C879-AA42-2044-93C4-879039729418}"/>
                </a:ext>
              </a:extLst>
            </p:cNvPr>
            <p:cNvSpPr txBox="1"/>
            <p:nvPr/>
          </p:nvSpPr>
          <p:spPr>
            <a:xfrm>
              <a:off x="178250" y="4433990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0x008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69C5FBA-CD5A-8645-B2BF-BD911B931831}"/>
                </a:ext>
              </a:extLst>
            </p:cNvPr>
            <p:cNvSpPr txBox="1"/>
            <p:nvPr/>
          </p:nvSpPr>
          <p:spPr>
            <a:xfrm>
              <a:off x="178250" y="3738665"/>
              <a:ext cx="7328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0x00c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13C5E54-C93E-6444-B9FD-A169EF8D115E}"/>
                </a:ext>
              </a:extLst>
            </p:cNvPr>
            <p:cNvSpPr txBox="1"/>
            <p:nvPr/>
          </p:nvSpPr>
          <p:spPr>
            <a:xfrm>
              <a:off x="2161744" y="3179804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dirty="0" err="1"/>
                <a:t>변수명</a:t>
              </a:r>
              <a:endParaRPr lang="en-US" dirty="0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F362D630-26F6-0045-AF15-F52C61D4EF06}"/>
              </a:ext>
            </a:extLst>
          </p:cNvPr>
          <p:cNvSpPr txBox="1"/>
          <p:nvPr/>
        </p:nvSpPr>
        <p:spPr>
          <a:xfrm>
            <a:off x="359660" y="342900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int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foo = 707;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5D7B34A-570F-6748-8B18-82C1BE852D47}"/>
              </a:ext>
            </a:extLst>
          </p:cNvPr>
          <p:cNvSpPr txBox="1"/>
          <p:nvPr/>
        </p:nvSpPr>
        <p:spPr>
          <a:xfrm>
            <a:off x="4886985" y="3656857"/>
            <a:ext cx="493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foo</a:t>
            </a:r>
          </a:p>
        </p:txBody>
      </p:sp>
    </p:spTree>
    <p:extLst>
      <p:ext uri="{BB962C8B-B14F-4D97-AF65-F5344CB8AC3E}">
        <p14:creationId xmlns:p14="http://schemas.microsoft.com/office/powerpoint/2010/main" val="2927037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CEC27-493D-5046-86DB-AE23EC85A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포인터 되짚어 보기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947ED-25DE-A54D-BCC2-0FFE2ECD2E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143" y="783772"/>
            <a:ext cx="8577943" cy="5410200"/>
          </a:xfrm>
        </p:spPr>
        <p:txBody>
          <a:bodyPr/>
          <a:lstStyle/>
          <a:p>
            <a:r>
              <a:rPr lang="en-US" altLang="ko-KR" dirty="0"/>
              <a:t>Pointer</a:t>
            </a:r>
          </a:p>
          <a:p>
            <a:pPr lvl="1"/>
            <a:r>
              <a:rPr lang="ko-KR" altLang="en-US" dirty="0"/>
              <a:t>가리키는 사람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ko-KR" altLang="en-US" dirty="0" err="1"/>
              <a:t>지적자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/>
              <a:t>(</a:t>
            </a:r>
            <a:r>
              <a:rPr lang="ko-KR" altLang="en-US" dirty="0"/>
              <a:t>무언가를</a:t>
            </a:r>
            <a:r>
              <a:rPr lang="en-US" altLang="ko-KR" dirty="0"/>
              <a:t>)</a:t>
            </a:r>
            <a:r>
              <a:rPr lang="ko-KR" altLang="en-US" dirty="0"/>
              <a:t>가리키는 막대기</a:t>
            </a:r>
            <a:endParaRPr lang="en-US" altLang="ko-KR" dirty="0"/>
          </a:p>
          <a:p>
            <a:r>
              <a:rPr lang="ko-KR" altLang="en-US" dirty="0"/>
              <a:t>포인터 변수</a:t>
            </a:r>
            <a:endParaRPr lang="en-US" altLang="ko-KR" dirty="0"/>
          </a:p>
          <a:p>
            <a:pPr lvl="1"/>
            <a:r>
              <a:rPr lang="ko-KR" altLang="en-US" dirty="0"/>
              <a:t>일반적으로 값을 저장하는 변수와 달리 주소를 저장하고 다루는 특수한 변수</a:t>
            </a:r>
            <a:endParaRPr lang="en-US" altLang="ko-KR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925C22-4D52-DF40-B11D-A25AE354C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47D3FC-D2D6-CA4F-8E6A-66C7BBBB7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6</a:t>
            </a:fld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C3A2DCA-421E-0641-8938-DB91E6F0ED1B}"/>
              </a:ext>
            </a:extLst>
          </p:cNvPr>
          <p:cNvGrpSpPr/>
          <p:nvPr/>
        </p:nvGrpSpPr>
        <p:grpSpPr>
          <a:xfrm>
            <a:off x="2711900" y="3108592"/>
            <a:ext cx="2860657" cy="3166569"/>
            <a:chOff x="178250" y="3179804"/>
            <a:chExt cx="2860657" cy="3166569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A9023D1-80CB-654E-BE92-D159A3515A13}"/>
                </a:ext>
              </a:extLst>
            </p:cNvPr>
            <p:cNvSpPr/>
            <p:nvPr/>
          </p:nvSpPr>
          <p:spPr>
            <a:xfrm>
              <a:off x="1103539" y="3565073"/>
              <a:ext cx="1001487" cy="69532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707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600F203-2AE0-7041-AEAB-07B556469BDC}"/>
                </a:ext>
              </a:extLst>
            </p:cNvPr>
            <p:cNvSpPr/>
            <p:nvPr/>
          </p:nvSpPr>
          <p:spPr>
            <a:xfrm>
              <a:off x="1103538" y="4260398"/>
              <a:ext cx="1001487" cy="69532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25C7E60-EFD1-AE4F-A577-E23E915BE290}"/>
                </a:ext>
              </a:extLst>
            </p:cNvPr>
            <p:cNvSpPr txBox="1"/>
            <p:nvPr/>
          </p:nvSpPr>
          <p:spPr>
            <a:xfrm>
              <a:off x="188115" y="3179804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dirty="0"/>
                <a:t>주소</a:t>
              </a:r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14AA6E3-C5EB-DC4A-B2E6-181BBCE959B9}"/>
                </a:ext>
              </a:extLst>
            </p:cNvPr>
            <p:cNvSpPr/>
            <p:nvPr/>
          </p:nvSpPr>
          <p:spPr>
            <a:xfrm>
              <a:off x="1103539" y="4955723"/>
              <a:ext cx="1001487" cy="69532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0x00c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05B8D83-9674-F545-B386-A90120DC6A43}"/>
                </a:ext>
              </a:extLst>
            </p:cNvPr>
            <p:cNvSpPr/>
            <p:nvPr/>
          </p:nvSpPr>
          <p:spPr>
            <a:xfrm>
              <a:off x="1103538" y="5651048"/>
              <a:ext cx="1001487" cy="69532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C656DD7-1D8E-A347-82B3-447E2CB8285C}"/>
                </a:ext>
              </a:extLst>
            </p:cNvPr>
            <p:cNvSpPr txBox="1"/>
            <p:nvPr/>
          </p:nvSpPr>
          <p:spPr>
            <a:xfrm>
              <a:off x="178250" y="5824640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0x000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87CDBF7-0087-574D-80E2-ABD768DB072F}"/>
                </a:ext>
              </a:extLst>
            </p:cNvPr>
            <p:cNvSpPr txBox="1"/>
            <p:nvPr/>
          </p:nvSpPr>
          <p:spPr>
            <a:xfrm>
              <a:off x="178250" y="5129315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0x004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A21C879-AA42-2044-93C4-879039729418}"/>
                </a:ext>
              </a:extLst>
            </p:cNvPr>
            <p:cNvSpPr txBox="1"/>
            <p:nvPr/>
          </p:nvSpPr>
          <p:spPr>
            <a:xfrm>
              <a:off x="178250" y="4433990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0x008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69C5FBA-CD5A-8645-B2BF-BD911B931831}"/>
                </a:ext>
              </a:extLst>
            </p:cNvPr>
            <p:cNvSpPr txBox="1"/>
            <p:nvPr/>
          </p:nvSpPr>
          <p:spPr>
            <a:xfrm>
              <a:off x="178250" y="3738665"/>
              <a:ext cx="7328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0x00c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13C5E54-C93E-6444-B9FD-A169EF8D115E}"/>
                </a:ext>
              </a:extLst>
            </p:cNvPr>
            <p:cNvSpPr txBox="1"/>
            <p:nvPr/>
          </p:nvSpPr>
          <p:spPr>
            <a:xfrm>
              <a:off x="2161744" y="3179804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dirty="0" err="1"/>
                <a:t>변수명</a:t>
              </a:r>
              <a:endParaRPr lang="en-US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FAB17B3-DCB6-6E4A-AB6A-18B5F5F344A0}"/>
                </a:ext>
              </a:extLst>
            </p:cNvPr>
            <p:cNvSpPr txBox="1"/>
            <p:nvPr/>
          </p:nvSpPr>
          <p:spPr>
            <a:xfrm>
              <a:off x="2353335" y="3728069"/>
              <a:ext cx="4939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foo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74F59B9-2DE6-0143-826C-0796AAC01ECC}"/>
                </a:ext>
              </a:extLst>
            </p:cNvPr>
            <p:cNvSpPr txBox="1"/>
            <p:nvPr/>
          </p:nvSpPr>
          <p:spPr>
            <a:xfrm>
              <a:off x="2447078" y="5129315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F362D630-26F6-0045-AF15-F52C61D4EF06}"/>
              </a:ext>
            </a:extLst>
          </p:cNvPr>
          <p:cNvSpPr txBox="1"/>
          <p:nvPr/>
        </p:nvSpPr>
        <p:spPr>
          <a:xfrm>
            <a:off x="359660" y="3429000"/>
            <a:ext cx="18004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int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foo = 707;</a:t>
            </a:r>
          </a:p>
          <a:p>
            <a:endParaRPr lang="en-US" dirty="0">
              <a:latin typeface="NanumGothicCoding" panose="020D0009000000000000" pitchFamily="49" charset="-127"/>
              <a:ea typeface="NanumGothicCoding" panose="020D0009000000000000" pitchFamily="49" charset="-127"/>
            </a:endParaRPr>
          </a:p>
          <a:p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int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*p;</a:t>
            </a:r>
          </a:p>
          <a:p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p = &amp;foo;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DC6A0EF-FE45-7748-934B-53558A1EED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2048" y="3108592"/>
            <a:ext cx="3263900" cy="245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5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0918F-F761-3F4F-9F33-CD827551B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배열</a:t>
            </a:r>
            <a:r>
              <a:rPr lang="en-US" altLang="ko-KR" dirty="0"/>
              <a:t>:</a:t>
            </a:r>
            <a:r>
              <a:rPr lang="ko-KR" altLang="en-US" dirty="0"/>
              <a:t> 포인터와의 관계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A51F24-D938-C246-9AA6-4C504C2E9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729163-364D-6445-84BF-62495D0D4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7</a:t>
            </a:fld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601B990-ACA7-694E-9630-F4D9D2AC686B}"/>
              </a:ext>
            </a:extLst>
          </p:cNvPr>
          <p:cNvSpPr txBox="1"/>
          <p:nvPr/>
        </p:nvSpPr>
        <p:spPr>
          <a:xfrm>
            <a:off x="446394" y="979004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int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foo</a:t>
            </a:r>
            <a:r>
              <a:rPr lang="en-US" altLang="ko-KR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[]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= </a:t>
            </a:r>
            <a:r>
              <a:rPr lang="en-US" altLang="ko-KR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{380,</a:t>
            </a:r>
            <a:r>
              <a:rPr lang="ko-KR" alt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</a:t>
            </a:r>
            <a:r>
              <a:rPr lang="en-US" altLang="ko-KR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800,</a:t>
            </a:r>
            <a:r>
              <a:rPr lang="ko-KR" alt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</a:t>
            </a:r>
            <a:r>
              <a:rPr lang="en-US" altLang="ko-KR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777}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;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8171D90-BE98-6B44-B82D-5959ADD03941}"/>
              </a:ext>
            </a:extLst>
          </p:cNvPr>
          <p:cNvGrpSpPr/>
          <p:nvPr/>
        </p:nvGrpSpPr>
        <p:grpSpPr>
          <a:xfrm>
            <a:off x="2722848" y="1206792"/>
            <a:ext cx="6103395" cy="3470492"/>
            <a:chOff x="2645639" y="2170888"/>
            <a:chExt cx="6103395" cy="3470492"/>
          </a:xfrm>
        </p:grpSpPr>
        <p:sp>
          <p:nvSpPr>
            <p:cNvPr id="20" name="Right Brace 19">
              <a:extLst>
                <a:ext uri="{FF2B5EF4-FFF2-40B4-BE49-F238E27FC236}">
                  <a16:creationId xmlns:a16="http://schemas.microsoft.com/office/drawing/2014/main" id="{14643D7D-A25F-CF47-AD15-8A3F22C63CF1}"/>
                </a:ext>
              </a:extLst>
            </p:cNvPr>
            <p:cNvSpPr/>
            <p:nvPr/>
          </p:nvSpPr>
          <p:spPr>
            <a:xfrm>
              <a:off x="5397760" y="2844143"/>
              <a:ext cx="306494" cy="2090964"/>
            </a:xfrm>
            <a:prstGeom prst="rightBrace">
              <a:avLst>
                <a:gd name="adj1" fmla="val 8333"/>
                <a:gd name="adj2" fmla="val 84321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32A5593-D820-FA46-8326-4BF3F6A7D24D}"/>
                </a:ext>
              </a:extLst>
            </p:cNvPr>
            <p:cNvSpPr/>
            <p:nvPr/>
          </p:nvSpPr>
          <p:spPr>
            <a:xfrm>
              <a:off x="3570928" y="2860080"/>
              <a:ext cx="1001487" cy="69532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</a:t>
              </a:r>
              <a:r>
                <a:rPr lang="en-US" altLang="ko-KR" dirty="0"/>
                <a:t>7</a:t>
              </a:r>
              <a:r>
                <a:rPr lang="en-US" dirty="0"/>
                <a:t>7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D070144-1179-5B49-AA6E-EFF64B77EEE9}"/>
                </a:ext>
              </a:extLst>
            </p:cNvPr>
            <p:cNvSpPr/>
            <p:nvPr/>
          </p:nvSpPr>
          <p:spPr>
            <a:xfrm>
              <a:off x="3570927" y="3555405"/>
              <a:ext cx="1001487" cy="69532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800</a:t>
              </a:r>
              <a:endParaRPr lang="en-US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10EF920-E3A6-4A4E-A4CE-3C8970876AEB}"/>
                </a:ext>
              </a:extLst>
            </p:cNvPr>
            <p:cNvSpPr txBox="1"/>
            <p:nvPr/>
          </p:nvSpPr>
          <p:spPr>
            <a:xfrm>
              <a:off x="2655504" y="2474811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dirty="0"/>
                <a:t>주소</a:t>
              </a:r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86EECF4-3A12-EA48-87C3-53344F87B5CF}"/>
                </a:ext>
              </a:extLst>
            </p:cNvPr>
            <p:cNvSpPr/>
            <p:nvPr/>
          </p:nvSpPr>
          <p:spPr>
            <a:xfrm>
              <a:off x="3570928" y="4250730"/>
              <a:ext cx="1001487" cy="69532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380</a:t>
              </a:r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1FD5F08-71E4-C847-87BA-1E69BC12E19E}"/>
                </a:ext>
              </a:extLst>
            </p:cNvPr>
            <p:cNvSpPr/>
            <p:nvPr/>
          </p:nvSpPr>
          <p:spPr>
            <a:xfrm>
              <a:off x="3570927" y="4946055"/>
              <a:ext cx="1001487" cy="69532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7228F4C-42C3-DD4F-ADB4-928AE8477BEA}"/>
                </a:ext>
              </a:extLst>
            </p:cNvPr>
            <p:cNvSpPr txBox="1"/>
            <p:nvPr/>
          </p:nvSpPr>
          <p:spPr>
            <a:xfrm>
              <a:off x="2645639" y="5119647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0x000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DAE51D8-0833-D643-9711-83A782811458}"/>
                </a:ext>
              </a:extLst>
            </p:cNvPr>
            <p:cNvSpPr txBox="1"/>
            <p:nvPr/>
          </p:nvSpPr>
          <p:spPr>
            <a:xfrm>
              <a:off x="2645639" y="4424322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0x004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DAA4FEA-17BC-DB4D-B550-5003468C2E74}"/>
                </a:ext>
              </a:extLst>
            </p:cNvPr>
            <p:cNvSpPr txBox="1"/>
            <p:nvPr/>
          </p:nvSpPr>
          <p:spPr>
            <a:xfrm>
              <a:off x="2645639" y="3728997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0x008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01DBFCF-C2B6-F44A-A2E8-78F59DF84378}"/>
                </a:ext>
              </a:extLst>
            </p:cNvPr>
            <p:cNvSpPr txBox="1"/>
            <p:nvPr/>
          </p:nvSpPr>
          <p:spPr>
            <a:xfrm>
              <a:off x="2645639" y="3033672"/>
              <a:ext cx="7328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0x00c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3A3601E-F220-7748-8EF7-43597AFC158F}"/>
                </a:ext>
              </a:extLst>
            </p:cNvPr>
            <p:cNvSpPr txBox="1"/>
            <p:nvPr/>
          </p:nvSpPr>
          <p:spPr>
            <a:xfrm>
              <a:off x="4629133" y="2474811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dirty="0" err="1"/>
                <a:t>변수명</a:t>
              </a:r>
              <a:endParaRPr lang="en-US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27B1471-5E9D-AA4D-A7F3-311CAA993796}"/>
                </a:ext>
              </a:extLst>
            </p:cNvPr>
            <p:cNvSpPr txBox="1"/>
            <p:nvPr/>
          </p:nvSpPr>
          <p:spPr>
            <a:xfrm>
              <a:off x="5853735" y="4413726"/>
              <a:ext cx="4939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foo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79FD13C-9793-424C-BE38-2B0D3737A82A}"/>
                </a:ext>
              </a:extLst>
            </p:cNvPr>
            <p:cNvSpPr txBox="1"/>
            <p:nvPr/>
          </p:nvSpPr>
          <p:spPr>
            <a:xfrm>
              <a:off x="4631575" y="4413726"/>
              <a:ext cx="752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foo[0]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248A657-BF56-4B42-8D3F-4B690C166648}"/>
                </a:ext>
              </a:extLst>
            </p:cNvPr>
            <p:cNvSpPr txBox="1"/>
            <p:nvPr/>
          </p:nvSpPr>
          <p:spPr>
            <a:xfrm>
              <a:off x="4631575" y="3712112"/>
              <a:ext cx="752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foo[1]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DD465EB-A746-9546-873F-A744915F47E5}"/>
                </a:ext>
              </a:extLst>
            </p:cNvPr>
            <p:cNvSpPr txBox="1"/>
            <p:nvPr/>
          </p:nvSpPr>
          <p:spPr>
            <a:xfrm>
              <a:off x="4631575" y="3010498"/>
              <a:ext cx="752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foo[2]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183F02C-AD72-AC40-A10B-8C70B0CAB7CF}"/>
                </a:ext>
              </a:extLst>
            </p:cNvPr>
            <p:cNvSpPr txBox="1"/>
            <p:nvPr/>
          </p:nvSpPr>
          <p:spPr>
            <a:xfrm>
              <a:off x="6802496" y="4413726"/>
              <a:ext cx="16392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foo + 0 x 4 byte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28B4323-C8CB-E24E-9C2C-1553F485A867}"/>
                </a:ext>
              </a:extLst>
            </p:cNvPr>
            <p:cNvSpPr txBox="1"/>
            <p:nvPr/>
          </p:nvSpPr>
          <p:spPr>
            <a:xfrm>
              <a:off x="6796832" y="3711886"/>
              <a:ext cx="16232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foo + 1 x 4 byte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D27CB9B-247B-AD4D-853F-EAB1EB467B74}"/>
                </a:ext>
              </a:extLst>
            </p:cNvPr>
            <p:cNvSpPr txBox="1"/>
            <p:nvPr/>
          </p:nvSpPr>
          <p:spPr>
            <a:xfrm>
              <a:off x="6791168" y="3010046"/>
              <a:ext cx="16232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foo + 2 x 4 byte</a:t>
              </a:r>
            </a:p>
          </p:txBody>
        </p:sp>
        <p:sp>
          <p:nvSpPr>
            <p:cNvPr id="30" name="Right Brace 29">
              <a:extLst>
                <a:ext uri="{FF2B5EF4-FFF2-40B4-BE49-F238E27FC236}">
                  <a16:creationId xmlns:a16="http://schemas.microsoft.com/office/drawing/2014/main" id="{493593E3-E85A-2046-8D42-07B198B9254B}"/>
                </a:ext>
              </a:extLst>
            </p:cNvPr>
            <p:cNvSpPr/>
            <p:nvPr/>
          </p:nvSpPr>
          <p:spPr>
            <a:xfrm flipH="1">
              <a:off x="6490222" y="2844143"/>
              <a:ext cx="306494" cy="2090964"/>
            </a:xfrm>
            <a:prstGeom prst="rightBrace">
              <a:avLst>
                <a:gd name="adj1" fmla="val 8333"/>
                <a:gd name="adj2" fmla="val 84321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D5E947E-C8B8-5849-B3F5-134C218A64A8}"/>
                </a:ext>
              </a:extLst>
            </p:cNvPr>
            <p:cNvSpPr txBox="1"/>
            <p:nvPr/>
          </p:nvSpPr>
          <p:spPr>
            <a:xfrm>
              <a:off x="6559011" y="2170888"/>
              <a:ext cx="219002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dirty="0"/>
                <a:t>변수의 시작 주소를 </a:t>
              </a:r>
              <a:endParaRPr lang="en-US" altLang="ko-KR" dirty="0"/>
            </a:p>
            <a:p>
              <a:pPr algn="ctr"/>
              <a:r>
                <a:rPr lang="ko-KR" altLang="en-US" dirty="0"/>
                <a:t>사용한 변환</a:t>
              </a:r>
              <a:endParaRPr lang="en-US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81FAFD52-9CDD-6F41-AECB-A0188BC9E7B4}"/>
              </a:ext>
            </a:extLst>
          </p:cNvPr>
          <p:cNvSpPr txBox="1"/>
          <p:nvPr/>
        </p:nvSpPr>
        <p:spPr>
          <a:xfrm>
            <a:off x="5563609" y="4297017"/>
            <a:ext cx="32864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/>
              <a:t>기준 위치로 </a:t>
            </a:r>
            <a:r>
              <a:rPr lang="ko-KR" altLang="en-US" dirty="0" err="1"/>
              <a:t>부터</a:t>
            </a:r>
            <a:r>
              <a:rPr lang="ko-KR" altLang="en-US" dirty="0"/>
              <a:t> </a:t>
            </a:r>
            <a:r>
              <a:rPr lang="en-US" altLang="ko-KR" dirty="0"/>
              <a:t>X</a:t>
            </a:r>
            <a:r>
              <a:rPr lang="ko-KR" altLang="en-US" dirty="0"/>
              <a:t>만큼 떨어진</a:t>
            </a:r>
            <a:br>
              <a:rPr lang="en-US" altLang="ko-KR" dirty="0"/>
            </a:br>
            <a:r>
              <a:rPr lang="ko-KR" altLang="en-US" dirty="0"/>
              <a:t>위치를 접근할 수 있음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010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0918F-F761-3F4F-9F33-CD827551B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배열</a:t>
            </a:r>
            <a:r>
              <a:rPr lang="en-US" altLang="ko-KR" dirty="0"/>
              <a:t>:</a:t>
            </a:r>
            <a:r>
              <a:rPr lang="ko-KR" altLang="en-US" dirty="0"/>
              <a:t> 포인터와의 관계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A51F24-D938-C246-9AA6-4C504C2E9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729163-364D-6445-84BF-62495D0D4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8</a:t>
            </a:fld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601B990-ACA7-694E-9630-F4D9D2AC686B}"/>
              </a:ext>
            </a:extLst>
          </p:cNvPr>
          <p:cNvSpPr txBox="1"/>
          <p:nvPr/>
        </p:nvSpPr>
        <p:spPr>
          <a:xfrm>
            <a:off x="446394" y="979004"/>
            <a:ext cx="330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int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foo</a:t>
            </a:r>
            <a:r>
              <a:rPr lang="en-US" altLang="ko-KR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[]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= </a:t>
            </a:r>
            <a:r>
              <a:rPr lang="en-US" altLang="ko-KR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{380,</a:t>
            </a:r>
            <a:r>
              <a:rPr lang="ko-KR" alt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</a:t>
            </a:r>
            <a:r>
              <a:rPr lang="en-US" altLang="ko-KR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800,</a:t>
            </a:r>
            <a:r>
              <a:rPr lang="ko-KR" alt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</a:t>
            </a:r>
            <a:r>
              <a:rPr lang="en-US" altLang="ko-KR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777}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;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8171D90-BE98-6B44-B82D-5959ADD03941}"/>
              </a:ext>
            </a:extLst>
          </p:cNvPr>
          <p:cNvGrpSpPr/>
          <p:nvPr/>
        </p:nvGrpSpPr>
        <p:grpSpPr>
          <a:xfrm>
            <a:off x="2722848" y="1206792"/>
            <a:ext cx="6103395" cy="3470492"/>
            <a:chOff x="2645639" y="2170888"/>
            <a:chExt cx="6103395" cy="3470492"/>
          </a:xfrm>
        </p:grpSpPr>
        <p:sp>
          <p:nvSpPr>
            <p:cNvPr id="20" name="Right Brace 19">
              <a:extLst>
                <a:ext uri="{FF2B5EF4-FFF2-40B4-BE49-F238E27FC236}">
                  <a16:creationId xmlns:a16="http://schemas.microsoft.com/office/drawing/2014/main" id="{14643D7D-A25F-CF47-AD15-8A3F22C63CF1}"/>
                </a:ext>
              </a:extLst>
            </p:cNvPr>
            <p:cNvSpPr/>
            <p:nvPr/>
          </p:nvSpPr>
          <p:spPr>
            <a:xfrm>
              <a:off x="5397760" y="2844143"/>
              <a:ext cx="306494" cy="2090964"/>
            </a:xfrm>
            <a:prstGeom prst="rightBrace">
              <a:avLst>
                <a:gd name="adj1" fmla="val 8333"/>
                <a:gd name="adj2" fmla="val 84321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32A5593-D820-FA46-8326-4BF3F6A7D24D}"/>
                </a:ext>
              </a:extLst>
            </p:cNvPr>
            <p:cNvSpPr/>
            <p:nvPr/>
          </p:nvSpPr>
          <p:spPr>
            <a:xfrm>
              <a:off x="3570928" y="2860080"/>
              <a:ext cx="1001487" cy="69532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</a:t>
              </a:r>
              <a:r>
                <a:rPr lang="en-US" altLang="ko-KR" dirty="0"/>
                <a:t>7</a:t>
              </a:r>
              <a:r>
                <a:rPr lang="en-US" dirty="0"/>
                <a:t>7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D070144-1179-5B49-AA6E-EFF64B77EEE9}"/>
                </a:ext>
              </a:extLst>
            </p:cNvPr>
            <p:cNvSpPr/>
            <p:nvPr/>
          </p:nvSpPr>
          <p:spPr>
            <a:xfrm>
              <a:off x="3570927" y="3555405"/>
              <a:ext cx="1001487" cy="69532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800</a:t>
              </a:r>
              <a:endParaRPr lang="en-US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10EF920-E3A6-4A4E-A4CE-3C8970876AEB}"/>
                </a:ext>
              </a:extLst>
            </p:cNvPr>
            <p:cNvSpPr txBox="1"/>
            <p:nvPr/>
          </p:nvSpPr>
          <p:spPr>
            <a:xfrm>
              <a:off x="2655504" y="2474811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dirty="0"/>
                <a:t>주소</a:t>
              </a:r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86EECF4-3A12-EA48-87C3-53344F87B5CF}"/>
                </a:ext>
              </a:extLst>
            </p:cNvPr>
            <p:cNvSpPr/>
            <p:nvPr/>
          </p:nvSpPr>
          <p:spPr>
            <a:xfrm>
              <a:off x="3570928" y="4250730"/>
              <a:ext cx="1001487" cy="69532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380</a:t>
              </a:r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1FD5F08-71E4-C847-87BA-1E69BC12E19E}"/>
                </a:ext>
              </a:extLst>
            </p:cNvPr>
            <p:cNvSpPr/>
            <p:nvPr/>
          </p:nvSpPr>
          <p:spPr>
            <a:xfrm>
              <a:off x="3570927" y="4946055"/>
              <a:ext cx="1001487" cy="69532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7228F4C-42C3-DD4F-ADB4-928AE8477BEA}"/>
                </a:ext>
              </a:extLst>
            </p:cNvPr>
            <p:cNvSpPr txBox="1"/>
            <p:nvPr/>
          </p:nvSpPr>
          <p:spPr>
            <a:xfrm>
              <a:off x="2645639" y="5119647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0x000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DAE51D8-0833-D643-9711-83A782811458}"/>
                </a:ext>
              </a:extLst>
            </p:cNvPr>
            <p:cNvSpPr txBox="1"/>
            <p:nvPr/>
          </p:nvSpPr>
          <p:spPr>
            <a:xfrm>
              <a:off x="2645639" y="4424322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0x004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DAA4FEA-17BC-DB4D-B550-5003468C2E74}"/>
                </a:ext>
              </a:extLst>
            </p:cNvPr>
            <p:cNvSpPr txBox="1"/>
            <p:nvPr/>
          </p:nvSpPr>
          <p:spPr>
            <a:xfrm>
              <a:off x="2645639" y="3728997"/>
              <a:ext cx="7521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0x008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01DBFCF-C2B6-F44A-A2E8-78F59DF84378}"/>
                </a:ext>
              </a:extLst>
            </p:cNvPr>
            <p:cNvSpPr txBox="1"/>
            <p:nvPr/>
          </p:nvSpPr>
          <p:spPr>
            <a:xfrm>
              <a:off x="2645639" y="3033672"/>
              <a:ext cx="7328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0x00c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3A3601E-F220-7748-8EF7-43597AFC158F}"/>
                </a:ext>
              </a:extLst>
            </p:cNvPr>
            <p:cNvSpPr txBox="1"/>
            <p:nvPr/>
          </p:nvSpPr>
          <p:spPr>
            <a:xfrm>
              <a:off x="4629133" y="2474811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dirty="0" err="1"/>
                <a:t>변수명</a:t>
              </a:r>
              <a:endParaRPr lang="en-US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27B1471-5E9D-AA4D-A7F3-311CAA993796}"/>
                </a:ext>
              </a:extLst>
            </p:cNvPr>
            <p:cNvSpPr txBox="1"/>
            <p:nvPr/>
          </p:nvSpPr>
          <p:spPr>
            <a:xfrm>
              <a:off x="5853735" y="4413726"/>
              <a:ext cx="4939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foo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79FD13C-9793-424C-BE38-2B0D3737A82A}"/>
                </a:ext>
              </a:extLst>
            </p:cNvPr>
            <p:cNvSpPr txBox="1"/>
            <p:nvPr/>
          </p:nvSpPr>
          <p:spPr>
            <a:xfrm>
              <a:off x="4631575" y="4413726"/>
              <a:ext cx="752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foo[0]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248A657-BF56-4B42-8D3F-4B690C166648}"/>
                </a:ext>
              </a:extLst>
            </p:cNvPr>
            <p:cNvSpPr txBox="1"/>
            <p:nvPr/>
          </p:nvSpPr>
          <p:spPr>
            <a:xfrm>
              <a:off x="4631575" y="3712112"/>
              <a:ext cx="752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foo[1]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DD465EB-A746-9546-873F-A744915F47E5}"/>
                </a:ext>
              </a:extLst>
            </p:cNvPr>
            <p:cNvSpPr txBox="1"/>
            <p:nvPr/>
          </p:nvSpPr>
          <p:spPr>
            <a:xfrm>
              <a:off x="4631575" y="3010498"/>
              <a:ext cx="752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foo[2]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183F02C-AD72-AC40-A10B-8C70B0CAB7CF}"/>
                </a:ext>
              </a:extLst>
            </p:cNvPr>
            <p:cNvSpPr txBox="1"/>
            <p:nvPr/>
          </p:nvSpPr>
          <p:spPr>
            <a:xfrm>
              <a:off x="6802496" y="4413726"/>
              <a:ext cx="16392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foo + 0 x 4 byte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28B4323-C8CB-E24E-9C2C-1553F485A867}"/>
                </a:ext>
              </a:extLst>
            </p:cNvPr>
            <p:cNvSpPr txBox="1"/>
            <p:nvPr/>
          </p:nvSpPr>
          <p:spPr>
            <a:xfrm>
              <a:off x="6796832" y="3711886"/>
              <a:ext cx="16232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foo + 1 x 4 byte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2D27CB9B-247B-AD4D-853F-EAB1EB467B74}"/>
                </a:ext>
              </a:extLst>
            </p:cNvPr>
            <p:cNvSpPr txBox="1"/>
            <p:nvPr/>
          </p:nvSpPr>
          <p:spPr>
            <a:xfrm>
              <a:off x="6791168" y="3010046"/>
              <a:ext cx="16232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foo + 2 x 4 byte</a:t>
              </a:r>
            </a:p>
          </p:txBody>
        </p:sp>
        <p:sp>
          <p:nvSpPr>
            <p:cNvPr id="30" name="Right Brace 29">
              <a:extLst>
                <a:ext uri="{FF2B5EF4-FFF2-40B4-BE49-F238E27FC236}">
                  <a16:creationId xmlns:a16="http://schemas.microsoft.com/office/drawing/2014/main" id="{493593E3-E85A-2046-8D42-07B198B9254B}"/>
                </a:ext>
              </a:extLst>
            </p:cNvPr>
            <p:cNvSpPr/>
            <p:nvPr/>
          </p:nvSpPr>
          <p:spPr>
            <a:xfrm flipH="1">
              <a:off x="6490222" y="2844143"/>
              <a:ext cx="306494" cy="2090964"/>
            </a:xfrm>
            <a:prstGeom prst="rightBrace">
              <a:avLst>
                <a:gd name="adj1" fmla="val 8333"/>
                <a:gd name="adj2" fmla="val 84321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D5E947E-C8B8-5849-B3F5-134C218A64A8}"/>
                </a:ext>
              </a:extLst>
            </p:cNvPr>
            <p:cNvSpPr txBox="1"/>
            <p:nvPr/>
          </p:nvSpPr>
          <p:spPr>
            <a:xfrm>
              <a:off x="6559011" y="2170888"/>
              <a:ext cx="219002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dirty="0"/>
                <a:t>변수의 시작 주소를 </a:t>
              </a:r>
              <a:endParaRPr lang="en-US" altLang="ko-KR" dirty="0"/>
            </a:p>
            <a:p>
              <a:pPr algn="ctr"/>
              <a:r>
                <a:rPr lang="ko-KR" altLang="en-US" dirty="0"/>
                <a:t>사용한 변환</a:t>
              </a:r>
              <a:endParaRPr lang="en-US" dirty="0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81FAFD52-9CDD-6F41-AECB-A0188BC9E7B4}"/>
              </a:ext>
            </a:extLst>
          </p:cNvPr>
          <p:cNvSpPr txBox="1"/>
          <p:nvPr/>
        </p:nvSpPr>
        <p:spPr>
          <a:xfrm>
            <a:off x="5563609" y="4297017"/>
            <a:ext cx="32864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dirty="0"/>
              <a:t>기준 위치로 </a:t>
            </a:r>
            <a:r>
              <a:rPr lang="ko-KR" altLang="en-US" dirty="0" err="1"/>
              <a:t>부터</a:t>
            </a:r>
            <a:r>
              <a:rPr lang="ko-KR" altLang="en-US" dirty="0"/>
              <a:t> </a:t>
            </a:r>
            <a:r>
              <a:rPr lang="en-US" altLang="ko-KR" dirty="0"/>
              <a:t>X</a:t>
            </a:r>
            <a:r>
              <a:rPr lang="ko-KR" altLang="en-US" dirty="0"/>
              <a:t>만큼 떨어진</a:t>
            </a:r>
            <a:br>
              <a:rPr lang="en-US" altLang="ko-KR" dirty="0"/>
            </a:br>
            <a:r>
              <a:rPr lang="ko-KR" altLang="en-US" dirty="0"/>
              <a:t>위치를 접근할 수 있음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1B62DD-2119-C647-997A-9FCC08E53B9F}"/>
              </a:ext>
            </a:extLst>
          </p:cNvPr>
          <p:cNvSpPr txBox="1"/>
          <p:nvPr/>
        </p:nvSpPr>
        <p:spPr>
          <a:xfrm>
            <a:off x="446394" y="472103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1" dirty="0">
                <a:solidFill>
                  <a:srgbClr val="FF0000"/>
                </a:solidFill>
              </a:rPr>
              <a:t>공식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DA15B5E-AD01-624A-AA9A-56F9CA477CAE}"/>
              </a:ext>
            </a:extLst>
          </p:cNvPr>
          <p:cNvSpPr txBox="1"/>
          <p:nvPr/>
        </p:nvSpPr>
        <p:spPr>
          <a:xfrm>
            <a:off x="412848" y="5264222"/>
            <a:ext cx="83183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000" b="1" dirty="0">
                <a:solidFill>
                  <a:srgbClr val="FF0000"/>
                </a:solidFill>
              </a:rPr>
              <a:t>포인터변수명</a:t>
            </a:r>
            <a:r>
              <a:rPr lang="en-US" sz="4000" b="1" dirty="0">
                <a:solidFill>
                  <a:srgbClr val="FF0000"/>
                </a:solidFill>
              </a:rPr>
              <a:t> + </a:t>
            </a:r>
            <a:r>
              <a:rPr lang="ko-KR" altLang="en-US" sz="4000" b="1" dirty="0">
                <a:solidFill>
                  <a:srgbClr val="FF0000"/>
                </a:solidFill>
              </a:rPr>
              <a:t>인덱스</a:t>
            </a:r>
            <a:r>
              <a:rPr lang="en-US" sz="4000" b="1" dirty="0">
                <a:solidFill>
                  <a:srgbClr val="FF0000"/>
                </a:solidFill>
              </a:rPr>
              <a:t> x </a:t>
            </a:r>
            <a:r>
              <a:rPr lang="ko-KR" altLang="en-US" sz="4000" b="1" dirty="0" err="1">
                <a:solidFill>
                  <a:srgbClr val="FF0000"/>
                </a:solidFill>
              </a:rPr>
              <a:t>타입의크기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949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EA5D0-CAC3-D547-8500-B3F2F2F14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포인터의 덧셈과 뺄셈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2A26A9-D7FF-2F4E-802A-0A4DE4852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2008 W. W. Norton &amp; Company.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7CF9FA-39D4-8C42-989D-2BA2867DA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6477-0F1E-164C-BD3E-FAC7D99DFBA0}" type="slidenum">
              <a:rPr lang="en-US" smtClean="0"/>
              <a:t>9</a:t>
            </a:fld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70B10BA-DDEE-1A4D-B784-CD8FD389FC18}"/>
              </a:ext>
            </a:extLst>
          </p:cNvPr>
          <p:cNvSpPr txBox="1"/>
          <p:nvPr/>
        </p:nvSpPr>
        <p:spPr>
          <a:xfrm>
            <a:off x="2114548" y="3591612"/>
            <a:ext cx="9334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Address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D057D88-49A0-4449-AD6A-491EB9CB1F79}"/>
              </a:ext>
            </a:extLst>
          </p:cNvPr>
          <p:cNvSpPr txBox="1"/>
          <p:nvPr/>
        </p:nvSpPr>
        <p:spPr>
          <a:xfrm>
            <a:off x="1510613" y="4360721"/>
            <a:ext cx="493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foo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A57A1DA-945B-EF4B-B3AA-E8C22F083EF8}"/>
              </a:ext>
            </a:extLst>
          </p:cNvPr>
          <p:cNvSpPr txBox="1"/>
          <p:nvPr/>
        </p:nvSpPr>
        <p:spPr>
          <a:xfrm>
            <a:off x="237885" y="897092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NanumGothicCoding" panose="020D0009000000000000" pitchFamily="49" charset="-127"/>
                <a:ea typeface="NanumGothicCoding" panose="020D0009000000000000" pitchFamily="49" charset="-127"/>
              </a:rPr>
              <a:t>int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 foo</a:t>
            </a:r>
            <a:r>
              <a:rPr lang="en-US" altLang="ko-KR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[]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= </a:t>
            </a:r>
            <a:r>
              <a:rPr lang="en-US" altLang="ko-KR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{10, 20, 30, 40, 50, 70, 80}</a:t>
            </a:r>
            <a:r>
              <a:rPr lang="en-US" dirty="0">
                <a:latin typeface="NanumGothicCoding" panose="020D0009000000000000" pitchFamily="49" charset="-127"/>
                <a:ea typeface="NanumGothicCoding" panose="020D0009000000000000" pitchFamily="49" charset="-127"/>
              </a:rPr>
              <a:t>;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17E472F-5DBD-384A-9DD1-F6883CC6D6F7}"/>
              </a:ext>
            </a:extLst>
          </p:cNvPr>
          <p:cNvGrpSpPr/>
          <p:nvPr/>
        </p:nvGrpSpPr>
        <p:grpSpPr>
          <a:xfrm rot="5400000">
            <a:off x="4047828" y="1913869"/>
            <a:ext cx="1451135" cy="5317691"/>
            <a:chOff x="571172" y="954683"/>
            <a:chExt cx="1451135" cy="531769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8DF6819-8B38-2146-A653-6EBDB6042C90}"/>
                </a:ext>
              </a:extLst>
            </p:cNvPr>
            <p:cNvSpPr/>
            <p:nvPr/>
          </p:nvSpPr>
          <p:spPr>
            <a:xfrm rot="16200000">
              <a:off x="927915" y="1106591"/>
              <a:ext cx="682994" cy="65164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80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A9EEF75-1A01-5745-9B26-36DC8329A30E}"/>
                </a:ext>
              </a:extLst>
            </p:cNvPr>
            <p:cNvSpPr/>
            <p:nvPr/>
          </p:nvSpPr>
          <p:spPr>
            <a:xfrm rot="16200000">
              <a:off x="927915" y="1758232"/>
              <a:ext cx="682994" cy="65164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70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F9ECB95-B166-6A48-BD61-C76971589E3E}"/>
                </a:ext>
              </a:extLst>
            </p:cNvPr>
            <p:cNvSpPr/>
            <p:nvPr/>
          </p:nvSpPr>
          <p:spPr>
            <a:xfrm rot="16200000">
              <a:off x="927916" y="2399365"/>
              <a:ext cx="682992" cy="65164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60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768C9EB-C6B5-814B-8473-EA8377D72E8C}"/>
                </a:ext>
              </a:extLst>
            </p:cNvPr>
            <p:cNvSpPr/>
            <p:nvPr/>
          </p:nvSpPr>
          <p:spPr>
            <a:xfrm rot="16200000">
              <a:off x="927916" y="3040497"/>
              <a:ext cx="682992" cy="65164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50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3D490D5-B5C7-1D40-9F92-DBE2F356C986}"/>
                </a:ext>
              </a:extLst>
            </p:cNvPr>
            <p:cNvSpPr/>
            <p:nvPr/>
          </p:nvSpPr>
          <p:spPr>
            <a:xfrm rot="16200000">
              <a:off x="927916" y="3681629"/>
              <a:ext cx="682992" cy="65164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40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123CB70-D45E-B948-BD21-27856AC6CAD9}"/>
                </a:ext>
              </a:extLst>
            </p:cNvPr>
            <p:cNvSpPr/>
            <p:nvPr/>
          </p:nvSpPr>
          <p:spPr>
            <a:xfrm rot="16200000">
              <a:off x="927915" y="4322760"/>
              <a:ext cx="682994" cy="65164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30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CE9E340-101B-A448-8430-15DCDEB675A3}"/>
                </a:ext>
              </a:extLst>
            </p:cNvPr>
            <p:cNvSpPr/>
            <p:nvPr/>
          </p:nvSpPr>
          <p:spPr>
            <a:xfrm rot="16200000">
              <a:off x="927915" y="4963892"/>
              <a:ext cx="682994" cy="65164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20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334370D-41B3-C147-8EBF-2E135A18C9C4}"/>
                </a:ext>
              </a:extLst>
            </p:cNvPr>
            <p:cNvSpPr/>
            <p:nvPr/>
          </p:nvSpPr>
          <p:spPr>
            <a:xfrm rot="16200000">
              <a:off x="927915" y="5605024"/>
              <a:ext cx="682994" cy="65164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10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5DD11747-8DB4-3747-9A54-A94B10DBDA0B}"/>
                </a:ext>
              </a:extLst>
            </p:cNvPr>
            <p:cNvSpPr txBox="1"/>
            <p:nvPr/>
          </p:nvSpPr>
          <p:spPr>
            <a:xfrm rot="16200000">
              <a:off x="346194" y="5678062"/>
              <a:ext cx="8192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0x00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D3266BB-E1D1-0944-9986-420F38550293}"/>
                </a:ext>
              </a:extLst>
            </p:cNvPr>
            <p:cNvSpPr txBox="1"/>
            <p:nvPr/>
          </p:nvSpPr>
          <p:spPr>
            <a:xfrm rot="16200000">
              <a:off x="346194" y="5036256"/>
              <a:ext cx="8192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0x04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024569B-614E-ED46-985D-DD699FBE5A87}"/>
                </a:ext>
              </a:extLst>
            </p:cNvPr>
            <p:cNvSpPr txBox="1"/>
            <p:nvPr/>
          </p:nvSpPr>
          <p:spPr>
            <a:xfrm rot="16200000">
              <a:off x="346194" y="4394448"/>
              <a:ext cx="8192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0x08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C11D54B-6212-BC43-B20C-F4D50E5F4081}"/>
                </a:ext>
              </a:extLst>
            </p:cNvPr>
            <p:cNvSpPr txBox="1"/>
            <p:nvPr/>
          </p:nvSpPr>
          <p:spPr>
            <a:xfrm rot="16200000">
              <a:off x="356669" y="3753498"/>
              <a:ext cx="7983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0x0c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4308FEC-A0D0-5D41-A766-615E38CB0893}"/>
                </a:ext>
              </a:extLst>
            </p:cNvPr>
            <p:cNvSpPr txBox="1"/>
            <p:nvPr/>
          </p:nvSpPr>
          <p:spPr>
            <a:xfrm rot="16200000">
              <a:off x="356668" y="3111690"/>
              <a:ext cx="7983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0x0c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2F310A5-89FF-2942-A0A8-C4B606CF9C3F}"/>
                </a:ext>
              </a:extLst>
            </p:cNvPr>
            <p:cNvSpPr txBox="1"/>
            <p:nvPr/>
          </p:nvSpPr>
          <p:spPr>
            <a:xfrm rot="16200000">
              <a:off x="355804" y="2469024"/>
              <a:ext cx="8192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0x10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32CC183-9415-2D4E-86D5-0B248A83ECC6}"/>
                </a:ext>
              </a:extLst>
            </p:cNvPr>
            <p:cNvSpPr txBox="1"/>
            <p:nvPr/>
          </p:nvSpPr>
          <p:spPr>
            <a:xfrm rot="16200000">
              <a:off x="355805" y="1827217"/>
              <a:ext cx="8192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0x14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DDCDF14-9ED4-4044-9C2E-1130DE842E8C}"/>
                </a:ext>
              </a:extLst>
            </p:cNvPr>
            <p:cNvSpPr txBox="1"/>
            <p:nvPr/>
          </p:nvSpPr>
          <p:spPr>
            <a:xfrm rot="16200000">
              <a:off x="355804" y="1185410"/>
              <a:ext cx="8192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0x18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C984D6E-77C3-2047-9784-04C95CA0358F}"/>
                </a:ext>
              </a:extLst>
            </p:cNvPr>
            <p:cNvSpPr txBox="1"/>
            <p:nvPr/>
          </p:nvSpPr>
          <p:spPr>
            <a:xfrm rot="16200000">
              <a:off x="1428022" y="5673029"/>
              <a:ext cx="8192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foo[0]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7AD1C07-042F-2B46-B657-EAFA57952FCE}"/>
                </a:ext>
              </a:extLst>
            </p:cNvPr>
            <p:cNvSpPr txBox="1"/>
            <p:nvPr/>
          </p:nvSpPr>
          <p:spPr>
            <a:xfrm rot="16200000">
              <a:off x="1428022" y="5031115"/>
              <a:ext cx="8192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foo[1]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6852996-9B9E-894B-8AE9-EF4BA00826F5}"/>
                </a:ext>
              </a:extLst>
            </p:cNvPr>
            <p:cNvSpPr txBox="1"/>
            <p:nvPr/>
          </p:nvSpPr>
          <p:spPr>
            <a:xfrm rot="16200000">
              <a:off x="1428022" y="4389201"/>
              <a:ext cx="8192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foo[2]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5468965-F089-174B-B8A7-A6F63C9D4E61}"/>
                </a:ext>
              </a:extLst>
            </p:cNvPr>
            <p:cNvSpPr txBox="1"/>
            <p:nvPr/>
          </p:nvSpPr>
          <p:spPr>
            <a:xfrm rot="16200000">
              <a:off x="1428029" y="3747287"/>
              <a:ext cx="8192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foo[3]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4BCE8E2-9951-664F-BD64-DB9B996CF1B6}"/>
                </a:ext>
              </a:extLst>
            </p:cNvPr>
            <p:cNvSpPr txBox="1"/>
            <p:nvPr/>
          </p:nvSpPr>
          <p:spPr>
            <a:xfrm rot="16200000">
              <a:off x="1428030" y="3105374"/>
              <a:ext cx="8192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foo[4]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D02EFC5-57BA-1E42-8692-DC152D6FD38E}"/>
                </a:ext>
              </a:extLst>
            </p:cNvPr>
            <p:cNvSpPr txBox="1"/>
            <p:nvPr/>
          </p:nvSpPr>
          <p:spPr>
            <a:xfrm rot="16200000">
              <a:off x="1428030" y="2463460"/>
              <a:ext cx="8192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foo[5]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9FEB433-F4CA-9D47-95FB-C53D0387E664}"/>
                </a:ext>
              </a:extLst>
            </p:cNvPr>
            <p:cNvSpPr txBox="1"/>
            <p:nvPr/>
          </p:nvSpPr>
          <p:spPr>
            <a:xfrm rot="16200000">
              <a:off x="1428028" y="1821544"/>
              <a:ext cx="8192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foo[6]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9778EDB-C55F-1F45-8145-A1AFF9D1F53A}"/>
                </a:ext>
              </a:extLst>
            </p:cNvPr>
            <p:cNvSpPr txBox="1"/>
            <p:nvPr/>
          </p:nvSpPr>
          <p:spPr>
            <a:xfrm rot="16200000">
              <a:off x="1428028" y="1179630"/>
              <a:ext cx="8192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foo[7]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6E946F48-BC6C-6E4D-994D-2FAEB5BA7E01}"/>
              </a:ext>
            </a:extLst>
          </p:cNvPr>
          <p:cNvSpPr txBox="1"/>
          <p:nvPr/>
        </p:nvSpPr>
        <p:spPr>
          <a:xfrm>
            <a:off x="2114547" y="5246219"/>
            <a:ext cx="692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index</a:t>
            </a:r>
          </a:p>
        </p:txBody>
      </p:sp>
    </p:spTree>
    <p:extLst>
      <p:ext uri="{BB962C8B-B14F-4D97-AF65-F5344CB8AC3E}">
        <p14:creationId xmlns:p14="http://schemas.microsoft.com/office/powerpoint/2010/main" val="1798189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13386</TotalTime>
  <Words>1656</Words>
  <Application>Microsoft Macintosh PowerPoint</Application>
  <PresentationFormat>On-screen Show (4:3)</PresentationFormat>
  <Paragraphs>459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NanumGothicCoding</vt:lpstr>
      <vt:lpstr>Arial</vt:lpstr>
      <vt:lpstr>Calibri</vt:lpstr>
      <vt:lpstr>Calibri Light</vt:lpstr>
      <vt:lpstr>Courier New</vt:lpstr>
      <vt:lpstr>Office Theme</vt:lpstr>
      <vt:lpstr>Summary of Pointers and Arrays</vt:lpstr>
      <vt:lpstr>내용</vt:lpstr>
      <vt:lpstr>배열 되짚어 보기</vt:lpstr>
      <vt:lpstr>배열 되짚어 보기</vt:lpstr>
      <vt:lpstr>포인터 되짚어 보기</vt:lpstr>
      <vt:lpstr>포인터 되짚어 보기</vt:lpstr>
      <vt:lpstr>배열: 포인터와의 관계</vt:lpstr>
      <vt:lpstr>배열: 포인터와의 관계</vt:lpstr>
      <vt:lpstr>포인터의 덧셈과 뺄셈</vt:lpstr>
      <vt:lpstr>포인터의 덧셈과 뺄셈</vt:lpstr>
      <vt:lpstr>포인터의 덧셈과 뺄셈</vt:lpstr>
      <vt:lpstr>포인터의 덧셈과 뺄셈</vt:lpstr>
      <vt:lpstr>포인터의 덧셈과 뺄셈</vt:lpstr>
      <vt:lpstr>Example of Array Processing with Pointers</vt:lpstr>
      <vt:lpstr>연산자의 결합</vt:lpstr>
      <vt:lpstr>연산자의 결합 (exercise)</vt:lpstr>
      <vt:lpstr>배열을 함수의 인자로 전달</vt:lpstr>
      <vt:lpstr>배열을 함수의 인자로 전달하기</vt:lpstr>
      <vt:lpstr>함수 인자로 배열은 포인터처럼 동작</vt:lpstr>
      <vt:lpstr>함수 인자로 배열은 포인터처럼 동작</vt:lpstr>
      <vt:lpstr>함수 인자로 배열은 포인터처럼 동작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 Fundamentals &amp;  Formatted Input/Output</dc:title>
  <dc:creator>Seongjin Lee</dc:creator>
  <cp:lastModifiedBy>Lee Seongjin</cp:lastModifiedBy>
  <cp:revision>138</cp:revision>
  <cp:lastPrinted>2018-11-26T01:40:34Z</cp:lastPrinted>
  <dcterms:created xsi:type="dcterms:W3CDTF">2017-10-04T12:07:55Z</dcterms:created>
  <dcterms:modified xsi:type="dcterms:W3CDTF">2018-11-26T02:13:25Z</dcterms:modified>
</cp:coreProperties>
</file>