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22" r:id="rId24"/>
    <p:sldId id="315" r:id="rId25"/>
    <p:sldId id="317" r:id="rId26"/>
    <p:sldId id="316" r:id="rId27"/>
    <p:sldId id="318" r:id="rId28"/>
    <p:sldId id="319" r:id="rId29"/>
    <p:sldId id="32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5"/>
    <p:restoredTop sz="76687"/>
  </p:normalViewPr>
  <p:slideViewPr>
    <p:cSldViewPr snapToGrid="0" snapToObjects="1">
      <p:cViewPr varScale="1">
        <p:scale>
          <a:sx n="110" d="100"/>
          <a:sy n="110" d="100"/>
        </p:scale>
        <p:origin x="253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C1F77-E7B3-944A-9C34-5FE6CD259270}" type="datetimeFigureOut">
              <a:rPr lang="en-US" smtClean="0"/>
              <a:t>11/2/18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0DBD0-C05E-724F-BAA6-6F3020BB2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6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0DBD0-C05E-724F-BAA6-6F3020BB229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59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**p == 5 </a:t>
            </a:r>
            <a:r>
              <a:rPr lang="en-US" altLang="ko-KR" dirty="0"/>
              <a:t>is</a:t>
            </a:r>
            <a:r>
              <a:rPr lang="ko-KR" altLang="en-US" dirty="0"/>
              <a:t> </a:t>
            </a:r>
            <a:r>
              <a:rPr lang="en-US" altLang="ko-KR" dirty="0"/>
              <a:t>wrong, should be **p == 12</a:t>
            </a:r>
          </a:p>
          <a:p>
            <a:r>
              <a:rPr lang="en-US" dirty="0"/>
              <a:t>&amp;*p is address and should be 20</a:t>
            </a:r>
          </a:p>
          <a:p>
            <a:endParaRPr lang="en-US" dirty="0"/>
          </a:p>
          <a:p>
            <a:r>
              <a:rPr lang="en-US" dirty="0"/>
              <a:t>Address 14 ‘s value 16 is changed to 4</a:t>
            </a:r>
          </a:p>
          <a:p>
            <a:r>
              <a:rPr lang="en-US" dirty="0"/>
              <a:t>&amp;*&amp;***p == 12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0DBD0-C05E-724F-BAA6-6F3020BB229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46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0DBD0-C05E-724F-BAA6-6F3020BB229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33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03DB-03F9-F541-BE34-C5F31DB4191F}" type="datetime1">
              <a:rPr lang="en-US" smtClean="0"/>
              <a:t>11/2/18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2008 W. W. Norton &amp; Company.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6477-0F1E-164C-BD3E-FAC7D99DFBA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72143" y="3525837"/>
            <a:ext cx="8577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defRPr sz="2400"/>
            </a:lvl4pPr>
            <a:lvl5pPr>
              <a:lnSpc>
                <a:spcPct val="10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041F-F2DA-0746-A7B2-2F083BE6ACAA}" type="datetime1">
              <a:rPr lang="en-US" smtClean="0"/>
              <a:t>11/2/18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2008 W. W. Norton &amp; Company.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6477-0F1E-164C-BD3E-FAC7D99DFBA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72143" y="718456"/>
            <a:ext cx="8577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02406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1772"/>
            <a:ext cx="7886700" cy="225788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9C2F-1975-F240-8BE6-2DCBFFEE2D2A}" type="datetime1">
              <a:rPr lang="en-US" smtClean="0"/>
              <a:t>11/2/18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2008 W. W. Norton &amp; Company.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6477-0F1E-164C-BD3E-FAC7D99DFBA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72143" y="3788230"/>
            <a:ext cx="8577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7581-71FE-CF48-AAB8-AB5F2967ECFD}" type="datetime1">
              <a:rPr lang="en-US" smtClean="0"/>
              <a:t>11/2/18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2008 W. W. Norton &amp; Company.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6477-0F1E-164C-BD3E-FAC7D99DFBA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72143" y="718456"/>
            <a:ext cx="85779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BE00-C007-A148-9E28-79C9130FB6C6}" type="datetime1">
              <a:rPr lang="en-US" smtClean="0"/>
              <a:t>11/2/18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2008 W. W. Norton &amp; Company.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6477-0F1E-164C-BD3E-FAC7D99DFB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143" y="250370"/>
            <a:ext cx="8577943" cy="413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143" y="783772"/>
            <a:ext cx="8577943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143" y="6356351"/>
            <a:ext cx="24139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9DC66-A430-114F-993D-664DF4284FB8}" type="datetime1">
              <a:rPr lang="en-US" smtClean="0"/>
              <a:t>11/2/18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2008 W. W. Norton &amp; Company.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392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46477-0F1E-164C-BD3E-FAC7D99DF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4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47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227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302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0638" indent="-227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Pointers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719763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다음의 메모리 상태를 참고로</a:t>
            </a:r>
            <a:r>
              <a:rPr lang="en-US" altLang="ko-KR" dirty="0"/>
              <a:t>,</a:t>
            </a:r>
            <a:r>
              <a:rPr lang="ko-KR" altLang="en-US" dirty="0"/>
              <a:t> 변수 초기화 문장을 작성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6477-0F1E-164C-BD3E-FAC7D99DFBA0}" type="slidenum">
              <a:rPr lang="en-US" smtClean="0"/>
              <a:t>10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28649" y="1493428"/>
            <a:ext cx="2869197" cy="4138937"/>
            <a:chOff x="483049" y="1524000"/>
            <a:chExt cx="2869197" cy="4138937"/>
          </a:xfrm>
        </p:grpSpPr>
        <p:sp>
          <p:nvSpPr>
            <p:cNvPr id="7" name="Rectangle 6"/>
            <p:cNvSpPr/>
            <p:nvPr/>
          </p:nvSpPr>
          <p:spPr>
            <a:xfrm>
              <a:off x="1082137" y="191288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392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77436" y="1524000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altLang="ko-KR"/>
                <a:t>…</a:t>
              </a:r>
              <a:r>
                <a:rPr lang="en-US" altLang="ko-KR" dirty="0"/>
                <a:t>0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8338" y="1529257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31</a:t>
              </a:r>
              <a:r>
                <a:rPr lang="mr-IN" altLang="ko-KR" dirty="0"/>
                <a:t>…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3476" y="190237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100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82137" y="2285996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3049" y="2275485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104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82137" y="2660817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3049" y="2650306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108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82137" y="3035638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3049" y="3025127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112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82137" y="3410459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3049" y="3399948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116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82137" y="3785280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ABC\0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3049" y="3774769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120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82137" y="4160101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3049" y="414959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124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82137" y="453492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3049" y="452441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128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82137" y="4909743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8.0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3049" y="4899232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132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82137" y="5284564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3049" y="5274053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136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694630" y="2255424"/>
            <a:ext cx="25282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a = 235;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float c = 8.0;</a:t>
            </a:r>
          </a:p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b = 392;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char d[] = “ABC”;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01222" y="263573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01222" y="486866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101222" y="188683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25266" y="376019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10455" y="2207251"/>
            <a:ext cx="3552796" cy="2205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1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다음의 메모리 초기화 문장을 토대로 메모리 배치도 작성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6477-0F1E-164C-BD3E-FAC7D99DFBA0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28649" y="1493428"/>
            <a:ext cx="2869197" cy="4138937"/>
            <a:chOff x="483049" y="1524000"/>
            <a:chExt cx="2869197" cy="4138937"/>
          </a:xfrm>
        </p:grpSpPr>
        <p:sp>
          <p:nvSpPr>
            <p:cNvPr id="7" name="Rectangle 6"/>
            <p:cNvSpPr/>
            <p:nvPr/>
          </p:nvSpPr>
          <p:spPr>
            <a:xfrm>
              <a:off x="1082137" y="191288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77436" y="1524000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altLang="ko-KR"/>
                <a:t>…</a:t>
              </a:r>
              <a:r>
                <a:rPr lang="en-US" altLang="ko-KR" dirty="0"/>
                <a:t>0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8338" y="1529257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31</a:t>
              </a:r>
              <a:r>
                <a:rPr lang="mr-IN" altLang="ko-KR" dirty="0"/>
                <a:t>…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3476" y="190237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/>
                <a:t>100</a:t>
              </a: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82137" y="2285996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3049" y="2275485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104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82137" y="2660817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39.2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3049" y="2650306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108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82137" y="3035638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3049" y="3025127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112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82137" y="3410459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3049" y="3399948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116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82137" y="3785280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400201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3049" y="3774769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120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82137" y="4160101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3049" y="414959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124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82137" y="453492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3049" y="452441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128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82137" y="4909743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3049" y="4899232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132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82137" y="5284564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3049" y="5274053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136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974967" y="2212725"/>
            <a:ext cx="4182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 a = 1;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float b = 39.2;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double c = 400201;</a:t>
            </a: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char d[5] = { 1, 2, 3, 4, 5};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01222" y="263573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01222" y="486866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01222" y="188683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125266" y="376019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349108" y="3940342"/>
            <a:ext cx="2217683" cy="3783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349108" y="4315163"/>
            <a:ext cx="2217683" cy="3783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349108" y="4692336"/>
            <a:ext cx="2217683" cy="3783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49108" y="5067157"/>
            <a:ext cx="2217683" cy="3783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349108" y="5441377"/>
            <a:ext cx="2217683" cy="3783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81501" y="394667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132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81501" y="432300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133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781501" y="469933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134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781501" y="507566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135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781501" y="545198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136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4139146" y="3940342"/>
            <a:ext cx="1209962" cy="1873367"/>
            <a:chOff x="3945420" y="3940342"/>
            <a:chExt cx="1403688" cy="1873367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3977303" y="3940342"/>
              <a:ext cx="1371805" cy="9228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945420" y="5337533"/>
              <a:ext cx="1403688" cy="476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2422328" y="1882310"/>
            <a:ext cx="5231691" cy="4066427"/>
            <a:chOff x="2422328" y="1882310"/>
            <a:chExt cx="5231691" cy="4066427"/>
          </a:xfrm>
        </p:grpSpPr>
        <p:sp>
          <p:nvSpPr>
            <p:cNvPr id="52" name="Rectangle 51"/>
            <p:cNvSpPr/>
            <p:nvPr/>
          </p:nvSpPr>
          <p:spPr>
            <a:xfrm>
              <a:off x="4101223" y="3743469"/>
              <a:ext cx="3552796" cy="2205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101222" y="1882310"/>
              <a:ext cx="921366" cy="2931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422328" y="1933613"/>
              <a:ext cx="921366" cy="27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427320" y="2695069"/>
              <a:ext cx="921366" cy="27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422328" y="3805317"/>
              <a:ext cx="921366" cy="27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359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변수의 주소 확인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6477-0F1E-164C-BD3E-FAC7D99DFBA0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2143" y="863029"/>
            <a:ext cx="812594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#</a:t>
            </a:r>
            <a:r>
              <a:rPr lang="mr-IN" sz="2000" spc="-150" dirty="0" err="1">
                <a:latin typeface="Courier New" charset="0"/>
                <a:ea typeface="Courier New" charset="0"/>
                <a:cs typeface="Courier New" charset="0"/>
              </a:rPr>
              <a:t>include</a:t>
            </a:r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 &lt;</a:t>
            </a:r>
            <a:r>
              <a:rPr lang="mr-IN" sz="2000" spc="-150" dirty="0" err="1">
                <a:latin typeface="Courier New" charset="0"/>
                <a:ea typeface="Courier New" charset="0"/>
                <a:cs typeface="Courier New" charset="0"/>
              </a:rPr>
              <a:t>stdio.h</a:t>
            </a:r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&gt;</a:t>
            </a:r>
            <a:endParaRPr lang="en-US" sz="2000" spc="-15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2000" spc="-15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2000" spc="-150" dirty="0" err="1"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(){</a:t>
            </a:r>
            <a:endParaRPr lang="en-US" sz="2000" spc="-15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mr-IN" sz="2000" spc="-15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2000" spc="-150" dirty="0" err="1">
                <a:latin typeface="Courier New" charset="0"/>
                <a:ea typeface="Courier New" charset="0"/>
                <a:cs typeface="Courier New" charset="0"/>
              </a:rPr>
              <a:t>c</a:t>
            </a:r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[5] = { 3, 2, [3] = 8, [4] = 9};</a:t>
            </a:r>
            <a:endParaRPr lang="en-US" sz="2000" spc="-15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mr-IN" sz="2000" spc="-150" dirty="0" err="1"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mr-IN" sz="2000" spc="-15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2000" spc="-150" dirty="0" err="1">
                <a:latin typeface="Courier New" charset="0"/>
                <a:ea typeface="Courier New" charset="0"/>
                <a:cs typeface="Courier New" charset="0"/>
              </a:rPr>
              <a:t>k</a:t>
            </a:r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 = 0; </a:t>
            </a:r>
            <a:r>
              <a:rPr lang="mr-IN" sz="2000" spc="-150" dirty="0" err="1">
                <a:latin typeface="Courier New" charset="0"/>
                <a:ea typeface="Courier New" charset="0"/>
                <a:cs typeface="Courier New" charset="0"/>
              </a:rPr>
              <a:t>k</a:t>
            </a:r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 &lt; 5; </a:t>
            </a:r>
            <a:r>
              <a:rPr lang="mr-IN" sz="2000" spc="-150" dirty="0" err="1">
                <a:latin typeface="Courier New" charset="0"/>
                <a:ea typeface="Courier New" charset="0"/>
                <a:cs typeface="Courier New" charset="0"/>
              </a:rPr>
              <a:t>k</a:t>
            </a:r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++)</a:t>
            </a:r>
            <a:endParaRPr lang="en-US" sz="2000" spc="-15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mr-IN" sz="2000" spc="-150" dirty="0" err="1"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mr-IN" sz="2000" spc="-150" dirty="0" err="1">
                <a:latin typeface="Courier New" charset="0"/>
                <a:ea typeface="Courier New" charset="0"/>
                <a:cs typeface="Courier New" charset="0"/>
              </a:rPr>
              <a:t>value</a:t>
            </a:r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 of </a:t>
            </a:r>
            <a:r>
              <a:rPr lang="mr-IN" sz="2000" spc="-150" dirty="0" err="1">
                <a:latin typeface="Courier New" charset="0"/>
                <a:ea typeface="Courier New" charset="0"/>
                <a:cs typeface="Courier New" charset="0"/>
              </a:rPr>
              <a:t>c</a:t>
            </a:r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[%</a:t>
            </a:r>
            <a:r>
              <a:rPr lang="mr-IN" sz="2000" spc="-150" dirty="0" err="1">
                <a:latin typeface="Courier New" charset="0"/>
                <a:ea typeface="Courier New" charset="0"/>
                <a:cs typeface="Courier New" charset="0"/>
              </a:rPr>
              <a:t>d</a:t>
            </a:r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] = %</a:t>
            </a:r>
            <a:r>
              <a:rPr lang="mr-IN" sz="2000" spc="-150" dirty="0" err="1">
                <a:latin typeface="Courier New" charset="0"/>
                <a:ea typeface="Courier New" charset="0"/>
                <a:cs typeface="Courier New" charset="0"/>
              </a:rPr>
              <a:t>d</a:t>
            </a:r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; </a:t>
            </a:r>
            <a:r>
              <a:rPr lang="mr-IN" sz="2000" spc="-150" dirty="0" err="1">
                <a:latin typeface="Courier New" charset="0"/>
                <a:ea typeface="Courier New" charset="0"/>
                <a:cs typeface="Courier New" charset="0"/>
              </a:rPr>
              <a:t>address</a:t>
            </a:r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2000" spc="-150" dirty="0" err="1">
                <a:latin typeface="Courier New" charset="0"/>
                <a:ea typeface="Courier New" charset="0"/>
                <a:cs typeface="Courier New" charset="0"/>
              </a:rPr>
              <a:t>is</a:t>
            </a:r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3600" b="1" spc="-150" dirty="0"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lang="mr-IN" sz="3600" b="1" spc="-150" dirty="0" err="1">
                <a:latin typeface="Courier New" charset="0"/>
                <a:ea typeface="Courier New" charset="0"/>
                <a:cs typeface="Courier New" charset="0"/>
              </a:rPr>
              <a:t>p</a:t>
            </a:r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2000" spc="-15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", \</a:t>
            </a:r>
            <a:endParaRPr lang="en-US" sz="2000" spc="-15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en-US" sz="2000" spc="-150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mr-IN" sz="2000" spc="-150" dirty="0" err="1">
                <a:latin typeface="Courier New" charset="0"/>
                <a:ea typeface="Courier New" charset="0"/>
                <a:cs typeface="Courier New" charset="0"/>
              </a:rPr>
              <a:t>k</a:t>
            </a:r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mr-IN" sz="2000" spc="-150" dirty="0" err="1">
                <a:latin typeface="Courier New" charset="0"/>
                <a:ea typeface="Courier New" charset="0"/>
                <a:cs typeface="Courier New" charset="0"/>
              </a:rPr>
              <a:t>c</a:t>
            </a:r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2000" spc="-150" dirty="0" err="1">
                <a:latin typeface="Courier New" charset="0"/>
                <a:ea typeface="Courier New" charset="0"/>
                <a:cs typeface="Courier New" charset="0"/>
              </a:rPr>
              <a:t>k</a:t>
            </a:r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], </a:t>
            </a:r>
            <a:r>
              <a:rPr lang="mr-IN" sz="4400" b="1" spc="-150" dirty="0">
                <a:latin typeface="Courier New" charset="0"/>
                <a:ea typeface="Courier New" charset="0"/>
                <a:cs typeface="Courier New" charset="0"/>
              </a:rPr>
              <a:t>&amp;</a:t>
            </a:r>
            <a:r>
              <a:rPr lang="mr-IN" sz="2000" spc="-150" dirty="0" err="1">
                <a:latin typeface="Courier New" charset="0"/>
                <a:ea typeface="Courier New" charset="0"/>
                <a:cs typeface="Courier New" charset="0"/>
              </a:rPr>
              <a:t>c</a:t>
            </a:r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2000" spc="-150" dirty="0" err="1">
                <a:latin typeface="Courier New" charset="0"/>
                <a:ea typeface="Courier New" charset="0"/>
                <a:cs typeface="Courier New" charset="0"/>
              </a:rPr>
              <a:t>k</a:t>
            </a:r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]);</a:t>
            </a:r>
            <a:endParaRPr lang="en-US" sz="2000" spc="-15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mr-IN" sz="2000" spc="-150" dirty="0" err="1"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 0;</a:t>
            </a:r>
            <a:endParaRPr lang="en-US" sz="2000" spc="-15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2000" spc="-150" dirty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2000" spc="-15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2720" y="1931544"/>
            <a:ext cx="1524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16</a:t>
            </a:r>
            <a:r>
              <a:rPr lang="ko-KR" altLang="en-US" sz="1400" dirty="0"/>
              <a:t>진수 주소 형식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62883" y="3255198"/>
            <a:ext cx="2727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주소 연산자</a:t>
            </a:r>
            <a:r>
              <a:rPr lang="en-US" altLang="ko-KR" sz="1400" dirty="0"/>
              <a:t>: </a:t>
            </a:r>
            <a:r>
              <a:rPr lang="ko-KR" altLang="en-US" sz="1400" dirty="0"/>
              <a:t>변수의 저장된 주소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50013" y="4315146"/>
            <a:ext cx="26484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/>
              <a:t>변수 </a:t>
            </a:r>
            <a:r>
              <a:rPr lang="en-US" altLang="ko-KR" dirty="0"/>
              <a:t>c</a:t>
            </a:r>
            <a:r>
              <a:rPr lang="ko-KR" altLang="en-US" dirty="0"/>
              <a:t> 할당</a:t>
            </a: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변수 </a:t>
            </a:r>
            <a:r>
              <a:rPr lang="en-US" altLang="ko-KR" dirty="0"/>
              <a:t>c </a:t>
            </a:r>
            <a:r>
              <a:rPr lang="ko-KR" altLang="en-US" dirty="0"/>
              <a:t>초기화</a:t>
            </a: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변수 </a:t>
            </a:r>
            <a:r>
              <a:rPr lang="en-US" altLang="ko-KR" dirty="0"/>
              <a:t>k </a:t>
            </a:r>
            <a:r>
              <a:rPr lang="ko-KR" altLang="en-US" dirty="0"/>
              <a:t>할당</a:t>
            </a: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변수 </a:t>
            </a:r>
            <a:r>
              <a:rPr lang="en-US" altLang="ko-KR" dirty="0"/>
              <a:t>k </a:t>
            </a:r>
            <a:r>
              <a:rPr lang="ko-KR" altLang="en-US" dirty="0"/>
              <a:t>초기화</a:t>
            </a:r>
            <a:endParaRPr lang="en-US" altLang="ko-KR" dirty="0"/>
          </a:p>
          <a:p>
            <a:pPr marL="342900" indent="-342900">
              <a:buAutoNum type="arabicPeriod"/>
            </a:pPr>
            <a:r>
              <a:rPr lang="en-US" altLang="ko-KR" dirty="0"/>
              <a:t>c[k]</a:t>
            </a:r>
            <a:r>
              <a:rPr lang="ko-KR" altLang="en-US" dirty="0"/>
              <a:t>의 값과 주소 출력</a:t>
            </a: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변수</a:t>
            </a:r>
            <a:r>
              <a:rPr lang="en-US" altLang="ko-KR" dirty="0"/>
              <a:t> k</a:t>
            </a:r>
            <a:r>
              <a:rPr lang="ko-KR" altLang="en-US" dirty="0"/>
              <a:t>의 값 증가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12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변수의 주소 확인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6477-0F1E-164C-BD3E-FAC7D99DFBA0}" type="slidenum">
              <a:rPr lang="en-US" smtClean="0"/>
              <a:t>13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4459" y="1194142"/>
            <a:ext cx="72484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value of c[0] = 3; address is 0x7fff5602a3e0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value of c[1] = 2; address is 0x7fff5602a3e4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value of c[2] = 0; address is 0x7fff5602a3e8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value of c[3] = 8; address is 0x7fff5602a3ec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value of c[4] = 9; address is 0x7fff5602a3f0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459" y="862473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실행 결과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515354" y="2969196"/>
            <a:ext cx="4322439" cy="3271324"/>
            <a:chOff x="-970193" y="1524000"/>
            <a:chExt cx="4322439" cy="3271324"/>
          </a:xfrm>
        </p:grpSpPr>
        <p:sp>
          <p:nvSpPr>
            <p:cNvPr id="15" name="Rectangle 14"/>
            <p:cNvSpPr/>
            <p:nvPr/>
          </p:nvSpPr>
          <p:spPr>
            <a:xfrm>
              <a:off x="1082137" y="191288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charset="0"/>
                  <a:ea typeface="Courier New" charset="0"/>
                  <a:cs typeface="Courier New" charset="0"/>
                </a:rPr>
                <a:t>0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77436" y="1524000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altLang="ko-KR"/>
                <a:t>…</a:t>
              </a:r>
              <a:r>
                <a:rPr lang="en-US" altLang="ko-KR" dirty="0"/>
                <a:t>0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98338" y="1529257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31</a:t>
              </a:r>
              <a:r>
                <a:rPr lang="mr-IN" altLang="ko-KR" dirty="0"/>
                <a:t>…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82137" y="2542846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3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970193" y="2521252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charset="0"/>
                  <a:ea typeface="Courier New" charset="0"/>
                  <a:cs typeface="Courier New" charset="0"/>
                </a:rPr>
                <a:t>0x7fff5602a3e0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82137" y="2917667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2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970193" y="2896073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charset="0"/>
                  <a:ea typeface="Courier New" charset="0"/>
                  <a:cs typeface="Courier New" charset="0"/>
                </a:rPr>
                <a:t>0x7fff5602a3e4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82137" y="3292488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0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970193" y="3270894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charset="0"/>
                  <a:ea typeface="Courier New" charset="0"/>
                  <a:cs typeface="Courier New" charset="0"/>
                </a:rPr>
                <a:t>0x7fff5602a3e8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82137" y="3667309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8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-970193" y="3645715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charset="0"/>
                  <a:ea typeface="Courier New" charset="0"/>
                  <a:cs typeface="Courier New" charset="0"/>
                </a:rPr>
                <a:t>0x7fff5602a3ec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82137" y="4042130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9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970193" y="4020536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charset="0"/>
                  <a:ea typeface="Courier New" charset="0"/>
                  <a:cs typeface="Courier New" charset="0"/>
                </a:rPr>
                <a:t>0x7fff5602a3f0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2137" y="4416951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-949868" y="1935465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dirty="0">
                  <a:latin typeface="Courier New" charset="0"/>
                  <a:ea typeface="Courier New" charset="0"/>
                  <a:cs typeface="Courier New" charset="0"/>
                </a:rPr>
                <a:t>0x7fff541c13d8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94911" y="219866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altLang="ko-KR"/>
                <a:t>…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8510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Scanf</a:t>
            </a:r>
            <a:r>
              <a:rPr lang="ko-KR" altLang="en-US" dirty="0"/>
              <a:t>에서 </a:t>
            </a:r>
            <a:r>
              <a:rPr lang="en-US" altLang="ko-KR" dirty="0"/>
              <a:t>&amp;</a:t>
            </a:r>
            <a:r>
              <a:rPr lang="ko-KR" altLang="en-US" dirty="0"/>
              <a:t>연산자의 활용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6477-0F1E-164C-BD3E-FAC7D99DFBA0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4459" y="988662"/>
            <a:ext cx="72484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1  float a; // 4byte</a:t>
            </a:r>
          </a:p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2 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scanf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(“%f”, &amp;a);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4056" y="1956981"/>
            <a:ext cx="2869197" cy="4138937"/>
            <a:chOff x="483049" y="1524000"/>
            <a:chExt cx="2869197" cy="4138937"/>
          </a:xfrm>
        </p:grpSpPr>
        <p:sp>
          <p:nvSpPr>
            <p:cNvPr id="8" name="Rectangle 7"/>
            <p:cNvSpPr/>
            <p:nvPr/>
          </p:nvSpPr>
          <p:spPr>
            <a:xfrm>
              <a:off x="1082137" y="191288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77436" y="1524000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altLang="ko-KR"/>
                <a:t>…</a:t>
              </a:r>
              <a:r>
                <a:rPr lang="en-US" altLang="ko-KR" dirty="0"/>
                <a:t>0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98338" y="1529257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31</a:t>
              </a:r>
              <a:r>
                <a:rPr lang="mr-IN" altLang="ko-KR" dirty="0"/>
                <a:t>…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3476" y="190237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300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82137" y="2285996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3049" y="2275485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304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82137" y="2660817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3049" y="2650306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308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82137" y="3035638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3049" y="3025127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312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82137" y="3410459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3049" y="3399948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316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82137" y="3785280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3049" y="3774769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320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82137" y="4160101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3049" y="414959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324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82137" y="453492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3049" y="452441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328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82137" y="4909743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3049" y="4899232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332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82137" y="5284564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3049" y="5274053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336</a:t>
              </a:r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585684" y="311307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91906" y="2798567"/>
            <a:ext cx="307818" cy="3802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76791" y="2794573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변수 할당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167" y="1232764"/>
            <a:ext cx="2734877" cy="25792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885345" y="1654408"/>
            <a:ext cx="8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</a:rPr>
              <a:t>3.14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28934" y="17313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Unicode MS" charset="0"/>
                <a:ea typeface="Arial Unicode MS" charset="0"/>
                <a:cs typeface="Arial Unicode MS" charset="0"/>
              </a:rPr>
              <a:t>⏎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563601" y="886128"/>
            <a:ext cx="307818" cy="3802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48486" y="882134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사용자 입력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068457" y="3090865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3.14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891906" y="3557692"/>
            <a:ext cx="307818" cy="3802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376791" y="3553698"/>
            <a:ext cx="155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</a:t>
            </a:r>
            <a:r>
              <a:rPr lang="ko-KR" altLang="en-US" dirty="0"/>
              <a:t>의 주소 확인</a:t>
            </a:r>
            <a:br>
              <a:rPr lang="en-US" altLang="ko-KR" dirty="0"/>
            </a:br>
            <a:r>
              <a:rPr lang="ko-KR" altLang="en-US" dirty="0"/>
              <a:t>주소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r>
              <a:rPr lang="en-US" altLang="ko-KR" dirty="0"/>
              <a:t>308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-600753" y="2687280"/>
            <a:ext cx="307818" cy="3802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954949" y="27092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3.14</a:t>
            </a:r>
            <a:r>
              <a:rPr lang="ko-KR" altLang="en-US" dirty="0"/>
              <a:t> 저장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539069" y="2599362"/>
            <a:ext cx="2105967" cy="824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997873" y="779770"/>
            <a:ext cx="3015313" cy="3063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716826" y="3482401"/>
            <a:ext cx="2388341" cy="716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729635" y="2772129"/>
            <a:ext cx="1456597" cy="288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566744" y="3153867"/>
            <a:ext cx="1456597" cy="288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9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22621 0.0025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포인터의 </a:t>
            </a:r>
            <a:r>
              <a:rPr lang="en-US" altLang="ko-KR" dirty="0"/>
              <a:t>2</a:t>
            </a:r>
            <a:r>
              <a:rPr lang="ko-KR" altLang="en-US" dirty="0"/>
              <a:t>개의 연산자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6477-0F1E-164C-BD3E-FAC7D99DFBA0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53447" y="493164"/>
            <a:ext cx="2506895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23900" spc="-150" dirty="0">
                <a:latin typeface="Helvetica" charset="0"/>
                <a:ea typeface="Helvetica" charset="0"/>
                <a:cs typeface="Helvetica" charset="0"/>
              </a:rPr>
              <a:t>&amp;</a:t>
            </a:r>
            <a:endParaRPr lang="en-US" sz="239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4646" y="1255726"/>
            <a:ext cx="2506895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700" spc="-150" dirty="0">
                <a:latin typeface="Arial" charset="0"/>
                <a:ea typeface="Arial" charset="0"/>
                <a:cs typeface="Arial" charset="0"/>
              </a:rPr>
              <a:t>*</a:t>
            </a:r>
            <a:endParaRPr lang="en-US" sz="413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526" y="3924894"/>
            <a:ext cx="3304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참조 연산자</a:t>
            </a:r>
            <a:r>
              <a:rPr lang="en-US" altLang="ko-KR" dirty="0"/>
              <a:t>(reference operator)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1215" y="3905109"/>
            <a:ext cx="377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/>
              <a:t>역참조 연산자</a:t>
            </a:r>
            <a:r>
              <a:rPr lang="en-US" altLang="ko-KR" dirty="0"/>
              <a:t>(dereference operator)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2017" y="4294226"/>
            <a:ext cx="3296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/>
              <a:t>“~</a:t>
            </a:r>
            <a:r>
              <a:rPr lang="ko-KR" altLang="en-US" sz="3600" b="1" dirty="0"/>
              <a:t>의 주소</a:t>
            </a:r>
            <a:r>
              <a:rPr lang="en-US" altLang="ko-KR" sz="3600" b="1" dirty="0"/>
              <a:t>”</a:t>
            </a:r>
            <a:r>
              <a:rPr lang="ko-KR" altLang="en-US" sz="2400" dirty="0"/>
              <a:t>로 이해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11962" y="4231803"/>
            <a:ext cx="37930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b="1" dirty="0"/>
              <a:t>“~</a:t>
            </a:r>
            <a:r>
              <a:rPr lang="ko-KR" altLang="en-US" sz="3600" b="1" dirty="0"/>
              <a:t>가 가리키는 값</a:t>
            </a:r>
            <a:r>
              <a:rPr lang="en-US" altLang="ko-KR" sz="3600" b="1" dirty="0"/>
              <a:t>”</a:t>
            </a:r>
            <a:br>
              <a:rPr lang="en-US" altLang="ko-KR" sz="3600" b="1" dirty="0"/>
            </a:br>
            <a:r>
              <a:rPr lang="ko-KR" altLang="en-US" sz="2400" dirty="0"/>
              <a:t>으로 이해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450263" y="798534"/>
            <a:ext cx="4086376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/>
              <a:t>포인터 변수</a:t>
            </a:r>
            <a:br>
              <a:rPr lang="en-US" altLang="ko-KR" sz="3600" b="1" dirty="0"/>
            </a:br>
            <a:r>
              <a:rPr lang="ko-KR" altLang="en-US" sz="3600" b="1" dirty="0"/>
              <a:t>저장하는 것은 주소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81301" y="6006783"/>
            <a:ext cx="4168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/>
              <a:t>*</a:t>
            </a:r>
            <a:r>
              <a:rPr lang="en-US" altLang="ko-KR" sz="1600" dirty="0"/>
              <a:t>Dereference</a:t>
            </a:r>
            <a:r>
              <a:rPr lang="ko-KR" altLang="en-US" sz="1600" dirty="0"/>
              <a:t>는 역참조 또는 간접참조라 부름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453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포인터 변수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선언 </a:t>
            </a:r>
            <a:r>
              <a:rPr lang="mr-IN" altLang="ko-KR" dirty="0"/>
              <a:t>–</a:t>
            </a:r>
            <a:r>
              <a:rPr lang="ko-KR" altLang="en-US" dirty="0"/>
              <a:t> </a:t>
            </a:r>
            <a:r>
              <a:rPr lang="ko-KR" altLang="en-US" sz="1800" dirty="0"/>
              <a:t>역참조 연산자를 사용하여 주소를 저장하는 변수임을 표시</a:t>
            </a:r>
            <a:endParaRPr lang="en-US" altLang="ko-KR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ko-KR" altLang="en-US" dirty="0"/>
              <a:t>할당 </a:t>
            </a:r>
            <a:r>
              <a:rPr lang="mr-IN" altLang="ko-KR" dirty="0"/>
              <a:t>–</a:t>
            </a:r>
            <a:r>
              <a:rPr lang="ko-KR" altLang="en-US" dirty="0"/>
              <a:t> </a:t>
            </a:r>
            <a:r>
              <a:rPr lang="ko-KR" altLang="en-US" sz="1800" dirty="0"/>
              <a:t>참조 연산자를 사용하여 주소를 포인터 변수에 저장</a:t>
            </a:r>
            <a:endParaRPr lang="en-US" altLang="ko-KR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ko-KR" altLang="en-US" dirty="0"/>
              <a:t>읽기 </a:t>
            </a:r>
            <a:r>
              <a:rPr lang="mr-IN" altLang="ko-KR" dirty="0"/>
              <a:t>–</a:t>
            </a:r>
            <a:r>
              <a:rPr lang="ko-KR" altLang="en-US" dirty="0"/>
              <a:t> </a:t>
            </a:r>
            <a:r>
              <a:rPr lang="ko-KR" altLang="en-US" sz="1800" dirty="0"/>
              <a:t>역참조  연산자를 사용하여 저장된 주소가 가리키는 곳의 값을 가져옴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6477-0F1E-164C-BD3E-FAC7D99DFBA0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9058" y="1574885"/>
            <a:ext cx="7248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ourier New" charset="0"/>
                <a:ea typeface="Courier New" charset="0"/>
                <a:cs typeface="Courier New" charset="0"/>
              </a:rPr>
              <a:t>double *</a:t>
            </a:r>
            <a:r>
              <a:rPr lang="en-US" sz="3600" dirty="0" err="1">
                <a:latin typeface="Courier New" charset="0"/>
                <a:ea typeface="Courier New" charset="0"/>
                <a:cs typeface="Courier New" charset="0"/>
              </a:rPr>
              <a:t>pointer_variable</a:t>
            </a:r>
            <a:r>
              <a:rPr lang="en-US" altLang="ko-KR" sz="3600" dirty="0">
                <a:latin typeface="Courier New" charset="0"/>
                <a:ea typeface="Courier New" charset="0"/>
                <a:cs typeface="Courier New" charset="0"/>
              </a:rPr>
              <a:t>;</a:t>
            </a:r>
            <a:endParaRPr lang="en-US" sz="36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9058" y="3262760"/>
            <a:ext cx="8348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Courier New" charset="0"/>
                <a:ea typeface="Courier New" charset="0"/>
                <a:cs typeface="Courier New" charset="0"/>
              </a:rPr>
              <a:t>pointer_variable</a:t>
            </a:r>
            <a:r>
              <a:rPr lang="en-US" sz="3600" dirty="0">
                <a:latin typeface="Courier New" charset="0"/>
                <a:ea typeface="Courier New" charset="0"/>
                <a:cs typeface="Courier New" charset="0"/>
              </a:rPr>
              <a:t> = &amp;variable;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378" y="5131711"/>
            <a:ext cx="8348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>
                <a:latin typeface="Courier New" charset="0"/>
                <a:ea typeface="Courier New" charset="0"/>
                <a:cs typeface="Courier New" charset="0"/>
              </a:rPr>
              <a:t>*</a:t>
            </a:r>
            <a:r>
              <a:rPr lang="en-US" altLang="ko-KR" sz="3600" dirty="0" err="1">
                <a:latin typeface="Courier New" charset="0"/>
                <a:ea typeface="Courier New" charset="0"/>
                <a:cs typeface="Courier New" charset="0"/>
              </a:rPr>
              <a:t>pointer_variable</a:t>
            </a:r>
            <a:r>
              <a:rPr lang="en-US" altLang="ko-KR" sz="3600" dirty="0">
                <a:latin typeface="Courier New" charset="0"/>
                <a:ea typeface="Courier New" charset="0"/>
                <a:cs typeface="Courier New" charset="0"/>
              </a:rPr>
              <a:t>;</a:t>
            </a:r>
            <a:endParaRPr lang="en-US" sz="36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488" y="144731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타입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400150" y="1231868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역참조</a:t>
            </a:r>
            <a:br>
              <a:rPr lang="en-US" altLang="ko-KR" sz="1400" dirty="0"/>
            </a:br>
            <a:r>
              <a:rPr lang="ko-KR" altLang="en-US" sz="1400" dirty="0"/>
              <a:t>연산자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41397" y="1447311"/>
            <a:ext cx="1301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포인터 변수명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84173" y="3159959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포인터 변수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657719" y="2941448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/>
              <a:t>참조</a:t>
            </a:r>
            <a:endParaRPr lang="en-US" altLang="ko-KR" sz="1400" dirty="0"/>
          </a:p>
          <a:p>
            <a:pPr algn="ctr"/>
            <a:r>
              <a:rPr lang="ko-KR" altLang="en-US" sz="1400" dirty="0"/>
              <a:t>연산자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715053" y="314301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변수명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936" y="4780074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역참조</a:t>
            </a:r>
            <a:br>
              <a:rPr lang="en-US" altLang="ko-KR" sz="1400" dirty="0"/>
            </a:br>
            <a:r>
              <a:rPr lang="ko-KR" altLang="en-US" sz="1400" dirty="0"/>
              <a:t>연산자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999183" y="4995517"/>
            <a:ext cx="1301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/>
              <a:t>포인터 변수명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9155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포인터 변수의 사용 예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다른 변수의 주소를 포인터 변수에 저장하는 방법</a:t>
            </a:r>
          </a:p>
          <a:p>
            <a:endParaRPr lang="en-US" dirty="0"/>
          </a:p>
          <a:p>
            <a:r>
              <a:rPr lang="en-US" dirty="0"/>
              <a:t>Type I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ko-KR" altLang="en-US" dirty="0"/>
              <a:t>포인터 변수 선언시 주소 할당</a:t>
            </a:r>
            <a:endParaRPr lang="en-US" altLang="ko-KR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Type II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ko-KR" altLang="en-US" dirty="0"/>
              <a:t>일반적인 주소 할당 방법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6477-0F1E-164C-BD3E-FAC7D99DFBA0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5600" y="3753127"/>
            <a:ext cx="72484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1 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a</a:t>
            </a:r>
            <a:r>
              <a:rPr lang="ko-KR" altLang="en-US" sz="2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=</a:t>
            </a:r>
            <a:r>
              <a:rPr lang="ko-KR" altLang="en-US" sz="2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100;   // a</a:t>
            </a:r>
            <a:r>
              <a:rPr lang="ko-KR" altLang="en-US" sz="2000" dirty="0">
                <a:latin typeface="Courier New" charset="0"/>
                <a:ea typeface="Courier New" charset="0"/>
                <a:cs typeface="Courier New" charset="0"/>
              </a:rPr>
              <a:t> 의 주소는 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256</a:t>
            </a:r>
            <a:r>
              <a:rPr lang="ko-KR" altLang="en-US" sz="2000" dirty="0">
                <a:latin typeface="Courier New" charset="0"/>
                <a:ea typeface="Courier New" charset="0"/>
                <a:cs typeface="Courier New" charset="0"/>
              </a:rPr>
              <a:t>이라 가정</a:t>
            </a: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indent="-457200">
              <a:buAutoNum type="arabicPlain" startAt="2"/>
            </a:pP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*pa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;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ko-KR" altLang="en-US" sz="2000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// </a:t>
            </a:r>
            <a:r>
              <a:rPr lang="ko-KR" altLang="en-US" sz="2000" dirty="0">
                <a:latin typeface="Courier New" charset="0"/>
                <a:ea typeface="Courier New" charset="0"/>
                <a:cs typeface="Courier New" charset="0"/>
              </a:rPr>
              <a:t>포인터 변수 선언</a:t>
            </a:r>
            <a:endParaRPr lang="en-US" altLang="ko-KR" sz="20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indent="-457200">
              <a:buAutoNum type="arabicPlain" startAt="2"/>
            </a:pPr>
            <a:r>
              <a:rPr lang="mr-IN" altLang="ko-KR" sz="2000" dirty="0">
                <a:latin typeface="Courier New" charset="0"/>
                <a:ea typeface="Courier New" charset="0"/>
                <a:cs typeface="Courier New" charset="0"/>
              </a:rPr>
              <a:t>…</a:t>
            </a:r>
            <a:r>
              <a:rPr lang="ko-KR" altLang="en-US" sz="2000" dirty="0">
                <a:latin typeface="Courier New" charset="0"/>
                <a:ea typeface="Courier New" charset="0"/>
                <a:cs typeface="Courier New" charset="0"/>
              </a:rPr>
              <a:t>              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//</a:t>
            </a:r>
            <a:r>
              <a:rPr lang="ko-KR" altLang="en-US" sz="2000" dirty="0">
                <a:latin typeface="Courier New" charset="0"/>
                <a:ea typeface="Courier New" charset="0"/>
                <a:cs typeface="Courier New" charset="0"/>
              </a:rPr>
              <a:t> 다른 문장들 실행</a:t>
            </a:r>
            <a:endParaRPr lang="en-US" altLang="ko-KR" sz="20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indent="-457200">
              <a:buAutoNum type="arabicPlain" startAt="2"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pa = &amp;a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;</a:t>
            </a:r>
            <a:r>
              <a:rPr lang="ko-KR" altLang="en-US" sz="2000" dirty="0">
                <a:latin typeface="Courier New" charset="0"/>
                <a:ea typeface="Courier New" charset="0"/>
                <a:cs typeface="Courier New" charset="0"/>
              </a:rPr>
              <a:t>       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//</a:t>
            </a:r>
            <a:r>
              <a:rPr lang="ko-KR" altLang="en-US" sz="2000" dirty="0">
                <a:latin typeface="Courier New" charset="0"/>
                <a:ea typeface="Courier New" charset="0"/>
                <a:cs typeface="Courier New" charset="0"/>
              </a:rPr>
              <a:t> 포인터 변수에 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ko-KR" altLang="en-US" sz="2000" dirty="0">
                <a:latin typeface="Courier New" charset="0"/>
                <a:ea typeface="Courier New" charset="0"/>
                <a:cs typeface="Courier New" charset="0"/>
              </a:rPr>
              <a:t>의 주소 저장</a:t>
            </a: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5600" y="2169761"/>
            <a:ext cx="72484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1 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a</a:t>
            </a:r>
            <a:r>
              <a:rPr lang="ko-KR" altLang="en-US" sz="2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=</a:t>
            </a:r>
            <a:r>
              <a:rPr lang="ko-KR" altLang="en-US" sz="2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100;   // a</a:t>
            </a:r>
            <a:r>
              <a:rPr lang="ko-KR" altLang="en-US" sz="2000" dirty="0">
                <a:latin typeface="Courier New" charset="0"/>
                <a:ea typeface="Courier New" charset="0"/>
                <a:cs typeface="Courier New" charset="0"/>
              </a:rPr>
              <a:t> 의 주소는 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256</a:t>
            </a:r>
            <a:r>
              <a:rPr lang="ko-KR" altLang="en-US" sz="2000" dirty="0">
                <a:latin typeface="Courier New" charset="0"/>
                <a:ea typeface="Courier New" charset="0"/>
                <a:cs typeface="Courier New" charset="0"/>
              </a:rPr>
              <a:t>이라 가정</a:t>
            </a: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indent="-457200">
              <a:buAutoNum type="arabicPlain" startAt="2"/>
            </a:pP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*pa</a:t>
            </a:r>
            <a:r>
              <a:rPr lang="ko-KR" alt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ko-KR" sz="2000" b="1" dirty="0">
                <a:latin typeface="Courier New" charset="0"/>
                <a:ea typeface="Courier New" charset="0"/>
                <a:cs typeface="Courier New" charset="0"/>
              </a:rPr>
              <a:t>=</a:t>
            </a:r>
            <a:r>
              <a:rPr lang="ko-KR" altLang="en-US" sz="20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ko-KR" sz="2000" b="1" dirty="0">
                <a:latin typeface="Courier New" charset="0"/>
                <a:ea typeface="Courier New" charset="0"/>
                <a:cs typeface="Courier New" charset="0"/>
              </a:rPr>
              <a:t>&amp;a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;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 // </a:t>
            </a:r>
            <a:r>
              <a:rPr lang="ko-KR" altLang="en-US" sz="2000" dirty="0">
                <a:latin typeface="Courier New" charset="0"/>
                <a:ea typeface="Courier New" charset="0"/>
                <a:cs typeface="Courier New" charset="0"/>
              </a:rPr>
              <a:t>포인터 변수 선언 및 주소 할당</a:t>
            </a:r>
            <a:endParaRPr lang="en-US" altLang="ko-KR" sz="2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719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포인터 변수의 사용 예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6477-0F1E-164C-BD3E-FAC7D99DFBA0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5600" y="826408"/>
            <a:ext cx="72484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1 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a</a:t>
            </a:r>
            <a:r>
              <a:rPr lang="ko-KR" altLang="en-US" sz="2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=</a:t>
            </a:r>
            <a:r>
              <a:rPr lang="ko-KR" altLang="en-US" sz="2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100;   // a</a:t>
            </a:r>
            <a:r>
              <a:rPr lang="ko-KR" altLang="en-US" sz="2000" dirty="0">
                <a:latin typeface="Courier New" charset="0"/>
                <a:ea typeface="Courier New" charset="0"/>
                <a:cs typeface="Courier New" charset="0"/>
              </a:rPr>
              <a:t> 의 주소는 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256</a:t>
            </a:r>
            <a:r>
              <a:rPr lang="ko-KR" altLang="en-US" sz="2000" dirty="0">
                <a:latin typeface="Courier New" charset="0"/>
                <a:ea typeface="Courier New" charset="0"/>
                <a:cs typeface="Courier New" charset="0"/>
              </a:rPr>
              <a:t>이라 가정</a:t>
            </a: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indent="-457200">
              <a:buAutoNum type="arabicPlain" startAt="2"/>
            </a:pP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*pa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;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ko-KR" altLang="en-US" sz="2000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// </a:t>
            </a:r>
            <a:r>
              <a:rPr lang="ko-KR" altLang="en-US" sz="2000" dirty="0">
                <a:latin typeface="Courier New" charset="0"/>
                <a:ea typeface="Courier New" charset="0"/>
                <a:cs typeface="Courier New" charset="0"/>
              </a:rPr>
              <a:t>포인터 변수 선언</a:t>
            </a:r>
            <a:endParaRPr lang="en-US" altLang="ko-KR" sz="20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indent="-457200">
              <a:buAutoNum type="arabicPlain" startAt="2"/>
            </a:pPr>
            <a:r>
              <a:rPr lang="mr-IN" altLang="ko-KR" sz="2000" dirty="0">
                <a:latin typeface="Courier New" charset="0"/>
                <a:ea typeface="Courier New" charset="0"/>
                <a:cs typeface="Courier New" charset="0"/>
              </a:rPr>
              <a:t>…</a:t>
            </a:r>
            <a:r>
              <a:rPr lang="ko-KR" altLang="en-US" sz="2000" dirty="0">
                <a:latin typeface="Courier New" charset="0"/>
                <a:ea typeface="Courier New" charset="0"/>
                <a:cs typeface="Courier New" charset="0"/>
              </a:rPr>
              <a:t>              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//</a:t>
            </a:r>
            <a:r>
              <a:rPr lang="ko-KR" altLang="en-US" sz="2000" dirty="0">
                <a:latin typeface="Courier New" charset="0"/>
                <a:ea typeface="Courier New" charset="0"/>
                <a:cs typeface="Courier New" charset="0"/>
              </a:rPr>
              <a:t> 다른 문장들 실행</a:t>
            </a:r>
            <a:endParaRPr lang="en-US" altLang="ko-KR" sz="2000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indent="-457200">
              <a:buAutoNum type="arabicPlain" startAt="2"/>
            </a:pP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pa = &amp;a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;</a:t>
            </a:r>
            <a:r>
              <a:rPr lang="ko-KR" altLang="en-US" sz="2000" dirty="0">
                <a:latin typeface="Courier New" charset="0"/>
                <a:ea typeface="Courier New" charset="0"/>
                <a:cs typeface="Courier New" charset="0"/>
              </a:rPr>
              <a:t>       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//</a:t>
            </a:r>
            <a:r>
              <a:rPr lang="ko-KR" altLang="en-US" sz="2000" dirty="0">
                <a:latin typeface="Courier New" charset="0"/>
                <a:ea typeface="Courier New" charset="0"/>
                <a:cs typeface="Courier New" charset="0"/>
              </a:rPr>
              <a:t> 포인터 변수에 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ko-KR" altLang="en-US" sz="2000" dirty="0">
                <a:latin typeface="Courier New" charset="0"/>
                <a:ea typeface="Courier New" charset="0"/>
                <a:cs typeface="Courier New" charset="0"/>
              </a:rPr>
              <a:t>의 주소 저장</a:t>
            </a:r>
            <a:endParaRPr lang="en-US" sz="2000" dirty="0"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8824" y="2585784"/>
            <a:ext cx="2070971" cy="3389295"/>
            <a:chOff x="295966" y="1524000"/>
            <a:chExt cx="3056280" cy="3389295"/>
          </a:xfrm>
        </p:grpSpPr>
        <p:sp>
          <p:nvSpPr>
            <p:cNvPr id="8" name="Rectangle 7"/>
            <p:cNvSpPr/>
            <p:nvPr/>
          </p:nvSpPr>
          <p:spPr>
            <a:xfrm>
              <a:off x="1082137" y="191288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77436" y="1524000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altLang="ko-KR"/>
                <a:t>…</a:t>
              </a:r>
              <a:r>
                <a:rPr lang="en-US" altLang="ko-KR" dirty="0"/>
                <a:t>0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98338" y="1529257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31</a:t>
              </a:r>
              <a:r>
                <a:rPr lang="mr-IN" altLang="ko-KR" dirty="0"/>
                <a:t>…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6396" y="1902371"/>
              <a:ext cx="784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300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82137" y="2285996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5970" y="2275485"/>
              <a:ext cx="784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304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82137" y="2660817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5966" y="2650306"/>
              <a:ext cx="784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308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82137" y="3035638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5967" y="3025127"/>
              <a:ext cx="7843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312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82137" y="3410459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5967" y="3399948"/>
              <a:ext cx="7843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316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82137" y="3785280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5967" y="3774769"/>
              <a:ext cx="7843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320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82137" y="4160101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5967" y="4149590"/>
              <a:ext cx="7843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324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82137" y="453492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5967" y="4524411"/>
              <a:ext cx="7843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328</a:t>
              </a:r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328527" y="335988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173078" y="2572799"/>
            <a:ext cx="2070971" cy="3389295"/>
            <a:chOff x="295966" y="1524000"/>
            <a:chExt cx="3056280" cy="3389295"/>
          </a:xfrm>
        </p:grpSpPr>
        <p:sp>
          <p:nvSpPr>
            <p:cNvPr id="32" name="Rectangle 31"/>
            <p:cNvSpPr/>
            <p:nvPr/>
          </p:nvSpPr>
          <p:spPr>
            <a:xfrm>
              <a:off x="1082137" y="191288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77436" y="1524000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altLang="ko-KR"/>
                <a:t>…</a:t>
              </a:r>
              <a:r>
                <a:rPr lang="en-US" altLang="ko-KR" dirty="0"/>
                <a:t>0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98338" y="1529257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31</a:t>
              </a:r>
              <a:r>
                <a:rPr lang="mr-IN" altLang="ko-KR" dirty="0"/>
                <a:t>…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6396" y="1902371"/>
              <a:ext cx="784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300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82137" y="2285996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5970" y="2275485"/>
              <a:ext cx="784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304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82137" y="2660817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5966" y="2650306"/>
              <a:ext cx="784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308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82137" y="3035638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95967" y="3025127"/>
              <a:ext cx="7843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312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82137" y="3410459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95967" y="3399948"/>
              <a:ext cx="7843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316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82137" y="3785280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5967" y="3774769"/>
              <a:ext cx="7843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320</a:t>
              </a: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82137" y="4160101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5967" y="4149590"/>
              <a:ext cx="7843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324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82137" y="453492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5967" y="4524411"/>
              <a:ext cx="7843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328</a:t>
              </a:r>
              <a:endParaRPr lang="en-US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222781" y="334690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70418" y="444325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6131979" y="2586230"/>
            <a:ext cx="2070971" cy="3389295"/>
            <a:chOff x="295966" y="1524000"/>
            <a:chExt cx="3056280" cy="3389295"/>
          </a:xfrm>
        </p:grpSpPr>
        <p:sp>
          <p:nvSpPr>
            <p:cNvPr id="81" name="Rectangle 80"/>
            <p:cNvSpPr/>
            <p:nvPr/>
          </p:nvSpPr>
          <p:spPr>
            <a:xfrm>
              <a:off x="1082137" y="191288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877436" y="1524000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altLang="ko-KR"/>
                <a:t>…</a:t>
              </a:r>
              <a:r>
                <a:rPr lang="en-US" altLang="ko-KR" dirty="0"/>
                <a:t>0</a:t>
              </a:r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98338" y="1529257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31</a:t>
              </a:r>
              <a:r>
                <a:rPr lang="mr-IN" altLang="ko-KR" dirty="0"/>
                <a:t>…</a:t>
              </a:r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96396" y="1902371"/>
              <a:ext cx="784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300</a:t>
              </a:r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082137" y="2285996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100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95970" y="2275485"/>
              <a:ext cx="784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304</a:t>
              </a:r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082137" y="2660817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95966" y="2650306"/>
              <a:ext cx="784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308</a:t>
              </a:r>
              <a:endParaRPr lang="en-US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082137" y="3035638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95967" y="3025127"/>
              <a:ext cx="7843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312</a:t>
              </a:r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082137" y="3410459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&amp;a = 304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95967" y="3399948"/>
              <a:ext cx="7843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316</a:t>
              </a:r>
              <a:endParaRPr lang="en-US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082137" y="3785280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95967" y="3774769"/>
              <a:ext cx="7843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320</a:t>
              </a:r>
              <a:endParaRPr lang="en-US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082137" y="4160101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95967" y="4149590"/>
              <a:ext cx="7843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324</a:t>
              </a:r>
              <a:endParaRPr lang="en-US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082137" y="453492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95967" y="4524411"/>
              <a:ext cx="7843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328</a:t>
              </a:r>
              <a:endParaRPr lang="en-US" dirty="0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8181682" y="336033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329319" y="445668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</a:t>
            </a:r>
          </a:p>
        </p:txBody>
      </p:sp>
      <p:cxnSp>
        <p:nvCxnSpPr>
          <p:cNvPr id="106" name="Straight Connector 105"/>
          <p:cNvCxnSpPr/>
          <p:nvPr/>
        </p:nvCxnSpPr>
        <p:spPr>
          <a:xfrm>
            <a:off x="2860158" y="2149847"/>
            <a:ext cx="0" cy="420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5904613" y="2136862"/>
            <a:ext cx="0" cy="420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218562" y="2561885"/>
            <a:ext cx="307818" cy="3802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3191109" y="2561885"/>
            <a:ext cx="307818" cy="3802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6163655" y="2561885"/>
            <a:ext cx="307818" cy="3802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87807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예시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6477-0F1E-164C-BD3E-FAC7D99DFBA0}" type="slidenum">
              <a:rPr lang="en-US" smtClean="0"/>
              <a:t>19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94351" y="2490354"/>
            <a:ext cx="2869197" cy="3764116"/>
            <a:chOff x="483049" y="1524000"/>
            <a:chExt cx="2869197" cy="3764116"/>
          </a:xfrm>
        </p:grpSpPr>
        <p:sp>
          <p:nvSpPr>
            <p:cNvPr id="7" name="Rectangle 6"/>
            <p:cNvSpPr/>
            <p:nvPr/>
          </p:nvSpPr>
          <p:spPr>
            <a:xfrm>
              <a:off x="1082137" y="191288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77436" y="1524000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altLang="ko-KR"/>
                <a:t>…</a:t>
              </a:r>
              <a:r>
                <a:rPr lang="en-US" altLang="ko-KR" dirty="0"/>
                <a:t>0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8338" y="1529257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31</a:t>
              </a:r>
              <a:r>
                <a:rPr lang="mr-IN" altLang="ko-KR" dirty="0"/>
                <a:t>…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3476" y="190237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/>
                <a:t>100</a:t>
              </a: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82137" y="2285996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3049" y="2275485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104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82137" y="2660817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3049" y="2650306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108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82137" y="3035638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3049" y="3025127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112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82137" y="3410459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3049" y="3399948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116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82137" y="3785280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3049" y="3774769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120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82137" y="4160101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3049" y="414959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124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82137" y="453492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3049" y="452441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128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82137" y="4909743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3049" y="4899232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132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653483" y="328641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33777" y="4800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633777" y="403850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016331" y="32665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100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96625" y="478026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200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996625" y="401866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300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60554" y="792681"/>
            <a:ext cx="72484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lain"/>
            </a:pP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a</a:t>
            </a:r>
            <a:r>
              <a:rPr lang="ko-KR" altLang="en-US" sz="2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=</a:t>
            </a:r>
            <a:r>
              <a:rPr lang="ko-KR" altLang="en-US" sz="2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100,</a:t>
            </a:r>
            <a:r>
              <a:rPr lang="ko-KR" altLang="en-US" sz="2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b = 200, c = 300;</a:t>
            </a:r>
          </a:p>
          <a:p>
            <a:pPr marL="457200" indent="-457200">
              <a:buAutoNum type="arabicPlain"/>
            </a:pPr>
            <a:r>
              <a:rPr lang="en-US" altLang="ko-KR" sz="20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en-US" altLang="ko-KR" sz="2000" dirty="0" err="1">
                <a:latin typeface="Courier New" charset="0"/>
                <a:ea typeface="Courier New" charset="0"/>
                <a:cs typeface="Courier New" charset="0"/>
              </a:rPr>
              <a:t>pv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marL="457200" indent="-457200">
              <a:buAutoNum type="arabicPlain"/>
            </a:pPr>
            <a:r>
              <a:rPr lang="en-US" altLang="ko-KR" sz="2000" dirty="0" err="1"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(“%p\n”, </a:t>
            </a:r>
            <a:r>
              <a:rPr lang="en-US" altLang="ko-KR" sz="2000" dirty="0" err="1">
                <a:latin typeface="Courier New" charset="0"/>
                <a:ea typeface="Courier New" charset="0"/>
                <a:cs typeface="Courier New" charset="0"/>
              </a:rPr>
              <a:t>pv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 = &amp;a);</a:t>
            </a:r>
          </a:p>
          <a:p>
            <a:pPr marL="457200" indent="-457200">
              <a:buAutoNum type="arabicPlain"/>
            </a:pPr>
            <a:r>
              <a:rPr lang="en-US" altLang="ko-KR" sz="2000" dirty="0" err="1"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(“%p\n”, </a:t>
            </a:r>
            <a:r>
              <a:rPr lang="en-US" altLang="ko-KR" sz="2000" dirty="0" err="1">
                <a:latin typeface="Courier New" charset="0"/>
                <a:ea typeface="Courier New" charset="0"/>
                <a:cs typeface="Courier New" charset="0"/>
              </a:rPr>
              <a:t>pv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 = &amp;b);</a:t>
            </a:r>
          </a:p>
          <a:p>
            <a:pPr marL="457200" indent="-457200">
              <a:buAutoNum type="arabicPlain"/>
            </a:pPr>
            <a:r>
              <a:rPr lang="en-US" altLang="ko-KR" sz="2000" dirty="0" err="1"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(“%p\n”, </a:t>
            </a:r>
            <a:r>
              <a:rPr lang="en-US" altLang="ko-KR" sz="2000" dirty="0" err="1">
                <a:latin typeface="Courier New" charset="0"/>
                <a:ea typeface="Courier New" charset="0"/>
                <a:cs typeface="Courier New" charset="0"/>
              </a:rPr>
              <a:t>pv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 = &amp;c);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82128" y="2851586"/>
            <a:ext cx="409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pv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095114" y="2689019"/>
            <a:ext cx="2617638" cy="380246"/>
            <a:chOff x="6095114" y="2689019"/>
            <a:chExt cx="2617638" cy="380246"/>
          </a:xfrm>
        </p:grpSpPr>
        <p:sp>
          <p:nvSpPr>
            <p:cNvPr id="38" name="Rectangle 37"/>
            <p:cNvSpPr/>
            <p:nvPr/>
          </p:nvSpPr>
          <p:spPr>
            <a:xfrm>
              <a:off x="6095114" y="2689019"/>
              <a:ext cx="307818" cy="38024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22638" y="2694570"/>
              <a:ext cx="2290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pv</a:t>
              </a:r>
              <a:r>
                <a:rPr lang="ko-KR" altLang="en-US" dirty="0"/>
                <a:t>  값은 </a:t>
              </a:r>
              <a:r>
                <a:rPr lang="en-US" altLang="ko-KR" dirty="0"/>
                <a:t>a</a:t>
              </a:r>
              <a:r>
                <a:rPr lang="ko-KR" altLang="en-US" dirty="0"/>
                <a:t>의 주소 </a:t>
              </a:r>
              <a:r>
                <a:rPr lang="en-US" altLang="ko-KR" dirty="0"/>
                <a:t>104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095114" y="3341149"/>
            <a:ext cx="2623153" cy="380246"/>
            <a:chOff x="6095114" y="3341149"/>
            <a:chExt cx="2623153" cy="380246"/>
          </a:xfrm>
        </p:grpSpPr>
        <p:sp>
          <p:nvSpPr>
            <p:cNvPr id="40" name="Rectangle 39"/>
            <p:cNvSpPr/>
            <p:nvPr/>
          </p:nvSpPr>
          <p:spPr>
            <a:xfrm>
              <a:off x="6095114" y="3341149"/>
              <a:ext cx="307818" cy="38024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16931" y="3346700"/>
              <a:ext cx="2301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pv</a:t>
              </a:r>
              <a:r>
                <a:rPr lang="ko-KR" altLang="en-US" dirty="0"/>
                <a:t>  값은 </a:t>
              </a:r>
              <a:r>
                <a:rPr lang="en-US" altLang="ko-KR" dirty="0"/>
                <a:t>b</a:t>
              </a:r>
              <a:r>
                <a:rPr lang="ko-KR" altLang="en-US" dirty="0"/>
                <a:t>의 주소 </a:t>
              </a:r>
              <a:r>
                <a:rPr lang="en-US" altLang="ko-KR" dirty="0"/>
                <a:t>120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095114" y="3993279"/>
            <a:ext cx="2599107" cy="380246"/>
            <a:chOff x="6095114" y="3993279"/>
            <a:chExt cx="2599107" cy="380246"/>
          </a:xfrm>
        </p:grpSpPr>
        <p:sp>
          <p:nvSpPr>
            <p:cNvPr id="42" name="Rectangle 41"/>
            <p:cNvSpPr/>
            <p:nvPr/>
          </p:nvSpPr>
          <p:spPr>
            <a:xfrm>
              <a:off x="6095114" y="3993279"/>
              <a:ext cx="307818" cy="38024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16931" y="3998830"/>
              <a:ext cx="2277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pv</a:t>
              </a:r>
              <a:r>
                <a:rPr lang="ko-KR" altLang="en-US" dirty="0"/>
                <a:t>  값은 </a:t>
              </a:r>
              <a:r>
                <a:rPr lang="en-US" altLang="ko-KR" dirty="0"/>
                <a:t>c</a:t>
              </a:r>
              <a:r>
                <a:rPr lang="ko-KR" altLang="en-US" dirty="0"/>
                <a:t>의 주소 </a:t>
              </a:r>
              <a:r>
                <a:rPr lang="en-US" altLang="ko-KR" dirty="0"/>
                <a:t>112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5389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요약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6477-0F1E-164C-BD3E-FAC7D99DFB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92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예시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6477-0F1E-164C-BD3E-FAC7D99DFBA0}" type="slidenum">
              <a:rPr lang="en-US" smtClean="0"/>
              <a:t>20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94351" y="2490354"/>
            <a:ext cx="2869197" cy="3764116"/>
            <a:chOff x="483049" y="1524000"/>
            <a:chExt cx="2869197" cy="3764116"/>
          </a:xfrm>
        </p:grpSpPr>
        <p:sp>
          <p:nvSpPr>
            <p:cNvPr id="7" name="Rectangle 6"/>
            <p:cNvSpPr/>
            <p:nvPr/>
          </p:nvSpPr>
          <p:spPr>
            <a:xfrm>
              <a:off x="1082137" y="191288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77436" y="1524000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altLang="ko-KR"/>
                <a:t>…</a:t>
              </a:r>
              <a:r>
                <a:rPr lang="en-US" altLang="ko-KR" dirty="0"/>
                <a:t>0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8338" y="1529257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31</a:t>
              </a:r>
              <a:r>
                <a:rPr lang="mr-IN" altLang="ko-KR" dirty="0"/>
                <a:t>…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3476" y="190237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/>
                <a:t>100</a:t>
              </a: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82137" y="2285996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3049" y="2275485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104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82137" y="2660817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3049" y="2650306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108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82137" y="3035638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3049" y="3025127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112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82137" y="3410459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3049" y="3399948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116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82137" y="3785280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3049" y="3774769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120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82137" y="4160101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3049" y="414959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124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82137" y="453492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3049" y="452441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128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82137" y="4909743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3049" y="4899232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132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653483" y="328641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16331" y="32665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100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60554" y="792681"/>
            <a:ext cx="72484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lain"/>
            </a:pP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a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marL="457200" indent="-457200">
              <a:buAutoNum type="arabicPlain"/>
            </a:pPr>
            <a:r>
              <a:rPr lang="en-US" altLang="ko-KR" sz="20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en-US" altLang="ko-KR" sz="2000" dirty="0" err="1">
                <a:latin typeface="Courier New" charset="0"/>
                <a:ea typeface="Courier New" charset="0"/>
                <a:cs typeface="Courier New" charset="0"/>
              </a:rPr>
              <a:t>pv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 = &amp;a, *</a:t>
            </a:r>
            <a:r>
              <a:rPr lang="en-US" altLang="ko-KR" sz="2000" dirty="0" err="1">
                <a:latin typeface="Courier New" charset="0"/>
                <a:ea typeface="Courier New" charset="0"/>
                <a:cs typeface="Courier New" charset="0"/>
              </a:rPr>
              <a:t>pu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 = &amp;a);</a:t>
            </a:r>
          </a:p>
          <a:p>
            <a:pPr marL="457200" indent="-457200">
              <a:buAutoNum type="arabicPlain"/>
            </a:pPr>
            <a:r>
              <a:rPr lang="en-US" altLang="ko-KR" sz="2000" dirty="0" err="1"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(“%d\n”, *</a:t>
            </a:r>
            <a:r>
              <a:rPr lang="en-US" altLang="ko-KR" sz="2000" dirty="0" err="1">
                <a:latin typeface="Courier New" charset="0"/>
                <a:ea typeface="Courier New" charset="0"/>
                <a:cs typeface="Courier New" charset="0"/>
              </a:rPr>
              <a:t>pu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 = 400);</a:t>
            </a:r>
          </a:p>
          <a:p>
            <a:pPr marL="457200" indent="-457200">
              <a:buFontTx/>
              <a:buAutoNum type="arabicPlain"/>
            </a:pPr>
            <a:r>
              <a:rPr lang="en-US" altLang="ko-KR" sz="2000" dirty="0" err="1"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(“%d, %d\n”, a, *</a:t>
            </a:r>
            <a:r>
              <a:rPr lang="en-US" altLang="ko-KR" sz="2000" dirty="0" err="1">
                <a:latin typeface="Courier New" charset="0"/>
                <a:ea typeface="Courier New" charset="0"/>
                <a:cs typeface="Courier New" charset="0"/>
              </a:rPr>
              <a:t>pv</a:t>
            </a:r>
            <a:r>
              <a:rPr lang="en-US" altLang="ko-KR" sz="2000" dirty="0">
                <a:latin typeface="Courier New" charset="0"/>
                <a:ea typeface="Courier New" charset="0"/>
                <a:cs typeface="Courier New" charset="0"/>
              </a:rPr>
              <a:t>);</a:t>
            </a:r>
            <a:r>
              <a:rPr lang="ru-RU" altLang="ko-KR" sz="2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endParaRPr lang="en-US" altLang="ko-KR" sz="20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82128" y="2851586"/>
            <a:ext cx="409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pv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582128" y="434930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pu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5552852" y="2689019"/>
            <a:ext cx="3275767" cy="380246"/>
            <a:chOff x="6095114" y="2689019"/>
            <a:chExt cx="3275767" cy="380246"/>
          </a:xfrm>
        </p:grpSpPr>
        <p:sp>
          <p:nvSpPr>
            <p:cNvPr id="39" name="Rectangle 38"/>
            <p:cNvSpPr/>
            <p:nvPr/>
          </p:nvSpPr>
          <p:spPr>
            <a:xfrm>
              <a:off x="6095114" y="2689019"/>
              <a:ext cx="307818" cy="38024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22638" y="2694570"/>
              <a:ext cx="2948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/>
                <a:t>pu</a:t>
              </a:r>
              <a:r>
                <a:rPr lang="ko-KR" altLang="en-US" dirty="0"/>
                <a:t>가 가리키는 </a:t>
              </a:r>
              <a:r>
                <a:rPr lang="en-US" dirty="0"/>
                <a:t>a</a:t>
              </a:r>
              <a:r>
                <a:rPr lang="ko-KR" altLang="en-US" dirty="0"/>
                <a:t>에 </a:t>
              </a:r>
              <a:r>
                <a:rPr lang="en-US" altLang="ko-KR" dirty="0"/>
                <a:t>400</a:t>
              </a:r>
              <a:r>
                <a:rPr lang="ko-KR" altLang="en-US" dirty="0"/>
                <a:t> 저장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552852" y="3341149"/>
            <a:ext cx="3532952" cy="380246"/>
            <a:chOff x="6095114" y="3341149"/>
            <a:chExt cx="3532952" cy="380246"/>
          </a:xfrm>
        </p:grpSpPr>
        <p:sp>
          <p:nvSpPr>
            <p:cNvPr id="42" name="Rectangle 41"/>
            <p:cNvSpPr/>
            <p:nvPr/>
          </p:nvSpPr>
          <p:spPr>
            <a:xfrm>
              <a:off x="6095114" y="3341149"/>
              <a:ext cx="307818" cy="38024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16931" y="3346700"/>
              <a:ext cx="3211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pv</a:t>
              </a:r>
              <a:r>
                <a:rPr lang="ko-KR" altLang="en-US" dirty="0"/>
                <a:t>가 가리키는 </a:t>
              </a:r>
              <a:r>
                <a:rPr lang="en-US" altLang="ko-KR" dirty="0"/>
                <a:t>a</a:t>
              </a:r>
              <a:r>
                <a:rPr lang="ko-KR" altLang="en-US" dirty="0"/>
                <a:t>의 값 </a:t>
              </a:r>
              <a:r>
                <a:rPr lang="en-US" altLang="ko-KR" dirty="0"/>
                <a:t>400</a:t>
              </a:r>
              <a:r>
                <a:rPr lang="ko-KR" altLang="en-US" dirty="0"/>
                <a:t> 읽음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552852" y="3993279"/>
            <a:ext cx="2599107" cy="380246"/>
            <a:chOff x="6095114" y="3993279"/>
            <a:chExt cx="2599107" cy="380246"/>
          </a:xfrm>
        </p:grpSpPr>
        <p:sp>
          <p:nvSpPr>
            <p:cNvPr id="45" name="Rectangle 44"/>
            <p:cNvSpPr/>
            <p:nvPr/>
          </p:nvSpPr>
          <p:spPr>
            <a:xfrm>
              <a:off x="6095114" y="3993279"/>
              <a:ext cx="307818" cy="38024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416931" y="3998830"/>
              <a:ext cx="2277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pv</a:t>
              </a:r>
              <a:r>
                <a:rPr lang="ko-KR" altLang="en-US" dirty="0"/>
                <a:t>  값은 </a:t>
              </a:r>
              <a:r>
                <a:rPr lang="en-US" altLang="ko-KR" dirty="0"/>
                <a:t>c</a:t>
              </a:r>
              <a:r>
                <a:rPr lang="ko-KR" altLang="en-US" dirty="0"/>
                <a:t>의 주소 </a:t>
              </a:r>
              <a:r>
                <a:rPr lang="en-US" altLang="ko-KR" dirty="0"/>
                <a:t>112</a:t>
              </a:r>
              <a:endParaRPr lang="en-US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653483" y="1121915"/>
            <a:ext cx="349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//</a:t>
            </a:r>
            <a:r>
              <a:rPr lang="ko-KR" altLang="en-US" dirty="0"/>
              <a:t> </a:t>
            </a:r>
            <a:r>
              <a:rPr lang="en-US" dirty="0" err="1"/>
              <a:t>pv</a:t>
            </a:r>
            <a:r>
              <a:rPr lang="ko-KR" altLang="en-US" dirty="0"/>
              <a:t>와  </a:t>
            </a:r>
            <a:r>
              <a:rPr lang="en-US" altLang="ko-KR" dirty="0" err="1"/>
              <a:t>pv</a:t>
            </a:r>
            <a:r>
              <a:rPr lang="ko-KR" altLang="en-US" dirty="0"/>
              <a:t>는 </a:t>
            </a:r>
            <a:r>
              <a:rPr lang="en-US" altLang="ko-KR" dirty="0"/>
              <a:t>a</a:t>
            </a:r>
            <a:r>
              <a:rPr lang="ko-KR" altLang="en-US" dirty="0"/>
              <a:t>의 주소 </a:t>
            </a:r>
            <a:r>
              <a:rPr lang="en-US" altLang="ko-KR" dirty="0"/>
              <a:t>104</a:t>
            </a:r>
            <a:r>
              <a:rPr lang="ko-KR" altLang="en-US" dirty="0"/>
              <a:t>를 저장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67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활동</a:t>
            </a:r>
            <a:r>
              <a:rPr lang="en-US" altLang="ko-KR" dirty="0"/>
              <a:t>:</a:t>
            </a:r>
            <a:r>
              <a:rPr lang="ko-KR" altLang="en-US" dirty="0"/>
              <a:t> 인간 포인터 연습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전체 인원을 반으로 나누어 </a:t>
            </a:r>
            <a:r>
              <a:rPr lang="en-US" altLang="ko-KR" dirty="0"/>
              <a:t>2</a:t>
            </a:r>
            <a:r>
              <a:rPr lang="ko-KR" altLang="en-US" dirty="0"/>
              <a:t> 팀으로 나눔</a:t>
            </a:r>
            <a:endParaRPr lang="en-US" altLang="ko-KR" dirty="0"/>
          </a:p>
          <a:p>
            <a:r>
              <a:rPr lang="ko-KR" altLang="en-US" dirty="0"/>
              <a:t>제비뽑기를 통해 모든 사람은 두 개의 숫자를 갖음</a:t>
            </a:r>
            <a:endParaRPr lang="en-US" altLang="ko-KR" dirty="0"/>
          </a:p>
          <a:p>
            <a:pPr lvl="1"/>
            <a:r>
              <a:rPr lang="ko-KR" altLang="en-US" sz="2000" dirty="0"/>
              <a:t>그 중 한 숫자는 주소 다른 한 숫자는 값임</a:t>
            </a:r>
            <a:endParaRPr lang="en-US" altLang="ko-KR" sz="2000" dirty="0"/>
          </a:p>
          <a:p>
            <a:pPr lvl="1"/>
            <a:r>
              <a:rPr lang="ko-KR" altLang="en-US" sz="2000" dirty="0"/>
              <a:t>주소는 </a:t>
            </a:r>
            <a:r>
              <a:rPr lang="en-US" altLang="ko-KR" sz="2000" dirty="0"/>
              <a:t>1</a:t>
            </a:r>
            <a:r>
              <a:rPr lang="ko-KR" altLang="en-US" sz="2000" dirty="0"/>
              <a:t>에서 부터 </a:t>
            </a:r>
            <a:r>
              <a:rPr lang="en-US" altLang="ko-KR" sz="2000" dirty="0"/>
              <a:t>40</a:t>
            </a:r>
            <a:r>
              <a:rPr lang="ko-KR" altLang="en-US" sz="2000" dirty="0"/>
              <a:t>까지</a:t>
            </a:r>
            <a:r>
              <a:rPr lang="en-US" altLang="ko-KR" sz="2000" dirty="0"/>
              <a:t>,</a:t>
            </a:r>
            <a:r>
              <a:rPr lang="ko-KR" altLang="en-US" sz="2000" dirty="0"/>
              <a:t> 값도 </a:t>
            </a:r>
            <a:r>
              <a:rPr lang="en-US" altLang="ko-KR" sz="2000" dirty="0"/>
              <a:t>1</a:t>
            </a:r>
            <a:r>
              <a:rPr lang="ko-KR" altLang="en-US" sz="2000" dirty="0"/>
              <a:t>에서 부터 </a:t>
            </a:r>
            <a:r>
              <a:rPr lang="en-US" altLang="ko-KR" sz="2000" dirty="0"/>
              <a:t>40</a:t>
            </a:r>
            <a:r>
              <a:rPr lang="ko-KR" altLang="en-US" sz="2000" dirty="0"/>
              <a:t>까지임</a:t>
            </a:r>
            <a:endParaRPr lang="en-US" altLang="ko-KR" sz="2000" dirty="0"/>
          </a:p>
          <a:p>
            <a:pPr lvl="1"/>
            <a:r>
              <a:rPr lang="ko-KR" altLang="en-US" sz="2000" dirty="0"/>
              <a:t>주소와 값이 동일한 수이면 왼쪽 사람의 값과 교환</a:t>
            </a:r>
            <a:endParaRPr lang="en-US" altLang="ko-KR" sz="2000" dirty="0"/>
          </a:p>
          <a:p>
            <a:r>
              <a:rPr lang="en-US" altLang="ko-KR" dirty="0"/>
              <a:t>1</a:t>
            </a:r>
            <a:r>
              <a:rPr lang="ko-KR" altLang="en-US" dirty="0"/>
              <a:t>번 주소부터 </a:t>
            </a:r>
            <a:r>
              <a:rPr lang="en-US" altLang="ko-KR" dirty="0"/>
              <a:t>40</a:t>
            </a:r>
            <a:r>
              <a:rPr lang="ko-KR" altLang="en-US" dirty="0"/>
              <a:t>번 주소까지 모두 순회하는 데 걸리는 시간을 비교 함</a:t>
            </a:r>
            <a:endParaRPr lang="en-US" altLang="ko-KR" dirty="0"/>
          </a:p>
          <a:p>
            <a:r>
              <a:rPr lang="en-US" altLang="ko-KR" dirty="0"/>
              <a:t>1</a:t>
            </a:r>
            <a:r>
              <a:rPr lang="ko-KR" altLang="en-US" dirty="0"/>
              <a:t>번 주소의 사람은 자신의 값을 활용하여</a:t>
            </a:r>
            <a:r>
              <a:rPr lang="en-US" altLang="ko-KR" dirty="0"/>
              <a:t> </a:t>
            </a:r>
            <a:r>
              <a:rPr lang="ko-KR" altLang="en-US" dirty="0"/>
              <a:t>역참조</a:t>
            </a:r>
            <a:r>
              <a:rPr lang="en-US" altLang="ko-KR" dirty="0"/>
              <a:t>(</a:t>
            </a:r>
            <a:r>
              <a:rPr lang="ko-KR" altLang="en-US" dirty="0"/>
              <a:t>*연산</a:t>
            </a:r>
            <a:r>
              <a:rPr lang="en-US" altLang="ko-KR" dirty="0"/>
              <a:t>)</a:t>
            </a:r>
            <a:r>
              <a:rPr lang="ko-KR" altLang="en-US" dirty="0"/>
              <a:t>를 하여 값을 찾아 부름</a:t>
            </a:r>
            <a:endParaRPr lang="en-US" altLang="ko-KR" dirty="0"/>
          </a:p>
          <a:p>
            <a:r>
              <a:rPr lang="ko-KR" altLang="en-US" dirty="0"/>
              <a:t>역참조된 값을 갖고 있는 주소로 반복</a:t>
            </a:r>
            <a:endParaRPr lang="en-US" altLang="ko-KR" dirty="0"/>
          </a:p>
          <a:p>
            <a:pPr lvl="1"/>
            <a:r>
              <a:rPr lang="ko-KR" altLang="en-US" dirty="0"/>
              <a:t>예시</a:t>
            </a:r>
            <a:r>
              <a:rPr lang="en-US" altLang="ko-KR" dirty="0"/>
              <a:t>: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6477-0F1E-164C-BD3E-FAC7D99DFBA0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96898" y="5195162"/>
            <a:ext cx="72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r"/>
            <a:r>
              <a:rPr lang="en-US" altLang="ko-KR" sz="2800" dirty="0"/>
              <a:t>3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516898" y="5195162"/>
            <a:ext cx="72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r"/>
            <a:r>
              <a:rPr lang="en-US" altLang="ko-KR" sz="2800" dirty="0"/>
              <a:t>1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3236898" y="5195162"/>
            <a:ext cx="72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b"/>
          <a:lstStyle/>
          <a:p>
            <a:pPr algn="r"/>
            <a:r>
              <a:rPr lang="en-US" altLang="ko-KR" sz="2800" dirty="0"/>
              <a:t>2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796898" y="5195162"/>
            <a:ext cx="298972" cy="265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6898" y="5195162"/>
            <a:ext cx="298972" cy="265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6898" y="5195162"/>
            <a:ext cx="298972" cy="265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09365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53"/>
          <p:cNvSpPr txBox="1"/>
          <p:nvPr/>
        </p:nvSpPr>
        <p:spPr>
          <a:xfrm>
            <a:off x="272143" y="748083"/>
            <a:ext cx="49776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a; 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// a</a:t>
            </a:r>
            <a:r>
              <a:rPr lang="ko-KR" altLang="en-US" sz="1400" dirty="0">
                <a:latin typeface="Courier New" charset="0"/>
                <a:ea typeface="Courier New" charset="0"/>
                <a:cs typeface="Courier New" charset="0"/>
              </a:rPr>
              <a:t>의 값은 </a:t>
            </a:r>
            <a:r>
              <a:rPr lang="en-US" altLang="ko-KR" sz="1400" dirty="0">
                <a:latin typeface="Courier New" charset="0"/>
                <a:ea typeface="Courier New" charset="0"/>
                <a:cs typeface="Courier New" charset="0"/>
              </a:rPr>
              <a:t>0,</a:t>
            </a:r>
            <a:r>
              <a:rPr lang="ko-KR" altLang="en-US" sz="1400" dirty="0">
                <a:latin typeface="Courier New" charset="0"/>
                <a:ea typeface="Courier New" charset="0"/>
                <a:cs typeface="Courier New" charset="0"/>
              </a:rPr>
              <a:t> 주소는 </a:t>
            </a:r>
            <a:r>
              <a:rPr lang="en-US" altLang="ko-KR" sz="1400" dirty="0">
                <a:latin typeface="Courier New" charset="0"/>
                <a:ea typeface="Courier New" charset="0"/>
                <a:cs typeface="Courier New" charset="0"/>
              </a:rPr>
              <a:t>8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*p = &amp;a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;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// p</a:t>
            </a:r>
            <a:r>
              <a:rPr lang="ko-KR" altLang="en-US" sz="1400" dirty="0">
                <a:latin typeface="Courier New" charset="0"/>
                <a:ea typeface="Courier New" charset="0"/>
                <a:cs typeface="Courier New" charset="0"/>
              </a:rPr>
              <a:t>의 주소는 </a:t>
            </a:r>
            <a:r>
              <a:rPr lang="en-US" altLang="ko-KR" sz="1400" dirty="0">
                <a:latin typeface="Courier New" charset="0"/>
                <a:ea typeface="Courier New" charset="0"/>
                <a:cs typeface="Courier New" charset="0"/>
              </a:rPr>
              <a:t>8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(“%p “, *p); // </a:t>
            </a:r>
            <a:r>
              <a:rPr lang="en-US" altLang="ko-KR" sz="1400" dirty="0">
                <a:latin typeface="Courier New" charset="0"/>
                <a:ea typeface="Courier New" charset="0"/>
                <a:cs typeface="Courier New" charset="0"/>
              </a:rPr>
              <a:t>0</a:t>
            </a:r>
            <a:r>
              <a:rPr lang="ko-KR" altLang="en-US" sz="1400" dirty="0" err="1">
                <a:latin typeface="Courier New" charset="0"/>
                <a:ea typeface="Courier New" charset="0"/>
                <a:cs typeface="Courier New" charset="0"/>
              </a:rPr>
              <a:t>를</a:t>
            </a:r>
            <a:r>
              <a:rPr lang="ko-KR" altLang="en-US" sz="1400" dirty="0">
                <a:latin typeface="Courier New" charset="0"/>
                <a:ea typeface="Courier New" charset="0"/>
                <a:cs typeface="Courier New" charset="0"/>
              </a:rPr>
              <a:t> 출력함  </a:t>
            </a:r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(“%p “, ***</a:t>
            </a:r>
            <a:r>
              <a:rPr lang="ko-KR" altLang="en-US" dirty="0">
                <a:latin typeface="Courier New" charset="0"/>
                <a:ea typeface="Courier New" charset="0"/>
                <a:cs typeface="Courier New" charset="0"/>
              </a:rPr>
              <a:t>****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p); // </a:t>
            </a:r>
            <a:r>
              <a:rPr lang="en-US" altLang="ko-KR" sz="14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ko-KR" altLang="en-US" sz="1400" dirty="0">
                <a:latin typeface="Courier New" charset="0"/>
                <a:ea typeface="Courier New" charset="0"/>
                <a:cs typeface="Courier New" charset="0"/>
              </a:rPr>
              <a:t>을 출력함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(“%p “, </a:t>
            </a:r>
            <a:r>
              <a:rPr lang="ko-KR" altLang="en-US" dirty="0">
                <a:latin typeface="Courier New" charset="0"/>
                <a:ea typeface="Courier New" charset="0"/>
                <a:cs typeface="Courier New" charset="0"/>
              </a:rPr>
              <a:t>****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p); // </a:t>
            </a:r>
            <a:r>
              <a:rPr lang="en-US" altLang="ko-KR" sz="1400" dirty="0">
                <a:latin typeface="Courier New" charset="0"/>
                <a:ea typeface="Courier New" charset="0"/>
                <a:cs typeface="Courier New" charset="0"/>
              </a:rPr>
              <a:t>4</a:t>
            </a:r>
            <a:r>
              <a:rPr lang="ko-KR" altLang="en-US" sz="1400" dirty="0" err="1">
                <a:latin typeface="Courier New" charset="0"/>
                <a:ea typeface="Courier New" charset="0"/>
                <a:cs typeface="Courier New" charset="0"/>
              </a:rPr>
              <a:t>를</a:t>
            </a:r>
            <a:r>
              <a:rPr lang="ko-KR" altLang="en-US" sz="1400" dirty="0">
                <a:latin typeface="Courier New" charset="0"/>
                <a:ea typeface="Courier New" charset="0"/>
                <a:cs typeface="Courier New" charset="0"/>
              </a:rPr>
              <a:t> 출력함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ko-KR" altLang="en-US" dirty="0">
                <a:latin typeface="Courier New" charset="0"/>
                <a:ea typeface="Courier New" charset="0"/>
                <a:cs typeface="Courier New" charset="0"/>
              </a:rPr>
              <a:t>문제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포인터 연습 문제</a:t>
            </a:r>
            <a:endParaRPr lang="en-US" dirty="0"/>
          </a:p>
        </p:txBody>
      </p:sp>
      <p:grpSp>
        <p:nvGrpSpPr>
          <p:cNvPr id="182" name="Group 181"/>
          <p:cNvGrpSpPr/>
          <p:nvPr/>
        </p:nvGrpSpPr>
        <p:grpSpPr>
          <a:xfrm>
            <a:off x="8171278" y="916009"/>
            <a:ext cx="678808" cy="678808"/>
            <a:chOff x="272143" y="3065722"/>
            <a:chExt cx="1270686" cy="1270686"/>
          </a:xfrm>
        </p:grpSpPr>
        <p:sp>
          <p:nvSpPr>
            <p:cNvPr id="183" name="Rectangle 182"/>
            <p:cNvSpPr/>
            <p:nvPr/>
          </p:nvSpPr>
          <p:spPr>
            <a:xfrm>
              <a:off x="272143" y="3065722"/>
              <a:ext cx="1270686" cy="12706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ko-KR" altLang="en-US" sz="2400" dirty="0"/>
                <a:t>값</a:t>
              </a:r>
              <a:endParaRPr lang="en-US" sz="2400" dirty="0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272143" y="3065722"/>
              <a:ext cx="527638" cy="46912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 fontScale="40000" lnSpcReduction="20000"/>
            </a:bodyPr>
            <a:lstStyle/>
            <a:p>
              <a:pPr algn="ctr"/>
              <a:r>
                <a:rPr lang="ko-KR" altLang="en-US" sz="2800" dirty="0"/>
                <a:t>주소</a:t>
              </a:r>
              <a:endParaRPr lang="en-US" sz="28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AF28E7A-06B2-F249-BAD0-8A36EA914672}"/>
              </a:ext>
            </a:extLst>
          </p:cNvPr>
          <p:cNvSpPr txBox="1"/>
          <p:nvPr/>
        </p:nvSpPr>
        <p:spPr>
          <a:xfrm>
            <a:off x="499872" y="3175269"/>
            <a:ext cx="6383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다음과 같이 각 주소와 값이 설정되어 있다고 할 때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br>
              <a:rPr lang="en-US" altLang="ko-KR" dirty="0"/>
            </a:br>
            <a:r>
              <a:rPr lang="ko-KR" altLang="en-US" dirty="0" err="1"/>
              <a:t>포인터만을</a:t>
            </a:r>
            <a:r>
              <a:rPr lang="ko-KR" altLang="en-US" dirty="0"/>
              <a:t> 써서  자신의 번호의 뒷자리를 출력하도록 해보자</a:t>
            </a:r>
            <a:r>
              <a:rPr lang="en-US" altLang="ko-KR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C6AE52-4B30-8349-AC9E-E4A6B445655E}"/>
              </a:ext>
            </a:extLst>
          </p:cNvPr>
          <p:cNvGrpSpPr/>
          <p:nvPr/>
        </p:nvGrpSpPr>
        <p:grpSpPr>
          <a:xfrm>
            <a:off x="534567" y="4037839"/>
            <a:ext cx="5756014" cy="2378054"/>
            <a:chOff x="-879061" y="3816293"/>
            <a:chExt cx="5756014" cy="2378054"/>
          </a:xfrm>
        </p:grpSpPr>
        <p:sp>
          <p:nvSpPr>
            <p:cNvPr id="6" name="Rectangle 5"/>
            <p:cNvSpPr/>
            <p:nvPr/>
          </p:nvSpPr>
          <p:spPr>
            <a:xfrm>
              <a:off x="272143" y="3816293"/>
              <a:ext cx="1151203" cy="118276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4400" dirty="0"/>
                <a:t>9</a:t>
              </a:r>
              <a:endParaRPr lang="en-US" sz="4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23346" y="3816293"/>
              <a:ext cx="1151203" cy="118276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4400" dirty="0"/>
                <a:t>5</a:t>
              </a:r>
              <a:endParaRPr lang="en-US" sz="4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74548" y="3816293"/>
              <a:ext cx="1151203" cy="118276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4400" dirty="0"/>
                <a:t>7</a:t>
              </a:r>
              <a:endParaRPr lang="en-US" sz="4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25750" y="3816293"/>
              <a:ext cx="1151203" cy="118276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4400" dirty="0"/>
                <a:t>3</a:t>
              </a:r>
              <a:endParaRPr lang="en-US" sz="4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2143" y="5011578"/>
              <a:ext cx="1151203" cy="118276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4400" dirty="0"/>
                <a:t>8</a:t>
              </a:r>
              <a:endParaRPr lang="en-US" sz="4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23346" y="5011578"/>
              <a:ext cx="1151203" cy="118276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4400" dirty="0"/>
                <a:t>2</a:t>
              </a:r>
              <a:endParaRPr lang="en-US" sz="4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74548" y="5011578"/>
              <a:ext cx="1151203" cy="118276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4400" dirty="0"/>
                <a:t>0</a:t>
              </a:r>
              <a:endParaRPr lang="en-US" sz="4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25750" y="5011578"/>
              <a:ext cx="1151203" cy="118276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4400" dirty="0"/>
                <a:t>6</a:t>
              </a:r>
              <a:endParaRPr lang="en-US" sz="4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72143" y="3816293"/>
              <a:ext cx="478024" cy="4366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2800" dirty="0"/>
                <a:t>1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23346" y="3816293"/>
              <a:ext cx="478024" cy="4366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2800" dirty="0"/>
                <a:t>2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74548" y="3816293"/>
              <a:ext cx="478024" cy="4366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2800" dirty="0"/>
                <a:t>3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725750" y="3816293"/>
              <a:ext cx="478024" cy="4366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2800" dirty="0"/>
                <a:t>4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2143" y="5011578"/>
              <a:ext cx="478024" cy="4366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2800" dirty="0"/>
                <a:t>6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23346" y="5011578"/>
              <a:ext cx="478024" cy="4366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2800" dirty="0"/>
                <a:t>7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74548" y="5011578"/>
              <a:ext cx="478024" cy="4366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2800" dirty="0"/>
                <a:t>8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725750" y="5011578"/>
              <a:ext cx="478024" cy="4366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2800" dirty="0"/>
                <a:t>9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C21FE9A-0D91-7A44-8EDC-08B7E36083D1}"/>
                </a:ext>
              </a:extLst>
            </p:cNvPr>
            <p:cNvSpPr/>
            <p:nvPr/>
          </p:nvSpPr>
          <p:spPr>
            <a:xfrm>
              <a:off x="-879061" y="3816293"/>
              <a:ext cx="1151203" cy="118276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4400" dirty="0"/>
                <a:t>4</a:t>
              </a:r>
              <a:endParaRPr lang="en-US" sz="44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5533776-75DA-B746-B263-EACA28DD26A4}"/>
                </a:ext>
              </a:extLst>
            </p:cNvPr>
            <p:cNvSpPr/>
            <p:nvPr/>
          </p:nvSpPr>
          <p:spPr>
            <a:xfrm>
              <a:off x="-879061" y="5011578"/>
              <a:ext cx="1151203" cy="118276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4400" dirty="0"/>
                <a:t>1</a:t>
              </a:r>
              <a:endParaRPr lang="en-US" sz="44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6AD724C-94D6-364B-8025-EB6A315D1143}"/>
                </a:ext>
              </a:extLst>
            </p:cNvPr>
            <p:cNvSpPr/>
            <p:nvPr/>
          </p:nvSpPr>
          <p:spPr>
            <a:xfrm>
              <a:off x="-879061" y="3816293"/>
              <a:ext cx="478024" cy="4366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altLang="ko-KR" sz="2800" dirty="0"/>
                <a:t>0</a:t>
              </a:r>
              <a:endParaRPr lang="en-US" sz="2800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DD597BD-BDC0-0747-802E-ED83DBFA4746}"/>
                </a:ext>
              </a:extLst>
            </p:cNvPr>
            <p:cNvSpPr/>
            <p:nvPr/>
          </p:nvSpPr>
          <p:spPr>
            <a:xfrm>
              <a:off x="-879061" y="5011578"/>
              <a:ext cx="478024" cy="4366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altLang="ko-KR" sz="2800" dirty="0"/>
                <a:t>5</a:t>
              </a:r>
              <a:endParaRPr lang="en-US" sz="28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2693162-DE48-3643-8D8C-DFE9BF3D25FE}"/>
              </a:ext>
            </a:extLst>
          </p:cNvPr>
          <p:cNvGrpSpPr/>
          <p:nvPr/>
        </p:nvGrpSpPr>
        <p:grpSpPr>
          <a:xfrm>
            <a:off x="7348317" y="4096708"/>
            <a:ext cx="1104827" cy="1104827"/>
            <a:chOff x="272143" y="3065722"/>
            <a:chExt cx="1270686" cy="1270686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464B83F-A9F3-0E40-AE6E-A3E4D804A736}"/>
                </a:ext>
              </a:extLst>
            </p:cNvPr>
            <p:cNvSpPr/>
            <p:nvPr/>
          </p:nvSpPr>
          <p:spPr>
            <a:xfrm>
              <a:off x="272143" y="3065722"/>
              <a:ext cx="1270686" cy="12706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3600" dirty="0"/>
                <a:t>8</a:t>
              </a:r>
              <a:endParaRPr lang="en-US" sz="36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578555A-BEDF-B34D-82EC-1FBC9A6F7ED5}"/>
                </a:ext>
              </a:extLst>
            </p:cNvPr>
            <p:cNvSpPr/>
            <p:nvPr/>
          </p:nvSpPr>
          <p:spPr>
            <a:xfrm>
              <a:off x="272143" y="3065722"/>
              <a:ext cx="527638" cy="46912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2800" dirty="0"/>
                <a:t>X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76E93B0-2B44-6941-B852-6C25FF444962}"/>
              </a:ext>
            </a:extLst>
          </p:cNvPr>
          <p:cNvSpPr txBox="1"/>
          <p:nvPr/>
        </p:nvSpPr>
        <p:spPr>
          <a:xfrm>
            <a:off x="7144512" y="3668507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포인터 변수 </a:t>
            </a:r>
            <a:r>
              <a:rPr lang="en-US" altLang="ko-KR" dirty="0"/>
              <a:t>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80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53"/>
          <p:cNvSpPr txBox="1"/>
          <p:nvPr/>
        </p:nvSpPr>
        <p:spPr>
          <a:xfrm>
            <a:off x="272143" y="748083"/>
            <a:ext cx="35541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a; 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// a</a:t>
            </a:r>
            <a:r>
              <a:rPr lang="ko-KR" altLang="en-US" sz="1400" dirty="0">
                <a:latin typeface="Courier New" charset="0"/>
                <a:ea typeface="Courier New" charset="0"/>
                <a:cs typeface="Courier New" charset="0"/>
              </a:rPr>
              <a:t>의 주소는 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1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*p = &amp;a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;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// p</a:t>
            </a:r>
            <a:r>
              <a:rPr lang="ko-KR" altLang="en-US" sz="1400" dirty="0">
                <a:latin typeface="Courier New" charset="0"/>
                <a:ea typeface="Courier New" charset="0"/>
                <a:cs typeface="Courier New" charset="0"/>
              </a:rPr>
              <a:t>의 주소는 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20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*p = 12;</a:t>
            </a:r>
            <a:r>
              <a:rPr lang="ko-KR" altLang="en-US" dirty="0">
                <a:latin typeface="Courier New" charset="0"/>
                <a:ea typeface="Courier New" charset="0"/>
                <a:cs typeface="Courier New" charset="0"/>
              </a:rPr>
              <a:t>  </a:t>
            </a:r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ko-KR" altLang="en-US" dirty="0">
                <a:latin typeface="Courier New" charset="0"/>
                <a:ea typeface="Courier New" charset="0"/>
                <a:cs typeface="Courier New" charset="0"/>
              </a:rPr>
              <a:t>문제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포인터 연습 문제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3094075" y="1836344"/>
            <a:ext cx="5756012" cy="4743592"/>
            <a:chOff x="961114" y="797442"/>
            <a:chExt cx="7108998" cy="5702244"/>
          </a:xfrm>
        </p:grpSpPr>
        <p:sp>
          <p:nvSpPr>
            <p:cNvPr id="6" name="Rectangle 5"/>
            <p:cNvSpPr/>
            <p:nvPr/>
          </p:nvSpPr>
          <p:spPr>
            <a:xfrm>
              <a:off x="961114" y="797442"/>
              <a:ext cx="1421800" cy="1421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4400" dirty="0"/>
                <a:t>12</a:t>
              </a:r>
              <a:endParaRPr lang="en-US" sz="4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82914" y="797442"/>
              <a:ext cx="1421800" cy="1421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4400" dirty="0"/>
                <a:t>3</a:t>
              </a:r>
              <a:endParaRPr lang="en-US" sz="4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04713" y="797442"/>
              <a:ext cx="1421800" cy="1421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4400" dirty="0"/>
                <a:t>4</a:t>
              </a:r>
              <a:endParaRPr lang="en-US" sz="4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26513" y="797442"/>
              <a:ext cx="1421800" cy="1421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4400" dirty="0"/>
                <a:t>11</a:t>
              </a:r>
              <a:endParaRPr lang="en-US" sz="4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48312" y="797442"/>
              <a:ext cx="1421800" cy="1421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4400" dirty="0"/>
                <a:t>14</a:t>
              </a:r>
              <a:endParaRPr lang="en-US" sz="4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61114" y="2234287"/>
              <a:ext cx="1421800" cy="1421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4400" dirty="0"/>
                <a:t>20</a:t>
              </a:r>
              <a:endParaRPr lang="en-US" sz="4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82914" y="2234287"/>
              <a:ext cx="1421800" cy="1421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4400" dirty="0"/>
                <a:t>17</a:t>
              </a:r>
              <a:endParaRPr lang="en-US" sz="4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04713" y="2234287"/>
              <a:ext cx="1421800" cy="1421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4400" dirty="0"/>
                <a:t>15</a:t>
              </a:r>
              <a:endParaRPr lang="en-US" sz="4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26513" y="2234287"/>
              <a:ext cx="1421800" cy="1421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4400" dirty="0"/>
                <a:t>10</a:t>
              </a:r>
              <a:endParaRPr lang="en-US" sz="4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48312" y="2234287"/>
              <a:ext cx="1421800" cy="1421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4400" dirty="0"/>
                <a:t>19</a:t>
              </a:r>
              <a:endParaRPr lang="en-US" sz="4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61114" y="3656087"/>
              <a:ext cx="1421800" cy="1421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4400" dirty="0"/>
                <a:t>18</a:t>
              </a:r>
              <a:endParaRPr lang="en-US" sz="4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82914" y="3656087"/>
              <a:ext cx="1421800" cy="1421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4400" dirty="0"/>
                <a:t>9</a:t>
              </a:r>
              <a:endParaRPr lang="en-US" sz="4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61114" y="797442"/>
              <a:ext cx="590386" cy="5249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2800" dirty="0"/>
                <a:t>1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382914" y="797442"/>
              <a:ext cx="590386" cy="5249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2800" dirty="0"/>
                <a:t>2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804713" y="797442"/>
              <a:ext cx="590386" cy="5249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2800" dirty="0"/>
                <a:t>3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226513" y="797442"/>
              <a:ext cx="590386" cy="5249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2800" dirty="0"/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48312" y="797442"/>
              <a:ext cx="590386" cy="5249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2800" dirty="0"/>
                <a:t>5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1114" y="2234287"/>
              <a:ext cx="590386" cy="5249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2800" dirty="0"/>
                <a:t>6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82914" y="2234287"/>
              <a:ext cx="590386" cy="5249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2800" dirty="0"/>
                <a:t>7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04713" y="2234287"/>
              <a:ext cx="590386" cy="5249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2800" dirty="0"/>
                <a:t>8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26513" y="2234287"/>
              <a:ext cx="590386" cy="5249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2800" dirty="0"/>
                <a:t>9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48312" y="2234287"/>
              <a:ext cx="590386" cy="5249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2800" dirty="0"/>
                <a:t>10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61114" y="3656087"/>
              <a:ext cx="590386" cy="5249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2800" dirty="0"/>
                <a:t>11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382914" y="3656087"/>
              <a:ext cx="590386" cy="5249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2800" dirty="0"/>
                <a:t>12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04713" y="3656087"/>
              <a:ext cx="1421800" cy="1421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4400" dirty="0"/>
                <a:t>8</a:t>
              </a:r>
              <a:endParaRPr lang="en-US" sz="44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226513" y="3656087"/>
              <a:ext cx="1421800" cy="1421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4400" dirty="0"/>
                <a:t>16</a:t>
              </a:r>
              <a:endParaRPr lang="en-US" sz="44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648312" y="3656087"/>
              <a:ext cx="1421800" cy="1421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4400" dirty="0"/>
                <a:t>13</a:t>
              </a:r>
              <a:endParaRPr lang="en-US" sz="44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61114" y="5077886"/>
              <a:ext cx="1421800" cy="1421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4400" dirty="0"/>
                <a:t>7</a:t>
              </a:r>
              <a:endParaRPr lang="en-US" sz="44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382914" y="5077886"/>
              <a:ext cx="1421800" cy="1421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4400" dirty="0"/>
                <a:t>2</a:t>
              </a:r>
              <a:endParaRPr lang="en-US" sz="44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804713" y="5077886"/>
              <a:ext cx="1421800" cy="1421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4400" dirty="0"/>
                <a:t>6</a:t>
              </a:r>
              <a:endParaRPr lang="en-US" sz="44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26513" y="5077886"/>
              <a:ext cx="1421800" cy="1421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4400" dirty="0"/>
                <a:t>5</a:t>
              </a:r>
              <a:endParaRPr lang="en-US" sz="44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648312" y="5077886"/>
              <a:ext cx="1421800" cy="1421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4400" dirty="0"/>
                <a:t>1</a:t>
              </a:r>
              <a:endParaRPr lang="en-US" sz="44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804713" y="3656087"/>
              <a:ext cx="590386" cy="5249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2800" dirty="0"/>
                <a:t>13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226513" y="3656087"/>
              <a:ext cx="590386" cy="5249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2800" dirty="0"/>
                <a:t>14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648312" y="3656087"/>
              <a:ext cx="590386" cy="5249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2800" dirty="0"/>
                <a:t>15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61114" y="5077886"/>
              <a:ext cx="590386" cy="5249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2800" dirty="0"/>
                <a:t>16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382914" y="5077886"/>
              <a:ext cx="590386" cy="5249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2800" dirty="0"/>
                <a:t>17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804713" y="5077886"/>
              <a:ext cx="590386" cy="5249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2800" dirty="0"/>
                <a:t>18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226513" y="5077886"/>
              <a:ext cx="590386" cy="5249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2800" dirty="0"/>
                <a:t>19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648312" y="5077886"/>
              <a:ext cx="590386" cy="5249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2800" dirty="0"/>
                <a:t>20</a:t>
              </a:r>
            </a:p>
          </p:txBody>
        </p:sp>
      </p:grpSp>
      <p:sp>
        <p:nvSpPr>
          <p:cNvPr id="177" name="Rectangle 176"/>
          <p:cNvSpPr/>
          <p:nvPr/>
        </p:nvSpPr>
        <p:spPr>
          <a:xfrm>
            <a:off x="-4816566" y="2571074"/>
            <a:ext cx="3545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3200" dirty="0">
                <a:latin typeface="Courier New" charset="0"/>
                <a:ea typeface="Courier New" charset="0"/>
                <a:cs typeface="Courier New" charset="0"/>
              </a:rPr>
              <a:t>**</a:t>
            </a:r>
            <a:r>
              <a:rPr lang="en-US" altLang="ko-KR" sz="3200" dirty="0">
                <a:latin typeface="Courier New" charset="0"/>
                <a:ea typeface="Courier New" charset="0"/>
                <a:cs typeface="Courier New" charset="0"/>
              </a:rPr>
              <a:t>p==5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-4816567" y="3089703"/>
            <a:ext cx="3545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200" dirty="0">
                <a:latin typeface="Courier New" charset="0"/>
                <a:ea typeface="Courier New" charset="0"/>
                <a:cs typeface="Courier New" charset="0"/>
              </a:rPr>
              <a:t>&amp;</a:t>
            </a:r>
            <a:r>
              <a:rPr lang="ko-KR" altLang="en-US" sz="3200" dirty="0">
                <a:latin typeface="Courier New" charset="0"/>
                <a:ea typeface="Courier New" charset="0"/>
                <a:cs typeface="Courier New" charset="0"/>
              </a:rPr>
              <a:t>*</a:t>
            </a:r>
            <a:r>
              <a:rPr lang="en-US" altLang="ko-KR" sz="3200" dirty="0">
                <a:latin typeface="Courier New" charset="0"/>
                <a:ea typeface="Courier New" charset="0"/>
                <a:cs typeface="Courier New" charset="0"/>
              </a:rPr>
              <a:t>p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-4816567" y="3608332"/>
            <a:ext cx="3545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3200" dirty="0">
                <a:latin typeface="Courier New" charset="0"/>
                <a:ea typeface="Courier New" charset="0"/>
                <a:cs typeface="Courier New" charset="0"/>
              </a:rPr>
              <a:t>*******</a:t>
            </a:r>
            <a:r>
              <a:rPr lang="en-US" altLang="ko-KR" sz="3200" dirty="0">
                <a:latin typeface="Courier New" charset="0"/>
                <a:ea typeface="Courier New" charset="0"/>
                <a:cs typeface="Courier New" charset="0"/>
              </a:rPr>
              <a:t>p=4</a:t>
            </a:r>
          </a:p>
        </p:txBody>
      </p:sp>
      <p:grpSp>
        <p:nvGrpSpPr>
          <p:cNvPr id="182" name="Group 181"/>
          <p:cNvGrpSpPr/>
          <p:nvPr/>
        </p:nvGrpSpPr>
        <p:grpSpPr>
          <a:xfrm>
            <a:off x="8171278" y="916009"/>
            <a:ext cx="678808" cy="678808"/>
            <a:chOff x="272143" y="3065722"/>
            <a:chExt cx="1270686" cy="1270686"/>
          </a:xfrm>
        </p:grpSpPr>
        <p:sp>
          <p:nvSpPr>
            <p:cNvPr id="183" name="Rectangle 182"/>
            <p:cNvSpPr/>
            <p:nvPr/>
          </p:nvSpPr>
          <p:spPr>
            <a:xfrm>
              <a:off x="272143" y="3065722"/>
              <a:ext cx="1270686" cy="12706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ko-KR" altLang="en-US" sz="2400" dirty="0"/>
                <a:t>값</a:t>
              </a:r>
              <a:endParaRPr lang="en-US" sz="2400" dirty="0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272143" y="3065722"/>
              <a:ext cx="527638" cy="46912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 fontScale="40000" lnSpcReduction="20000"/>
            </a:bodyPr>
            <a:lstStyle/>
            <a:p>
              <a:pPr algn="ctr"/>
              <a:r>
                <a:rPr lang="ko-KR" altLang="en-US" sz="2800" dirty="0"/>
                <a:t>주소</a:t>
              </a:r>
              <a:endParaRPr lang="en-US" sz="2800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CED5541-4344-7740-BF08-E733663A49C4}"/>
              </a:ext>
            </a:extLst>
          </p:cNvPr>
          <p:cNvGrpSpPr/>
          <p:nvPr/>
        </p:nvGrpSpPr>
        <p:grpSpPr>
          <a:xfrm>
            <a:off x="424004" y="5483412"/>
            <a:ext cx="1104827" cy="1104827"/>
            <a:chOff x="272143" y="3065722"/>
            <a:chExt cx="1270686" cy="1270686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3F3B89E-1033-F94C-BDBD-3AC8F0BBDDC0}"/>
                </a:ext>
              </a:extLst>
            </p:cNvPr>
            <p:cNvSpPr/>
            <p:nvPr/>
          </p:nvSpPr>
          <p:spPr>
            <a:xfrm>
              <a:off x="272143" y="3065722"/>
              <a:ext cx="1270686" cy="127068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/>
            <a:lstStyle/>
            <a:p>
              <a:pPr algn="r"/>
              <a:r>
                <a:rPr lang="en-US" altLang="ko-KR" sz="3600" dirty="0"/>
                <a:t>20</a:t>
              </a:r>
              <a:endParaRPr lang="en-US" sz="36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30A7C5C-ACDA-6B4F-992D-4B1552DC88FA}"/>
                </a:ext>
              </a:extLst>
            </p:cNvPr>
            <p:cNvSpPr/>
            <p:nvPr/>
          </p:nvSpPr>
          <p:spPr>
            <a:xfrm>
              <a:off x="272143" y="3065722"/>
              <a:ext cx="527638" cy="46912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2800" dirty="0"/>
                <a:t>X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EEA72B12-1413-E548-9E04-993012E211AC}"/>
              </a:ext>
            </a:extLst>
          </p:cNvPr>
          <p:cNvSpPr txBox="1"/>
          <p:nvPr/>
        </p:nvSpPr>
        <p:spPr>
          <a:xfrm>
            <a:off x="220199" y="5055211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포인터 변수 </a:t>
            </a:r>
            <a:r>
              <a:rPr lang="en-US" altLang="ko-KR" dirty="0"/>
              <a:t>p</a:t>
            </a:r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D387631-2751-F649-8E32-DFC573ADF4EE}"/>
              </a:ext>
            </a:extLst>
          </p:cNvPr>
          <p:cNvSpPr/>
          <p:nvPr/>
        </p:nvSpPr>
        <p:spPr>
          <a:xfrm>
            <a:off x="-4816567" y="4060815"/>
            <a:ext cx="3545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200" dirty="0">
                <a:latin typeface="Courier New" charset="0"/>
                <a:ea typeface="Courier New" charset="0"/>
                <a:cs typeface="Courier New" charset="0"/>
              </a:rPr>
              <a:t>&amp;</a:t>
            </a:r>
            <a:r>
              <a:rPr lang="ko-KR" altLang="en-US" sz="3200" dirty="0">
                <a:latin typeface="Courier New" charset="0"/>
                <a:ea typeface="Courier New" charset="0"/>
                <a:cs typeface="Courier New" charset="0"/>
              </a:rPr>
              <a:t>*</a:t>
            </a:r>
            <a:r>
              <a:rPr lang="en-US" altLang="ko-KR" sz="3200" dirty="0">
                <a:latin typeface="Courier New" charset="0"/>
                <a:ea typeface="Courier New" charset="0"/>
                <a:cs typeface="Courier New" charset="0"/>
              </a:rPr>
              <a:t>&amp;**</a:t>
            </a:r>
            <a:r>
              <a:rPr lang="ko-KR" altLang="en-US" sz="3200" dirty="0">
                <a:latin typeface="Courier New" charset="0"/>
                <a:ea typeface="Courier New" charset="0"/>
                <a:cs typeface="Courier New" charset="0"/>
              </a:rPr>
              <a:t>*</a:t>
            </a:r>
            <a:r>
              <a:rPr lang="en-US" altLang="ko-KR" sz="3200" dirty="0">
                <a:latin typeface="Courier New" charset="0"/>
                <a:ea typeface="Courier New" charset="0"/>
                <a:cs typeface="Courier New" charset="0"/>
              </a:rPr>
              <a:t>p==12</a:t>
            </a:r>
          </a:p>
        </p:txBody>
      </p:sp>
    </p:spTree>
    <p:extLst>
      <p:ext uri="{BB962C8B-B14F-4D97-AF65-F5344CB8AC3E}">
        <p14:creationId xmlns:p14="http://schemas.microsoft.com/office/powerpoint/2010/main" val="213003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47014 -2.59259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47014 3.7037E-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47014 1.85185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47014 1.85185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178" grpId="0"/>
      <p:bldP spid="179" grpId="0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void</a:t>
            </a:r>
            <a:r>
              <a:rPr lang="ko-KR" altLang="en-US" dirty="0"/>
              <a:t> 타입과 변수 크기와의 관계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ko-KR" altLang="en-US" dirty="0"/>
              <a:t>캐스팅 방법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6477-0F1E-164C-BD3E-FAC7D99DFBA0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2143" y="3311357"/>
            <a:ext cx="3217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float a = 3.9, b = 7.2</a:t>
            </a:r>
          </a:p>
          <a:p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 sum;</a:t>
            </a:r>
          </a:p>
          <a:p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sum = (</a:t>
            </a:r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)b % (</a:t>
            </a:r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)a;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143" y="944790"/>
            <a:ext cx="4839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urier New" charset="0"/>
                <a:ea typeface="Courier New" charset="0"/>
                <a:cs typeface="Courier New" charset="0"/>
              </a:rPr>
              <a:t>void</a:t>
            </a:r>
            <a:r>
              <a:rPr lang="ko-KR" altLang="en-US" sz="3600" dirty="0">
                <a:latin typeface="Courier New" charset="0"/>
                <a:ea typeface="Courier New" charset="0"/>
                <a:cs typeface="Courier New" charset="0"/>
              </a:rPr>
              <a:t>는 타입 미지정</a:t>
            </a:r>
            <a:br>
              <a:rPr lang="en-US" altLang="ko-KR" sz="3600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ko-KR" altLang="en-US" dirty="0">
                <a:latin typeface="Courier New" charset="0"/>
                <a:ea typeface="Courier New" charset="0"/>
                <a:cs typeface="Courier New" charset="0"/>
              </a:rPr>
              <a:t>필요에 따라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 void </a:t>
            </a:r>
            <a:r>
              <a:rPr lang="ko-KR" altLang="en-US" dirty="0">
                <a:latin typeface="Courier New" charset="0"/>
                <a:ea typeface="Courier New" charset="0"/>
                <a:cs typeface="Courier New" charset="0"/>
              </a:rPr>
              <a:t>타입 변수를 </a:t>
            </a:r>
            <a:br>
              <a:rPr lang="en-US" altLang="ko-KR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ko-KR" altLang="en-US" dirty="0">
                <a:latin typeface="Courier New" charset="0"/>
                <a:ea typeface="Courier New" charset="0"/>
                <a:cs typeface="Courier New" charset="0"/>
              </a:rPr>
              <a:t>다른 타입으로 캐스팅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(casting)</a:t>
            </a:r>
            <a:r>
              <a:rPr lang="ko-KR" altLang="en-US" dirty="0">
                <a:latin typeface="Courier New" charset="0"/>
                <a:ea typeface="Courier New" charset="0"/>
                <a:cs typeface="Courier New" charset="0"/>
              </a:rPr>
              <a:t>하여 사용</a:t>
            </a:r>
            <a:endParaRPr lang="en-US" altLang="ko-KR" sz="28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0543" y="2808747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ko-KR" altLang="en-US" dirty="0">
                <a:latin typeface="Courier New" charset="0"/>
                <a:ea typeface="Courier New" charset="0"/>
                <a:cs typeface="Courier New" charset="0"/>
              </a:rPr>
              <a:t>새로운 타입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)</a:t>
            </a:r>
            <a:r>
              <a:rPr lang="ko-KR" altLang="en-US" dirty="0">
                <a:latin typeface="Courier New" charset="0"/>
                <a:ea typeface="Courier New" charset="0"/>
                <a:cs typeface="Courier New" charset="0"/>
              </a:rPr>
              <a:t> 변수명</a:t>
            </a:r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4040" y="3773022"/>
            <a:ext cx="4791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float</a:t>
            </a:r>
            <a:r>
              <a:rPr lang="ko-KR" altLang="en-US" dirty="0">
                <a:latin typeface="Courier New" charset="0"/>
                <a:ea typeface="Courier New" charset="0"/>
                <a:cs typeface="Courier New" charset="0"/>
              </a:rPr>
              <a:t>형 변수 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ko-KR" altLang="en-US" dirty="0">
                <a:latin typeface="Courier New" charset="0"/>
                <a:ea typeface="Courier New" charset="0"/>
                <a:cs typeface="Courier New" charset="0"/>
              </a:rPr>
              <a:t>와 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b</a:t>
            </a:r>
            <a:r>
              <a:rPr lang="ko-KR" altLang="en-US" dirty="0">
                <a:latin typeface="Courier New" charset="0"/>
                <a:ea typeface="Courier New" charset="0"/>
                <a:cs typeface="Courier New" charset="0"/>
              </a:rPr>
              <a:t>를 </a:t>
            </a:r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ko-KR" altLang="en-US" dirty="0">
                <a:latin typeface="Courier New" charset="0"/>
                <a:ea typeface="Courier New" charset="0"/>
                <a:cs typeface="Courier New" charset="0"/>
              </a:rPr>
              <a:t>형으로 캐스팅</a:t>
            </a:r>
            <a:br>
              <a:rPr lang="en-US" altLang="ko-KR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ko-KR" altLang="en-US" dirty="0">
                <a:latin typeface="Courier New" charset="0"/>
                <a:ea typeface="Courier New" charset="0"/>
                <a:cs typeface="Courier New" charset="0"/>
              </a:rPr>
              <a:t>형 변수 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sum</a:t>
            </a:r>
            <a:r>
              <a:rPr lang="ko-KR" altLang="en-US" dirty="0">
                <a:latin typeface="Courier New" charset="0"/>
                <a:ea typeface="Courier New" charset="0"/>
                <a:cs typeface="Courier New" charset="0"/>
              </a:rPr>
              <a:t>에 결과를 저장</a:t>
            </a:r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8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포인터에서의 캐스팅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6477-0F1E-164C-BD3E-FAC7D99DFBA0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2143" y="748083"/>
            <a:ext cx="26661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 a = 100;</a:t>
            </a:r>
          </a:p>
          <a:p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double b = 300;</a:t>
            </a:r>
          </a:p>
          <a:p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 c[2] = {1, 2};</a:t>
            </a:r>
          </a:p>
          <a:p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23351" y="748083"/>
            <a:ext cx="2869197" cy="5251070"/>
            <a:chOff x="483049" y="1524000"/>
            <a:chExt cx="2869197" cy="5251070"/>
          </a:xfrm>
        </p:grpSpPr>
        <p:sp>
          <p:nvSpPr>
            <p:cNvPr id="9" name="Rectangle 8"/>
            <p:cNvSpPr/>
            <p:nvPr/>
          </p:nvSpPr>
          <p:spPr>
            <a:xfrm>
              <a:off x="1082137" y="191288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77436" y="1524000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altLang="ko-KR"/>
                <a:t>…</a:t>
              </a:r>
              <a:r>
                <a:rPr lang="en-US" altLang="ko-KR" dirty="0"/>
                <a:t>0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98338" y="1529257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31</a:t>
              </a:r>
              <a:r>
                <a:rPr lang="mr-IN" altLang="ko-KR" dirty="0"/>
                <a:t>…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3476" y="190237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500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82137" y="2285996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3049" y="2275485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504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82137" y="2660817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3049" y="2650306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508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82137" y="3035638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3049" y="3025127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512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82137" y="3410459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3049" y="3399948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516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82137" y="3785280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3049" y="3774769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520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82137" y="4160101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3049" y="414959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524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82137" y="453492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3049" y="452441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528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82137" y="4909743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3049" y="4899232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532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2137" y="5284564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3049" y="5274053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536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82137" y="5647055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3049" y="5636544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540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82137" y="6021876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3049" y="6011365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544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82137" y="6396697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3049" y="6386186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548</a:t>
              </a:r>
              <a:endParaRPr lang="en-US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463168" y="116352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100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955619" y="112532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633030" y="1726806"/>
            <a:ext cx="21960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/>
              <a:t>300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955619" y="170392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955619" y="2251107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c[0]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6463168" y="303371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500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7955619" y="298655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633030" y="3623441"/>
            <a:ext cx="21960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504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955619" y="360056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6580187" y="22801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1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580187" y="2660268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2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6463168" y="416747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512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955619" y="4129274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955619" y="2613622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c[1]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50320" y="490454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500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942771" y="486633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72143" y="192571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 *pa = &amp;a;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71731" y="3302435"/>
            <a:ext cx="128753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void *k;</a:t>
            </a:r>
          </a:p>
          <a:p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k = &amp;a;</a:t>
            </a:r>
          </a:p>
          <a:p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72143" y="22522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double *</a:t>
            </a:r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pb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 = &amp;b;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72143" y="259228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 *pc = &amp;c[0];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033455" y="4559808"/>
            <a:ext cx="2443809" cy="380246"/>
            <a:chOff x="6095114" y="2689019"/>
            <a:chExt cx="2443809" cy="380246"/>
          </a:xfrm>
        </p:grpSpPr>
        <p:sp>
          <p:nvSpPr>
            <p:cNvPr id="58" name="Rectangle 57"/>
            <p:cNvSpPr/>
            <p:nvPr/>
          </p:nvSpPr>
          <p:spPr>
            <a:xfrm>
              <a:off x="6095114" y="2689019"/>
              <a:ext cx="307818" cy="38024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422638" y="2694570"/>
              <a:ext cx="2116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k</a:t>
              </a:r>
              <a:r>
                <a:rPr lang="ko-KR" altLang="en-US" dirty="0"/>
                <a:t> 값은 </a:t>
              </a:r>
              <a:r>
                <a:rPr lang="en-US" altLang="ko-KR" dirty="0"/>
                <a:t>a</a:t>
              </a:r>
              <a:r>
                <a:rPr lang="ko-KR" altLang="en-US" dirty="0"/>
                <a:t>의 주소 </a:t>
              </a:r>
              <a:r>
                <a:rPr lang="en-US" altLang="ko-KR" dirty="0"/>
                <a:t>500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6107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포인터에서의 캐스팅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6477-0F1E-164C-BD3E-FAC7D99DFBA0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2143" y="748083"/>
            <a:ext cx="26661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 a = 100;</a:t>
            </a:r>
          </a:p>
          <a:p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double b = 300;</a:t>
            </a:r>
          </a:p>
          <a:p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 c[2] = {1, 2};</a:t>
            </a:r>
          </a:p>
          <a:p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23351" y="748083"/>
            <a:ext cx="2869197" cy="5251070"/>
            <a:chOff x="483049" y="1524000"/>
            <a:chExt cx="2869197" cy="5251070"/>
          </a:xfrm>
        </p:grpSpPr>
        <p:sp>
          <p:nvSpPr>
            <p:cNvPr id="9" name="Rectangle 8"/>
            <p:cNvSpPr/>
            <p:nvPr/>
          </p:nvSpPr>
          <p:spPr>
            <a:xfrm>
              <a:off x="1082137" y="191288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77436" y="1524000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altLang="ko-KR"/>
                <a:t>…</a:t>
              </a:r>
              <a:r>
                <a:rPr lang="en-US" altLang="ko-KR" dirty="0"/>
                <a:t>0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98338" y="1529257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31</a:t>
              </a:r>
              <a:r>
                <a:rPr lang="mr-IN" altLang="ko-KR" dirty="0"/>
                <a:t>…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3476" y="190237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500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82137" y="2285996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3049" y="2275485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504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82137" y="2660817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3049" y="2650306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508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82137" y="3035638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3049" y="3025127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512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82137" y="3410459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3049" y="3399948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516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82137" y="3785280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3049" y="3774769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520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82137" y="4160101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3049" y="414959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524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82137" y="453492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3049" y="452441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528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82137" y="4909743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3049" y="4899232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532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2137" y="5284564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3049" y="5274053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536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82137" y="5647055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3049" y="5636544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540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82137" y="6021876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3049" y="6011365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544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82137" y="6396697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3049" y="6386186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548</a:t>
              </a:r>
              <a:endParaRPr lang="en-US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463168" y="116352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100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955619" y="112532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633030" y="1726806"/>
            <a:ext cx="21960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/>
              <a:t>300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955619" y="170392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955619" y="2251107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c[0]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6463168" y="303371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500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7955619" y="298655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633030" y="3623441"/>
            <a:ext cx="21960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504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955619" y="360056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6580187" y="22801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1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580187" y="2660268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2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6463168" y="416747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512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955619" y="4129274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955619" y="2613622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c[1]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50319" y="490454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500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7942771" y="486633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72143" y="192571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 *pa = &amp;a;</a:t>
            </a:r>
          </a:p>
        </p:txBody>
      </p:sp>
      <p:sp>
        <p:nvSpPr>
          <p:cNvPr id="86" name="Rectangle 85"/>
          <p:cNvSpPr/>
          <p:nvPr/>
        </p:nvSpPr>
        <p:spPr>
          <a:xfrm>
            <a:off x="272143" y="22522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double *</a:t>
            </a:r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pb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 = &amp;b;</a:t>
            </a:r>
          </a:p>
        </p:txBody>
      </p:sp>
      <p:sp>
        <p:nvSpPr>
          <p:cNvPr id="87" name="Rectangle 86"/>
          <p:cNvSpPr/>
          <p:nvPr/>
        </p:nvSpPr>
        <p:spPr>
          <a:xfrm>
            <a:off x="272143" y="259228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 *pc = &amp;c[0];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71731" y="3302435"/>
            <a:ext cx="363112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void *k;</a:t>
            </a:r>
          </a:p>
          <a:p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k = &amp;a;</a:t>
            </a:r>
          </a:p>
          <a:p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(“%d\n”, *(</a:t>
            </a:r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*)k);</a:t>
            </a:r>
          </a:p>
          <a:p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2033455" y="4559808"/>
            <a:ext cx="2443809" cy="380246"/>
            <a:chOff x="6095114" y="2689019"/>
            <a:chExt cx="2443809" cy="380246"/>
          </a:xfrm>
        </p:grpSpPr>
        <p:sp>
          <p:nvSpPr>
            <p:cNvPr id="56" name="Rectangle 55"/>
            <p:cNvSpPr/>
            <p:nvPr/>
          </p:nvSpPr>
          <p:spPr>
            <a:xfrm>
              <a:off x="6095114" y="2689019"/>
              <a:ext cx="307818" cy="38024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422638" y="2694570"/>
              <a:ext cx="2116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k</a:t>
              </a:r>
              <a:r>
                <a:rPr lang="ko-KR" altLang="en-US" dirty="0"/>
                <a:t> 값은 </a:t>
              </a:r>
              <a:r>
                <a:rPr lang="en-US" altLang="ko-KR" dirty="0"/>
                <a:t>a</a:t>
              </a:r>
              <a:r>
                <a:rPr lang="ko-KR" altLang="en-US" dirty="0"/>
                <a:t>의 주소 </a:t>
              </a:r>
              <a:r>
                <a:rPr lang="en-US" altLang="ko-KR" dirty="0"/>
                <a:t>500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29390" y="5045293"/>
            <a:ext cx="2884186" cy="651882"/>
            <a:chOff x="6095114" y="2689019"/>
            <a:chExt cx="2884186" cy="651882"/>
          </a:xfrm>
        </p:grpSpPr>
        <p:sp>
          <p:nvSpPr>
            <p:cNvPr id="59" name="Rectangle 58"/>
            <p:cNvSpPr/>
            <p:nvPr/>
          </p:nvSpPr>
          <p:spPr>
            <a:xfrm>
              <a:off x="6095114" y="2689019"/>
              <a:ext cx="307818" cy="38024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422638" y="2694570"/>
              <a:ext cx="25566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읽을 바이트의 길이는 </a:t>
              </a:r>
              <a:br>
                <a:rPr lang="en-US" altLang="ko-KR" dirty="0"/>
              </a:br>
              <a:r>
                <a:rPr lang="en-US" altLang="ko-KR" dirty="0" err="1"/>
                <a:t>int</a:t>
              </a:r>
              <a:r>
                <a:rPr lang="en-US" altLang="ko-KR" dirty="0"/>
                <a:t> </a:t>
              </a:r>
              <a:r>
                <a:rPr lang="ko-KR" altLang="en-US" dirty="0"/>
                <a:t>타입의 길이 </a:t>
              </a:r>
              <a:r>
                <a:rPr lang="en-US" altLang="ko-KR" dirty="0"/>
                <a:t>4</a:t>
              </a:r>
              <a:r>
                <a:rPr lang="ko-KR" altLang="en-US" dirty="0"/>
                <a:t>바이트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7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포인터에서의 캐스팅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6477-0F1E-164C-BD3E-FAC7D99DFBA0}" type="slidenum">
              <a:rPr lang="en-US" smtClean="0"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2143" y="748083"/>
            <a:ext cx="26661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 a = 100;</a:t>
            </a:r>
          </a:p>
          <a:p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double b = 300;</a:t>
            </a:r>
          </a:p>
          <a:p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 c[2] = {1, 2};</a:t>
            </a:r>
          </a:p>
          <a:p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23351" y="748083"/>
            <a:ext cx="2869197" cy="5251070"/>
            <a:chOff x="483049" y="1524000"/>
            <a:chExt cx="2869197" cy="5251070"/>
          </a:xfrm>
        </p:grpSpPr>
        <p:sp>
          <p:nvSpPr>
            <p:cNvPr id="9" name="Rectangle 8"/>
            <p:cNvSpPr/>
            <p:nvPr/>
          </p:nvSpPr>
          <p:spPr>
            <a:xfrm>
              <a:off x="1082137" y="191288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77436" y="1524000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altLang="ko-KR"/>
                <a:t>…</a:t>
              </a:r>
              <a:r>
                <a:rPr lang="en-US" altLang="ko-KR" dirty="0"/>
                <a:t>0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98338" y="1529257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31</a:t>
              </a:r>
              <a:r>
                <a:rPr lang="mr-IN" altLang="ko-KR" dirty="0"/>
                <a:t>…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3476" y="190237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500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82137" y="2285996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3049" y="2275485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504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82137" y="2660817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3049" y="2650306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508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82137" y="3035638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3049" y="3025127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512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82137" y="3410459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3049" y="3399948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516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82137" y="3785280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3049" y="3774769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520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82137" y="4160101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3049" y="414959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524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82137" y="453492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3049" y="452441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528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82137" y="4909743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3049" y="4899232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532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2137" y="5284564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3049" y="5274053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536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82137" y="5647055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3049" y="5636544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540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82137" y="6021876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3049" y="6011365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544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82137" y="6396697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3049" y="6386186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548</a:t>
              </a:r>
              <a:endParaRPr lang="en-US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463168" y="116352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100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955619" y="112532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633030" y="1726806"/>
            <a:ext cx="21960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/>
              <a:t>300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955619" y="170392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955619" y="2251107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c[0]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6463168" y="303371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500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7955619" y="298655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633030" y="3623441"/>
            <a:ext cx="21960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504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955619" y="360056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6580187" y="22801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1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580187" y="2660268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2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6463168" y="416747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512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955619" y="4129274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955619" y="2613622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c[1]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50320" y="490454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504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942771" y="486633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72143" y="192571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 *pa = &amp;a;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71731" y="3302435"/>
            <a:ext cx="404469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void *k;</a:t>
            </a:r>
          </a:p>
          <a:p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k = &amp;a;</a:t>
            </a:r>
          </a:p>
          <a:p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(“%d\n”, *(</a:t>
            </a:r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*)k);</a:t>
            </a:r>
          </a:p>
          <a:p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k = &amp;b;</a:t>
            </a:r>
            <a:br>
              <a:rPr lang="en-US" altLang="ko-KR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(“%d\n”, *(double*)k);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72143" y="22522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double *</a:t>
            </a:r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pb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 = &amp;b;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72143" y="259228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 *pc = &amp;c[0];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002730" y="4933316"/>
            <a:ext cx="1456597" cy="288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7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포인터에서의 캐스팅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6477-0F1E-164C-BD3E-FAC7D99DFBA0}" type="slidenum">
              <a:rPr lang="en-US" smtClean="0"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2143" y="748083"/>
            <a:ext cx="26661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 a = 100;</a:t>
            </a:r>
          </a:p>
          <a:p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double b = 300;</a:t>
            </a:r>
          </a:p>
          <a:p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 c[2] = {1, 2};</a:t>
            </a:r>
          </a:p>
          <a:p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23351" y="748083"/>
            <a:ext cx="2869197" cy="5251070"/>
            <a:chOff x="483049" y="1524000"/>
            <a:chExt cx="2869197" cy="5251070"/>
          </a:xfrm>
        </p:grpSpPr>
        <p:sp>
          <p:nvSpPr>
            <p:cNvPr id="9" name="Rectangle 8"/>
            <p:cNvSpPr/>
            <p:nvPr/>
          </p:nvSpPr>
          <p:spPr>
            <a:xfrm>
              <a:off x="1082137" y="191288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77436" y="1524000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altLang="ko-KR"/>
                <a:t>…</a:t>
              </a:r>
              <a:r>
                <a:rPr lang="en-US" altLang="ko-KR" dirty="0"/>
                <a:t>0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98338" y="1529257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31</a:t>
              </a:r>
              <a:r>
                <a:rPr lang="mr-IN" altLang="ko-KR" dirty="0"/>
                <a:t>…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3476" y="190237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500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82137" y="2285996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3049" y="2275485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504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82137" y="2660817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3049" y="2650306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508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82137" y="3035638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3049" y="3025127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512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82137" y="3410459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3049" y="3399948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516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82137" y="3785280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3049" y="3774769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520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82137" y="4160101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3049" y="414959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524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82137" y="453492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3049" y="452441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528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82137" y="4909743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3049" y="4899232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532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2137" y="5284564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3049" y="5274053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536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82137" y="5647055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3049" y="5636544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540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82137" y="6021876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3049" y="6011365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544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82137" y="6396697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3049" y="6386186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548</a:t>
              </a:r>
              <a:endParaRPr lang="en-US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6463168" y="116352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100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955619" y="112532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633030" y="1726806"/>
            <a:ext cx="21960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/>
              <a:t>300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955619" y="170392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955619" y="2251107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c[0]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6463168" y="303371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500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7955619" y="298655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633030" y="3623441"/>
            <a:ext cx="21960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504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955619" y="360056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6580187" y="22801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1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580187" y="2660268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2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6463168" y="416747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512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955619" y="4129274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955619" y="2613622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c[1]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50320" y="490454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512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942771" y="486633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72143" y="192571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 *pa = &amp;a;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71731" y="3302435"/>
            <a:ext cx="4044697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void *k;</a:t>
            </a:r>
          </a:p>
          <a:p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k = &amp;a;</a:t>
            </a:r>
          </a:p>
          <a:p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(“%d\n”, *(</a:t>
            </a:r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*)k);</a:t>
            </a:r>
          </a:p>
          <a:p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k = &amp;b;</a:t>
            </a:r>
            <a:br>
              <a:rPr lang="en-US" altLang="ko-KR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(“%d\n”, *(double*)k);</a:t>
            </a:r>
          </a:p>
          <a:p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k = &amp;c[0];</a:t>
            </a:r>
            <a:br>
              <a:rPr lang="en-US" altLang="ko-KR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(“%d\n”, *(</a:t>
            </a:r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*)k);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72143" y="22522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double *</a:t>
            </a:r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pb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 = &amp;b;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72143" y="259228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 *pc = &amp;c[0];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002730" y="4933316"/>
            <a:ext cx="1456597" cy="288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4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포인터와 배열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6477-0F1E-164C-BD3E-FAC7D99DFBA0}" type="slidenum">
              <a:rPr lang="en-US" smtClean="0"/>
              <a:t>29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023351" y="748083"/>
            <a:ext cx="2869197" cy="5251070"/>
            <a:chOff x="483049" y="1524000"/>
            <a:chExt cx="2869197" cy="5251070"/>
          </a:xfrm>
        </p:grpSpPr>
        <p:sp>
          <p:nvSpPr>
            <p:cNvPr id="7" name="Rectangle 6"/>
            <p:cNvSpPr/>
            <p:nvPr/>
          </p:nvSpPr>
          <p:spPr>
            <a:xfrm>
              <a:off x="1082137" y="191288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77436" y="1524000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altLang="ko-KR"/>
                <a:t>…</a:t>
              </a:r>
              <a:r>
                <a:rPr lang="en-US" altLang="ko-KR" dirty="0"/>
                <a:t>0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8338" y="1529257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31</a:t>
              </a:r>
              <a:r>
                <a:rPr lang="mr-IN" altLang="ko-KR" dirty="0"/>
                <a:t>…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3476" y="190237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500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82137" y="2285996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3049" y="2275485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504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82137" y="2660817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3049" y="2650306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508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82137" y="3035638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3049" y="3025127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512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82137" y="3410459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3049" y="3399948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516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82137" y="3785280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3049" y="3774769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520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82137" y="4160101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3049" y="414959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524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82137" y="453492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3049" y="452441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528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82137" y="4909743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3049" y="4899232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532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82137" y="5284564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3049" y="5274053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536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2137" y="5647055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3049" y="5636544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540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82137" y="6021876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3049" y="6011365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544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82137" y="6396697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3049" y="6386186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/>
                <a:t>548</a:t>
              </a:r>
              <a:endParaRPr lang="en-US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955619" y="2251107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c[0]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580187" y="22801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580187" y="2660268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2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955619" y="2613622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c[1]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450320" y="490454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512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942771" y="4866338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72143" y="748083"/>
            <a:ext cx="349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 c[4] = {1, 2,</a:t>
            </a:r>
            <a:r>
              <a:rPr lang="ko-KR" alt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3,</a:t>
            </a:r>
            <a:r>
              <a:rPr lang="ko-KR" alt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4};</a:t>
            </a:r>
          </a:p>
          <a:p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 *pc;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588749" y="3059248"/>
            <a:ext cx="30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3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964181" y="3012602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c[</a:t>
            </a:r>
            <a:r>
              <a:rPr lang="en-US" altLang="ko-KR" dirty="0"/>
              <a:t>2</a:t>
            </a:r>
            <a:r>
              <a:rPr lang="en-US" dirty="0"/>
              <a:t>]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85933" y="34163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4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961366" y="3369666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c[</a:t>
            </a:r>
            <a:r>
              <a:rPr lang="en-US" altLang="ko-KR" dirty="0"/>
              <a:t>3</a:t>
            </a:r>
            <a:r>
              <a:rPr lang="en-US" dirty="0"/>
              <a:t>]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72143" y="1733625"/>
            <a:ext cx="36343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Courier New" charset="0"/>
                <a:ea typeface="Courier New" charset="0"/>
                <a:cs typeface="Courier New" charset="0"/>
              </a:rPr>
              <a:t>포인터를 이용한 배열 접근</a:t>
            </a:r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pc = &amp;c[0]; // c[0]</a:t>
            </a:r>
            <a:r>
              <a:rPr lang="ko-KR" altLang="en-US" dirty="0">
                <a:latin typeface="Courier New" charset="0"/>
                <a:ea typeface="Courier New" charset="0"/>
                <a:cs typeface="Courier New" charset="0"/>
              </a:rPr>
              <a:t>의 주소</a:t>
            </a:r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pc = &amp;c[1]; // c[1]</a:t>
            </a:r>
            <a:r>
              <a:rPr lang="ko-KR" altLang="en-US" dirty="0">
                <a:latin typeface="Courier New" charset="0"/>
                <a:ea typeface="Courier New" charset="0"/>
                <a:cs typeface="Courier New" charset="0"/>
              </a:rPr>
              <a:t>의 주소</a:t>
            </a:r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pc = &amp;c[2]; // c[2]</a:t>
            </a:r>
            <a:r>
              <a:rPr lang="ko-KR" altLang="en-US" dirty="0">
                <a:latin typeface="Courier New" charset="0"/>
                <a:ea typeface="Courier New" charset="0"/>
                <a:cs typeface="Courier New" charset="0"/>
              </a:rPr>
              <a:t>의 주소</a:t>
            </a:r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pc = &amp;c[3]; // c[3]</a:t>
            </a:r>
            <a:r>
              <a:rPr lang="ko-KR" altLang="en-US" dirty="0">
                <a:latin typeface="Courier New" charset="0"/>
                <a:ea typeface="Courier New" charset="0"/>
                <a:cs typeface="Courier New" charset="0"/>
              </a:rPr>
              <a:t>의 주소</a:t>
            </a:r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72143" y="3526973"/>
            <a:ext cx="37369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Courier New" charset="0"/>
                <a:ea typeface="Courier New" charset="0"/>
                <a:cs typeface="Courier New" charset="0"/>
              </a:rPr>
              <a:t>포인터 연산을 이용한 배열 접근</a:t>
            </a:r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pc; // c[0]</a:t>
            </a:r>
            <a:r>
              <a:rPr lang="ko-KR" altLang="en-US" dirty="0">
                <a:latin typeface="Courier New" charset="0"/>
                <a:ea typeface="Courier New" charset="0"/>
                <a:cs typeface="Courier New" charset="0"/>
              </a:rPr>
              <a:t>의 주소</a:t>
            </a:r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pc+1; // c[1]</a:t>
            </a:r>
            <a:r>
              <a:rPr lang="ko-KR" altLang="en-US" dirty="0">
                <a:latin typeface="Courier New" charset="0"/>
                <a:ea typeface="Courier New" charset="0"/>
                <a:cs typeface="Courier New" charset="0"/>
              </a:rPr>
              <a:t>의 주소</a:t>
            </a:r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pc+2; // c[2]</a:t>
            </a:r>
            <a:r>
              <a:rPr lang="ko-KR" altLang="en-US" dirty="0">
                <a:latin typeface="Courier New" charset="0"/>
                <a:ea typeface="Courier New" charset="0"/>
                <a:cs typeface="Courier New" charset="0"/>
              </a:rPr>
              <a:t>의 주소</a:t>
            </a:r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ko-KR" dirty="0">
                <a:latin typeface="Courier New" charset="0"/>
                <a:ea typeface="Courier New" charset="0"/>
                <a:cs typeface="Courier New" charset="0"/>
              </a:rPr>
              <a:t>pc+3; // c[3]</a:t>
            </a:r>
            <a:r>
              <a:rPr lang="ko-KR" altLang="en-US" dirty="0">
                <a:latin typeface="Courier New" charset="0"/>
                <a:ea typeface="Courier New" charset="0"/>
                <a:cs typeface="Courier New" charset="0"/>
              </a:rPr>
              <a:t>의 주소</a:t>
            </a:r>
            <a:endParaRPr lang="en-US" altLang="ko-KR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0418" y="5361499"/>
            <a:ext cx="3894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시작 주소</a:t>
            </a:r>
            <a:r>
              <a:rPr lang="en-US" altLang="ko-KR" dirty="0"/>
              <a:t>+(</a:t>
            </a:r>
            <a:r>
              <a:rPr lang="ko-KR" altLang="en-US" dirty="0"/>
              <a:t>변수의 타입</a:t>
            </a:r>
            <a:r>
              <a:rPr lang="en-US" altLang="ko-KR" dirty="0"/>
              <a:t>)</a:t>
            </a:r>
            <a:r>
              <a:rPr lang="ko-KR" altLang="en-US" dirty="0"/>
              <a:t>*배열인덱스</a:t>
            </a:r>
            <a:endParaRPr lang="en-US" altLang="ko-KR" dirty="0"/>
          </a:p>
          <a:p>
            <a:r>
              <a:rPr lang="en-US" dirty="0"/>
              <a:t>c[2]</a:t>
            </a:r>
            <a:r>
              <a:rPr lang="ko-KR" altLang="en-US" dirty="0"/>
              <a:t>의 주소 </a:t>
            </a:r>
            <a:r>
              <a:rPr lang="en-US" altLang="ko-KR" dirty="0"/>
              <a:t>=</a:t>
            </a:r>
            <a:r>
              <a:rPr lang="ko-KR" altLang="en-US" dirty="0"/>
              <a:t> </a:t>
            </a:r>
            <a:r>
              <a:rPr lang="en-US" dirty="0"/>
              <a:t>512 + 4*2 = 520</a:t>
            </a:r>
          </a:p>
        </p:txBody>
      </p:sp>
    </p:spTree>
    <p:extLst>
      <p:ext uri="{BB962C8B-B14F-4D97-AF65-F5344CB8AC3E}">
        <p14:creationId xmlns:p14="http://schemas.microsoft.com/office/powerpoint/2010/main" val="98398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순서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Binary to Byte</a:t>
            </a:r>
          </a:p>
          <a:p>
            <a:r>
              <a:rPr lang="ko-KR" altLang="en-US" dirty="0"/>
              <a:t>주소</a:t>
            </a:r>
            <a:endParaRPr lang="en-US" altLang="ko-KR" dirty="0"/>
          </a:p>
          <a:p>
            <a:r>
              <a:rPr lang="ko-KR" altLang="en-US" dirty="0"/>
              <a:t>변수의 주소 확인</a:t>
            </a:r>
            <a:endParaRPr lang="en-US" altLang="ko-KR" dirty="0"/>
          </a:p>
          <a:p>
            <a:r>
              <a:rPr lang="en-US" altLang="ko-KR" dirty="0" err="1"/>
              <a:t>Scanf</a:t>
            </a:r>
            <a:r>
              <a:rPr lang="ko-KR" altLang="en-US" dirty="0"/>
              <a:t>에서 </a:t>
            </a:r>
            <a:r>
              <a:rPr lang="en-US" altLang="ko-KR" dirty="0"/>
              <a:t>&amp;</a:t>
            </a:r>
            <a:r>
              <a:rPr lang="ko-KR" altLang="en-US" dirty="0"/>
              <a:t> 연산자의 활용</a:t>
            </a:r>
            <a:endParaRPr lang="en-US" altLang="ko-KR" dirty="0"/>
          </a:p>
          <a:p>
            <a:r>
              <a:rPr lang="ko-KR" altLang="en-US" dirty="0"/>
              <a:t>포인터의 </a:t>
            </a:r>
            <a:r>
              <a:rPr lang="en-US" altLang="ko-KR" dirty="0"/>
              <a:t>2</a:t>
            </a:r>
            <a:r>
              <a:rPr lang="ko-KR" altLang="en-US" dirty="0"/>
              <a:t>개의 연산자</a:t>
            </a:r>
            <a:endParaRPr lang="en-US" altLang="ko-KR" dirty="0"/>
          </a:p>
          <a:p>
            <a:r>
              <a:rPr lang="ko-KR" altLang="en-US" dirty="0"/>
              <a:t>포인터 변수와 사용 예</a:t>
            </a:r>
            <a:endParaRPr lang="en-US" altLang="ko-KR" dirty="0"/>
          </a:p>
          <a:p>
            <a:r>
              <a:rPr lang="ko-KR" altLang="en-US" dirty="0"/>
              <a:t>활동</a:t>
            </a:r>
            <a:r>
              <a:rPr lang="en-US" altLang="ko-KR" dirty="0"/>
              <a:t>:</a:t>
            </a:r>
            <a:r>
              <a:rPr lang="ko-KR" altLang="en-US" dirty="0"/>
              <a:t> 인간 포인터 연습</a:t>
            </a:r>
            <a:endParaRPr lang="en-US" altLang="ko-KR" dirty="0"/>
          </a:p>
          <a:p>
            <a:r>
              <a:rPr lang="en-US" altLang="ko-KR" dirty="0"/>
              <a:t>void</a:t>
            </a:r>
            <a:r>
              <a:rPr lang="ko-KR" altLang="en-US" dirty="0"/>
              <a:t> 타입과 변수 크기와의 관계</a:t>
            </a:r>
            <a:endParaRPr lang="en-US" altLang="ko-KR" dirty="0"/>
          </a:p>
          <a:p>
            <a:r>
              <a:rPr lang="ko-KR" altLang="en-US" dirty="0"/>
              <a:t>포인터에서의 캐스팅</a:t>
            </a:r>
            <a:endParaRPr lang="en-US" altLang="ko-KR" dirty="0"/>
          </a:p>
          <a:p>
            <a:r>
              <a:rPr lang="ko-KR" altLang="en-US" dirty="0"/>
              <a:t>포인터와 배열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6477-0F1E-164C-BD3E-FAC7D99DFB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4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to Byte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1203</a:t>
            </a:r>
            <a:r>
              <a:rPr lang="ko-KR" altLang="en-US" dirty="0"/>
              <a:t>의 </a:t>
            </a:r>
            <a:r>
              <a:rPr lang="en-US" altLang="ko-KR" dirty="0"/>
              <a:t>2</a:t>
            </a:r>
            <a:r>
              <a:rPr lang="ko-KR" altLang="en-US" dirty="0"/>
              <a:t>진수 표현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6477-0F1E-164C-BD3E-FAC7D99DFBA0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34224" y="1222293"/>
            <a:ext cx="6074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/>
              <a:t>1203</a:t>
            </a:r>
            <a:r>
              <a:rPr lang="ko-KR" altLang="en-US" sz="3200" dirty="0"/>
              <a:t> </a:t>
            </a:r>
            <a:r>
              <a:rPr lang="en-US" altLang="ko-KR" sz="3200" dirty="0"/>
              <a:t>=</a:t>
            </a:r>
            <a:r>
              <a:rPr lang="ko-KR" altLang="en-US" sz="3200" dirty="0"/>
              <a:t> </a:t>
            </a:r>
            <a:r>
              <a:rPr lang="en-US" altLang="ko-KR" sz="3200" dirty="0"/>
              <a:t>1024</a:t>
            </a:r>
            <a:r>
              <a:rPr lang="ko-KR" altLang="en-US" sz="3200" dirty="0"/>
              <a:t> </a:t>
            </a:r>
            <a:r>
              <a:rPr lang="en-US" altLang="ko-KR" sz="3200" dirty="0"/>
              <a:t>+</a:t>
            </a:r>
            <a:r>
              <a:rPr lang="ko-KR" altLang="en-US" sz="3200" dirty="0"/>
              <a:t> </a:t>
            </a:r>
            <a:r>
              <a:rPr lang="en-US" altLang="ko-KR" sz="3200" dirty="0"/>
              <a:t>128</a:t>
            </a:r>
            <a:r>
              <a:rPr lang="ko-KR" altLang="en-US" sz="3200" dirty="0"/>
              <a:t> </a:t>
            </a:r>
            <a:r>
              <a:rPr lang="en-US" altLang="ko-KR" sz="3200" dirty="0"/>
              <a:t>+</a:t>
            </a:r>
            <a:r>
              <a:rPr lang="ko-KR" altLang="en-US" sz="3200" dirty="0"/>
              <a:t> </a:t>
            </a:r>
            <a:r>
              <a:rPr lang="en-US" altLang="ko-KR" sz="3200" dirty="0"/>
              <a:t>32 + 16 + 2 + 1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534223" y="1800265"/>
            <a:ext cx="5801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          = 2</a:t>
            </a:r>
            <a:r>
              <a:rPr lang="en-US" sz="3200" baseline="30000" dirty="0"/>
              <a:t>10</a:t>
            </a:r>
            <a:r>
              <a:rPr lang="en-US" sz="3200" dirty="0"/>
              <a:t> + 2</a:t>
            </a:r>
            <a:r>
              <a:rPr lang="en-US" sz="3200" baseline="30000" dirty="0"/>
              <a:t>7</a:t>
            </a:r>
            <a:r>
              <a:rPr lang="en-US" sz="3200" dirty="0"/>
              <a:t> + 2</a:t>
            </a:r>
            <a:r>
              <a:rPr lang="en-US" sz="3200" baseline="30000" dirty="0"/>
              <a:t>5</a:t>
            </a:r>
            <a:r>
              <a:rPr lang="en-US" sz="3200" dirty="0"/>
              <a:t> + 2</a:t>
            </a:r>
            <a:r>
              <a:rPr lang="en-US" sz="3200" baseline="30000" dirty="0"/>
              <a:t>4</a:t>
            </a:r>
            <a:r>
              <a:rPr lang="en-US" sz="3200" dirty="0"/>
              <a:t> + 2</a:t>
            </a:r>
            <a:r>
              <a:rPr lang="en-US" sz="3200" baseline="30000" dirty="0"/>
              <a:t>1</a:t>
            </a:r>
            <a:r>
              <a:rPr lang="en-US" sz="3200" dirty="0"/>
              <a:t> + 2</a:t>
            </a:r>
            <a:r>
              <a:rPr lang="en-US" sz="3200" baseline="30000" dirty="0"/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1022" y="2373500"/>
            <a:ext cx="4496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  <a:r>
              <a:rPr lang="ko-KR" altLang="en-US" sz="3200" dirty="0"/>
              <a:t>진수 </a:t>
            </a:r>
            <a:r>
              <a:rPr lang="en-US" sz="3200" dirty="0"/>
              <a:t>=&gt; 0100 1011 0011</a:t>
            </a:r>
            <a:endParaRPr lang="en-US" sz="32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965261" y="2946735"/>
            <a:ext cx="3029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 16</a:t>
            </a:r>
            <a:r>
              <a:rPr lang="ko-KR" altLang="en-US" sz="3200" dirty="0"/>
              <a:t>진수</a:t>
            </a:r>
            <a:r>
              <a:rPr lang="en-US" sz="3200" dirty="0"/>
              <a:t>  =&gt; 4 </a:t>
            </a:r>
            <a:r>
              <a:rPr lang="en-US" altLang="ko-KR" sz="3200" dirty="0"/>
              <a:t>B</a:t>
            </a:r>
            <a:r>
              <a:rPr lang="en-US" sz="3200" dirty="0"/>
              <a:t> </a:t>
            </a:r>
            <a:r>
              <a:rPr lang="en-US" altLang="ko-KR" sz="3200" dirty="0"/>
              <a:t>3</a:t>
            </a:r>
            <a:endParaRPr lang="en-US" sz="32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910" y="3651253"/>
            <a:ext cx="5409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Binary</a:t>
            </a:r>
            <a:r>
              <a:rPr lang="en-US" altLang="ko-KR" dirty="0"/>
              <a:t>(2</a:t>
            </a:r>
            <a:r>
              <a:rPr lang="ko-KR" altLang="en-US" dirty="0"/>
              <a:t>진수</a:t>
            </a:r>
            <a:r>
              <a:rPr lang="en-US" altLang="ko-KR" dirty="0"/>
              <a:t>)</a:t>
            </a:r>
            <a:r>
              <a:rPr lang="ko-KR" altLang="en-US" dirty="0"/>
              <a:t>는 각 자리</a:t>
            </a:r>
            <a:r>
              <a:rPr lang="en-US" altLang="ko-KR" dirty="0"/>
              <a:t> </a:t>
            </a:r>
            <a:r>
              <a:rPr lang="ko-KR" altLang="en-US" dirty="0"/>
              <a:t>또는 </a:t>
            </a:r>
            <a:r>
              <a:rPr lang="en-US" altLang="ko-KR" dirty="0"/>
              <a:t>bit</a:t>
            </a:r>
            <a:r>
              <a:rPr lang="ko-KR" altLang="en-US" dirty="0"/>
              <a:t>에 </a:t>
            </a:r>
            <a:r>
              <a:rPr lang="en-US" altLang="ko-KR" dirty="0"/>
              <a:t>0</a:t>
            </a:r>
            <a:r>
              <a:rPr lang="ko-KR" altLang="en-US" dirty="0"/>
              <a:t>과 </a:t>
            </a:r>
            <a:r>
              <a:rPr lang="en-US" altLang="ko-KR" dirty="0"/>
              <a:t>1</a:t>
            </a:r>
            <a:r>
              <a:rPr lang="ko-KR" altLang="en-US" dirty="0"/>
              <a:t>만 표현 가능</a:t>
            </a:r>
            <a:endParaRPr lang="en-US" altLang="ko-KR" dirty="0"/>
          </a:p>
          <a:p>
            <a:r>
              <a:rPr lang="en-US" altLang="ko-KR" dirty="0"/>
              <a:t>1203</a:t>
            </a:r>
            <a:r>
              <a:rPr lang="ko-KR" altLang="en-US" dirty="0"/>
              <a:t>을 </a:t>
            </a:r>
            <a:r>
              <a:rPr lang="en-US" altLang="ko-KR" dirty="0"/>
              <a:t>2</a:t>
            </a:r>
            <a:r>
              <a:rPr lang="ko-KR" altLang="en-US" dirty="0"/>
              <a:t>진수로 표현하기 위해 </a:t>
            </a:r>
            <a:r>
              <a:rPr lang="en-US" altLang="ko-KR" dirty="0"/>
              <a:t>11bit</a:t>
            </a:r>
            <a:r>
              <a:rPr lang="ko-KR" altLang="en-US" dirty="0"/>
              <a:t>가 필요함</a:t>
            </a:r>
            <a:endParaRPr lang="en-US" altLang="ko-KR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1534223" y="4643038"/>
          <a:ext cx="6786813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6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6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6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9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69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69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69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69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69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69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0894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10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9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8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7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6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5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4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3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2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1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21636" y="465770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위치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923236" y="513522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값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6021092" y="3617740"/>
            <a:ext cx="2629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/>
              <a:t>8</a:t>
            </a:r>
            <a:r>
              <a:rPr lang="ko-KR" altLang="en-US" sz="3600" dirty="0"/>
              <a:t> </a:t>
            </a:r>
            <a:r>
              <a:rPr lang="en-US" altLang="ko-KR" sz="3600" dirty="0"/>
              <a:t>bit</a:t>
            </a:r>
            <a:r>
              <a:rPr lang="ko-KR" altLang="en-US" sz="3600" dirty="0"/>
              <a:t> </a:t>
            </a:r>
            <a:r>
              <a:rPr lang="en-US" altLang="ko-KR" sz="3600" dirty="0"/>
              <a:t>=</a:t>
            </a:r>
            <a:r>
              <a:rPr lang="ko-KR" altLang="en-US" sz="3600" dirty="0"/>
              <a:t> </a:t>
            </a:r>
            <a:r>
              <a:rPr lang="en-US" altLang="ko-KR" sz="3600" dirty="0"/>
              <a:t>1</a:t>
            </a:r>
            <a:r>
              <a:rPr lang="ko-KR" altLang="en-US" sz="3600" dirty="0"/>
              <a:t> </a:t>
            </a:r>
            <a:r>
              <a:rPr lang="en-US" altLang="ko-KR" sz="3600" dirty="0"/>
              <a:t>byte</a:t>
            </a:r>
          </a:p>
        </p:txBody>
      </p:sp>
    </p:spTree>
    <p:extLst>
      <p:ext uri="{BB962C8B-B14F-4D97-AF65-F5344CB8AC3E}">
        <p14:creationId xmlns:p14="http://schemas.microsoft.com/office/powerpoint/2010/main" val="2141331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32bit </a:t>
            </a:r>
            <a:r>
              <a:rPr lang="ko-KR" altLang="en-US" dirty="0"/>
              <a:t>주소 체계를 따르는 컴퓨터의 경우 정보의 표현</a:t>
            </a:r>
            <a:endParaRPr lang="en-US" altLang="ko-KR" dirty="0"/>
          </a:p>
          <a:p>
            <a:pPr lvl="1"/>
            <a:r>
              <a:rPr lang="en-US" altLang="ko-KR" dirty="0"/>
              <a:t>64bit</a:t>
            </a:r>
            <a:r>
              <a:rPr lang="ko-KR" altLang="en-US" dirty="0"/>
              <a:t>인 경우 한 줄에 </a:t>
            </a:r>
            <a:r>
              <a:rPr lang="en-US" altLang="ko-KR" dirty="0"/>
              <a:t>64</a:t>
            </a:r>
            <a:r>
              <a:rPr lang="ko-KR" altLang="en-US" dirty="0"/>
              <a:t>개 </a:t>
            </a:r>
            <a:r>
              <a:rPr lang="en-US" altLang="ko-KR" dirty="0"/>
              <a:t>2</a:t>
            </a:r>
            <a:r>
              <a:rPr lang="ko-KR" altLang="en-US" dirty="0"/>
              <a:t>진수 표현 가능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6477-0F1E-164C-BD3E-FAC7D99DFBA0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292770" y="2710490"/>
          <a:ext cx="7482656" cy="26040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38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38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38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38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3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38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38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38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3383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383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3383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3383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3383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3383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3383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33833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3383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33833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3833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33833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33833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33833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33833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33833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33833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33833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33833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31806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31</a:t>
                      </a:r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30</a:t>
                      </a:r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29</a:t>
                      </a:r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28</a:t>
                      </a:r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27</a:t>
                      </a:r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26</a:t>
                      </a:r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25</a:t>
                      </a:r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24</a:t>
                      </a:r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23</a:t>
                      </a:r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22</a:t>
                      </a:r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21</a:t>
                      </a:r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20</a:t>
                      </a:r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19</a:t>
                      </a:r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18</a:t>
                      </a:r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17</a:t>
                      </a:r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16</a:t>
                      </a:r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15</a:t>
                      </a:r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14</a:t>
                      </a:r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13</a:t>
                      </a:r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12</a:t>
                      </a:r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11</a:t>
                      </a:r>
                      <a:endParaRPr lang="en-US" sz="1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10</a:t>
                      </a:r>
                      <a:endParaRPr lang="en-US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9</a:t>
                      </a:r>
                      <a:endParaRPr lang="en-US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8</a:t>
                      </a:r>
                      <a:endParaRPr lang="en-US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7</a:t>
                      </a:r>
                      <a:endParaRPr lang="en-US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6</a:t>
                      </a:r>
                      <a:endParaRPr lang="en-US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5</a:t>
                      </a:r>
                      <a:endParaRPr lang="en-US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4</a:t>
                      </a:r>
                      <a:endParaRPr lang="en-US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3</a:t>
                      </a:r>
                      <a:endParaRPr lang="en-US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2</a:t>
                      </a:r>
                      <a:endParaRPr lang="en-US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1</a:t>
                      </a:r>
                      <a:endParaRPr lang="en-US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/>
                        <a:t>0</a:t>
                      </a:r>
                      <a:endParaRPr lang="en-US" sz="12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dirty="0"/>
                        <a:t>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 rot="10800000">
            <a:off x="1292770" y="1700550"/>
            <a:ext cx="7482671" cy="1244266"/>
            <a:chOff x="560714" y="2553267"/>
            <a:chExt cx="7994011" cy="1244266"/>
          </a:xfrm>
        </p:grpSpPr>
        <p:sp>
          <p:nvSpPr>
            <p:cNvPr id="12" name="TextBox 11"/>
            <p:cNvSpPr txBox="1"/>
            <p:nvPr/>
          </p:nvSpPr>
          <p:spPr>
            <a:xfrm rot="10800000">
              <a:off x="7295137" y="2883301"/>
              <a:ext cx="717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1byte</a:t>
              </a:r>
              <a:endParaRPr lang="en-US" dirty="0"/>
            </a:p>
          </p:txBody>
        </p:sp>
        <p:sp>
          <p:nvSpPr>
            <p:cNvPr id="14" name="Right Bracket 13"/>
            <p:cNvSpPr/>
            <p:nvPr/>
          </p:nvSpPr>
          <p:spPr>
            <a:xfrm rot="5400000">
              <a:off x="7406325" y="1706559"/>
              <a:ext cx="301692" cy="1995109"/>
            </a:xfrm>
            <a:prstGeom prst="rightBracket">
              <a:avLst>
                <a:gd name="adj" fmla="val 60244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Bracket 17"/>
            <p:cNvSpPr/>
            <p:nvPr/>
          </p:nvSpPr>
          <p:spPr>
            <a:xfrm rot="5400000">
              <a:off x="5407822" y="1706559"/>
              <a:ext cx="301692" cy="1995109"/>
            </a:xfrm>
            <a:prstGeom prst="rightBracket">
              <a:avLst>
                <a:gd name="adj" fmla="val 60244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Bracket 18"/>
            <p:cNvSpPr/>
            <p:nvPr/>
          </p:nvSpPr>
          <p:spPr>
            <a:xfrm rot="5400000">
              <a:off x="3409319" y="1706559"/>
              <a:ext cx="301692" cy="1995109"/>
            </a:xfrm>
            <a:prstGeom prst="rightBracket">
              <a:avLst>
                <a:gd name="adj" fmla="val 60244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Bracket 19"/>
            <p:cNvSpPr/>
            <p:nvPr/>
          </p:nvSpPr>
          <p:spPr>
            <a:xfrm rot="5400000">
              <a:off x="1410816" y="1706559"/>
              <a:ext cx="301692" cy="1995109"/>
            </a:xfrm>
            <a:prstGeom prst="rightBracket">
              <a:avLst>
                <a:gd name="adj" fmla="val 60244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0800000">
              <a:off x="5264351" y="2883301"/>
              <a:ext cx="717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/>
                <a:t>1byte</a:t>
              </a:r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 rot="10800000">
              <a:off x="3233566" y="2883301"/>
              <a:ext cx="717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1byte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 rot="10800000">
              <a:off x="1202781" y="2883301"/>
              <a:ext cx="717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/>
                <a:t>1byte</a:t>
              </a:r>
              <a:endParaRPr lang="en-US"/>
            </a:p>
          </p:txBody>
        </p:sp>
        <p:sp>
          <p:nvSpPr>
            <p:cNvPr id="24" name="Right Bracket 23"/>
            <p:cNvSpPr/>
            <p:nvPr/>
          </p:nvSpPr>
          <p:spPr>
            <a:xfrm rot="5400000">
              <a:off x="4170707" y="-1056726"/>
              <a:ext cx="770632" cy="7990618"/>
            </a:xfrm>
            <a:prstGeom prst="rightBracket">
              <a:avLst>
                <a:gd name="adj" fmla="val 13969"/>
              </a:avLst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10800000">
              <a:off x="4213118" y="3428201"/>
              <a:ext cx="785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1word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81696" y="3116425"/>
            <a:ext cx="717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0byte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046916" y="2433048"/>
            <a:ext cx="72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offset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0500" y="28120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주소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80191" y="3572249"/>
            <a:ext cx="717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4byte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78686" y="4028073"/>
            <a:ext cx="717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8byte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77181" y="4483897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12byte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75676" y="4939720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16byte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39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모든 객체 </a:t>
            </a:r>
            <a:r>
              <a:rPr lang="en-US" altLang="ko-KR" dirty="0"/>
              <a:t>(</a:t>
            </a:r>
            <a:r>
              <a:rPr lang="ko-KR" altLang="en-US" dirty="0"/>
              <a:t>변수</a:t>
            </a:r>
            <a:r>
              <a:rPr lang="en-US" altLang="ko-KR" dirty="0"/>
              <a:t>,</a:t>
            </a:r>
            <a:r>
              <a:rPr lang="ko-KR" altLang="en-US" dirty="0"/>
              <a:t> 함수 등</a:t>
            </a:r>
            <a:r>
              <a:rPr lang="en-US" altLang="ko-KR" dirty="0"/>
              <a:t>)</a:t>
            </a:r>
            <a:r>
              <a:rPr lang="ko-KR" altLang="en-US" dirty="0"/>
              <a:t>은 고유의 주소를 갖음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6477-0F1E-164C-BD3E-FAC7D99DFBA0}" type="slidenum">
              <a:rPr lang="en-US" smtClean="0"/>
              <a:t>6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590376" y="2136224"/>
            <a:ext cx="2869197" cy="4138937"/>
            <a:chOff x="483049" y="1524000"/>
            <a:chExt cx="2869197" cy="4138937"/>
          </a:xfrm>
        </p:grpSpPr>
        <p:sp>
          <p:nvSpPr>
            <p:cNvPr id="6" name="Rectangle 5"/>
            <p:cNvSpPr/>
            <p:nvPr/>
          </p:nvSpPr>
          <p:spPr>
            <a:xfrm>
              <a:off x="1082137" y="191288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77436" y="1524000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altLang="ko-KR"/>
                <a:t>…</a:t>
              </a:r>
              <a:r>
                <a:rPr lang="en-US" altLang="ko-KR" dirty="0"/>
                <a:t>0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98338" y="1529257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31</a:t>
              </a:r>
              <a:r>
                <a:rPr lang="mr-IN" altLang="ko-KR" dirty="0"/>
                <a:t>…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3476" y="190237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/>
                <a:t>100</a:t>
              </a: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82137" y="2285996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3049" y="2275485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104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82137" y="2660817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3049" y="2650306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108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82137" y="3035638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3049" y="3025127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112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82137" y="3410459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3049" y="3399948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116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82137" y="3785280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3049" y="3774769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120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82137" y="4160101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3049" y="414959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124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82137" y="453492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3049" y="452441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128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82137" y="4909743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3049" y="4899232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132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82137" y="5284564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3049" y="5274053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136</a:t>
              </a:r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180484" y="1325152"/>
            <a:ext cx="1838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a = 100;</a:t>
            </a:r>
          </a:p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b = 200;</a:t>
            </a:r>
          </a:p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c = 300;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4153" y="13218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예시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3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모든 객체 </a:t>
            </a:r>
            <a:r>
              <a:rPr lang="en-US" altLang="ko-KR" dirty="0"/>
              <a:t>(</a:t>
            </a:r>
            <a:r>
              <a:rPr lang="ko-KR" altLang="en-US" dirty="0"/>
              <a:t>변수</a:t>
            </a:r>
            <a:r>
              <a:rPr lang="en-US" altLang="ko-KR" dirty="0"/>
              <a:t>,</a:t>
            </a:r>
            <a:r>
              <a:rPr lang="ko-KR" altLang="en-US" dirty="0"/>
              <a:t> 함수 등</a:t>
            </a:r>
            <a:r>
              <a:rPr lang="en-US" altLang="ko-KR" dirty="0"/>
              <a:t>)</a:t>
            </a:r>
            <a:r>
              <a:rPr lang="ko-KR" altLang="en-US" dirty="0"/>
              <a:t>은 고유의 주소를 갖음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6477-0F1E-164C-BD3E-FAC7D99DFBA0}" type="slidenum">
              <a:rPr lang="en-US" smtClean="0"/>
              <a:t>7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590376" y="2136224"/>
            <a:ext cx="2869197" cy="4138937"/>
            <a:chOff x="483049" y="1524000"/>
            <a:chExt cx="2869197" cy="4138937"/>
          </a:xfrm>
        </p:grpSpPr>
        <p:sp>
          <p:nvSpPr>
            <p:cNvPr id="6" name="Rectangle 5"/>
            <p:cNvSpPr/>
            <p:nvPr/>
          </p:nvSpPr>
          <p:spPr>
            <a:xfrm>
              <a:off x="1082137" y="191288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77436" y="1524000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altLang="ko-KR"/>
                <a:t>…</a:t>
              </a:r>
              <a:r>
                <a:rPr lang="en-US" altLang="ko-KR" dirty="0"/>
                <a:t>0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98338" y="1529257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31</a:t>
              </a:r>
              <a:r>
                <a:rPr lang="mr-IN" altLang="ko-KR" dirty="0"/>
                <a:t>…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3476" y="190237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/>
                <a:t>100</a:t>
              </a: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82137" y="2285996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3049" y="2275485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104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82137" y="2660817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3049" y="2650306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108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82137" y="3035638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3049" y="3025127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112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82137" y="3410459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3049" y="3399948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116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82137" y="3785280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3049" y="3774769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120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82137" y="4160101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3049" y="414959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124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82137" y="453492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3049" y="452441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128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82137" y="4909743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3049" y="4899232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132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82137" y="5284564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3049" y="5274053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136</a:t>
              </a:r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180484" y="1325152"/>
            <a:ext cx="1838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a = 100;</a:t>
            </a:r>
          </a:p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b = 200;</a:t>
            </a:r>
          </a:p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c = 300;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4153" y="13218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예시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53483" y="328641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87275" y="3036418"/>
            <a:ext cx="307818" cy="3802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14799" y="3041969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변수 할당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58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모든 객체 </a:t>
            </a:r>
            <a:r>
              <a:rPr lang="en-US" altLang="ko-KR" dirty="0"/>
              <a:t>(</a:t>
            </a:r>
            <a:r>
              <a:rPr lang="ko-KR" altLang="en-US" dirty="0"/>
              <a:t>변수</a:t>
            </a:r>
            <a:r>
              <a:rPr lang="en-US" altLang="ko-KR" dirty="0"/>
              <a:t>,</a:t>
            </a:r>
            <a:r>
              <a:rPr lang="ko-KR" altLang="en-US" dirty="0"/>
              <a:t> 함수 등</a:t>
            </a:r>
            <a:r>
              <a:rPr lang="en-US" altLang="ko-KR" dirty="0"/>
              <a:t>)</a:t>
            </a:r>
            <a:r>
              <a:rPr lang="ko-KR" altLang="en-US" dirty="0"/>
              <a:t>은 고유의 주소를 갖음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6477-0F1E-164C-BD3E-FAC7D99DFBA0}" type="slidenum">
              <a:rPr lang="en-US" smtClean="0"/>
              <a:t>8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590376" y="2136224"/>
            <a:ext cx="2869197" cy="4138937"/>
            <a:chOff x="483049" y="1524000"/>
            <a:chExt cx="2869197" cy="4138937"/>
          </a:xfrm>
        </p:grpSpPr>
        <p:sp>
          <p:nvSpPr>
            <p:cNvPr id="6" name="Rectangle 5"/>
            <p:cNvSpPr/>
            <p:nvPr/>
          </p:nvSpPr>
          <p:spPr>
            <a:xfrm>
              <a:off x="1082137" y="191288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77436" y="1524000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altLang="ko-KR"/>
                <a:t>…</a:t>
              </a:r>
              <a:r>
                <a:rPr lang="en-US" altLang="ko-KR" dirty="0"/>
                <a:t>0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98338" y="1529257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31</a:t>
              </a:r>
              <a:r>
                <a:rPr lang="mr-IN" altLang="ko-KR" dirty="0"/>
                <a:t>…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3476" y="190237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/>
                <a:t>100</a:t>
              </a: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82137" y="2285996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3049" y="2275485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104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82137" y="2660817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3049" y="2650306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108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82137" y="3035638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3049" y="3025127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112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82137" y="3410459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3049" y="3399948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116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82137" y="3785280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3049" y="3774769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120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82137" y="4160101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3049" y="414959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124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82137" y="453492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3049" y="452441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128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82137" y="4909743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3049" y="4899232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132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82137" y="5284564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3049" y="5274053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136</a:t>
              </a:r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180484" y="1325152"/>
            <a:ext cx="1838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a = 100;</a:t>
            </a:r>
          </a:p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b = 200;</a:t>
            </a:r>
          </a:p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c = 300;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4153" y="13218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예시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53483" y="328641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87275" y="3036418"/>
            <a:ext cx="307818" cy="3802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14799" y="3041969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변수 할당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016331" y="32665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100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688807" y="2916317"/>
            <a:ext cx="307818" cy="3802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016331" y="2921868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값 초기화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52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모든 객체 </a:t>
            </a:r>
            <a:r>
              <a:rPr lang="en-US" altLang="ko-KR" dirty="0"/>
              <a:t>(</a:t>
            </a:r>
            <a:r>
              <a:rPr lang="ko-KR" altLang="en-US" dirty="0"/>
              <a:t>변수</a:t>
            </a:r>
            <a:r>
              <a:rPr lang="en-US" altLang="ko-KR" dirty="0"/>
              <a:t>,</a:t>
            </a:r>
            <a:r>
              <a:rPr lang="ko-KR" altLang="en-US" dirty="0"/>
              <a:t> 함수 등</a:t>
            </a:r>
            <a:r>
              <a:rPr lang="en-US" altLang="ko-KR" dirty="0"/>
              <a:t>)</a:t>
            </a:r>
            <a:r>
              <a:rPr lang="ko-KR" altLang="en-US" dirty="0"/>
              <a:t>은 고유의 주소를 갖음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6477-0F1E-164C-BD3E-FAC7D99DFBA0}" type="slidenum">
              <a:rPr lang="en-US" smtClean="0"/>
              <a:t>9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590376" y="2136224"/>
            <a:ext cx="2869197" cy="4138937"/>
            <a:chOff x="483049" y="1524000"/>
            <a:chExt cx="2869197" cy="4138937"/>
          </a:xfrm>
        </p:grpSpPr>
        <p:sp>
          <p:nvSpPr>
            <p:cNvPr id="6" name="Rectangle 5"/>
            <p:cNvSpPr/>
            <p:nvPr/>
          </p:nvSpPr>
          <p:spPr>
            <a:xfrm>
              <a:off x="1082137" y="191288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77436" y="1524000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altLang="ko-KR"/>
                <a:t>…</a:t>
              </a:r>
              <a:r>
                <a:rPr lang="en-US" altLang="ko-KR" dirty="0"/>
                <a:t>0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98338" y="1529257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31</a:t>
              </a:r>
              <a:r>
                <a:rPr lang="mr-IN" altLang="ko-KR" dirty="0"/>
                <a:t>…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3476" y="190237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/>
                <a:t>100</a:t>
              </a: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82137" y="2285996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3049" y="2275485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104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82137" y="2660817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3049" y="2650306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108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82137" y="3035638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3049" y="3025127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112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82137" y="3410459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3049" y="3399948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116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82137" y="3785280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3049" y="3774769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120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82137" y="4160101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3049" y="414959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124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82137" y="4534922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3049" y="452441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128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82137" y="4909743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3049" y="4899232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132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82137" y="5284564"/>
              <a:ext cx="2217683" cy="3783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3049" y="5274053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/>
                <a:t>136</a:t>
              </a:r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180484" y="1325152"/>
            <a:ext cx="1838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a = 100;</a:t>
            </a:r>
          </a:p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b = 200;</a:t>
            </a:r>
          </a:p>
          <a:p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c = 300;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4153" y="13218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예시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53483" y="328641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87275" y="3036418"/>
            <a:ext cx="307818" cy="3802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14799" y="3041969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변수 할당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016331" y="32665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100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688807" y="2916317"/>
            <a:ext cx="307818" cy="3802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016331" y="2921868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값 초기화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633777" y="48001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996625" y="478026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200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633777" y="403850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996625" y="401866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300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887275" y="5099053"/>
            <a:ext cx="307818" cy="3802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940517" y="5149489"/>
            <a:ext cx="307818" cy="3802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371044" y="3810567"/>
            <a:ext cx="307818" cy="3802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688807" y="3888880"/>
            <a:ext cx="307818" cy="3802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239242" y="5111996"/>
            <a:ext cx="311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할당 위치는 운영체제가 정함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31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8147</TotalTime>
  <Words>2320</Words>
  <Application>Microsoft Macintosh PowerPoint</Application>
  <PresentationFormat>On-screen Show (4:3)</PresentationFormat>
  <Paragraphs>868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 Unicode MS</vt:lpstr>
      <vt:lpstr>맑은 고딕</vt:lpstr>
      <vt:lpstr>Arial</vt:lpstr>
      <vt:lpstr>Calibri</vt:lpstr>
      <vt:lpstr>Calibri Light</vt:lpstr>
      <vt:lpstr>Courier New</vt:lpstr>
      <vt:lpstr>Helvetica</vt:lpstr>
      <vt:lpstr>Mangal</vt:lpstr>
      <vt:lpstr>Office Theme</vt:lpstr>
      <vt:lpstr>Pointers</vt:lpstr>
      <vt:lpstr>요약</vt:lpstr>
      <vt:lpstr>순서</vt:lpstr>
      <vt:lpstr>Binary to Byte</vt:lpstr>
      <vt:lpstr>주소</vt:lpstr>
      <vt:lpstr>주소</vt:lpstr>
      <vt:lpstr>주소</vt:lpstr>
      <vt:lpstr>주소</vt:lpstr>
      <vt:lpstr>주소</vt:lpstr>
      <vt:lpstr>문제</vt:lpstr>
      <vt:lpstr>문제</vt:lpstr>
      <vt:lpstr>변수의 주소 확인</vt:lpstr>
      <vt:lpstr>변수의 주소 확인</vt:lpstr>
      <vt:lpstr>Scanf에서 &amp;연산자의 활용</vt:lpstr>
      <vt:lpstr>포인터의 2개의 연산자</vt:lpstr>
      <vt:lpstr>포인터 변수</vt:lpstr>
      <vt:lpstr>포인터 변수의 사용 예</vt:lpstr>
      <vt:lpstr>포인터 변수의 사용 예</vt:lpstr>
      <vt:lpstr>예시</vt:lpstr>
      <vt:lpstr>예시</vt:lpstr>
      <vt:lpstr>활동: 인간 포인터 연습</vt:lpstr>
      <vt:lpstr>포인터 연습 문제</vt:lpstr>
      <vt:lpstr>포인터 연습 문제</vt:lpstr>
      <vt:lpstr>void 타입과 변수 크기와의 관계</vt:lpstr>
      <vt:lpstr>포인터에서의 캐스팅</vt:lpstr>
      <vt:lpstr>포인터에서의 캐스팅</vt:lpstr>
      <vt:lpstr>포인터에서의 캐스팅</vt:lpstr>
      <vt:lpstr>포인터에서의 캐스팅</vt:lpstr>
      <vt:lpstr>포인터와 배열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Fundamentals &amp;  Formatted Input/Output</dc:title>
  <dc:creator>Seongjin Lee</dc:creator>
  <cp:lastModifiedBy>Lee Seongjin</cp:lastModifiedBy>
  <cp:revision>117</cp:revision>
  <cp:lastPrinted>2017-10-16T05:43:59Z</cp:lastPrinted>
  <dcterms:created xsi:type="dcterms:W3CDTF">2017-10-04T12:07:55Z</dcterms:created>
  <dcterms:modified xsi:type="dcterms:W3CDTF">2018-11-02T09:09:23Z</dcterms:modified>
</cp:coreProperties>
</file>