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/>
    <p:restoredTop sz="76687"/>
  </p:normalViewPr>
  <p:slideViewPr>
    <p:cSldViewPr snapToGrid="0" snapToObjects="1">
      <p:cViewPr varScale="1">
        <p:scale>
          <a:sx n="105" d="100"/>
          <a:sy n="105" d="100"/>
        </p:scale>
        <p:origin x="260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10/16/18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10/16/18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Address Operator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One way to initialize a pointer variable is to assign it the address of a variable:</a:t>
            </a:r>
            <a:br>
              <a:rPr lang="en-US" altLang="x-none" dirty="0"/>
            </a:br>
            <a:r>
              <a:rPr lang="ko-KR" altLang="en-US" sz="1800" dirty="0"/>
              <a:t>포인터 변수를 초기화하는 방법 중 하나는 다른 변수의 주소를 할당하는 것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altLang="x-none" dirty="0"/>
              <a:t>Assigning the address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to the variable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makes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point to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ko-KR" altLang="en-US" sz="1800" dirty="0"/>
              <a:t>변수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주소를 </a:t>
            </a:r>
            <a:r>
              <a:rPr lang="en-US" altLang="ko-KR" sz="1800" dirty="0"/>
              <a:t>(</a:t>
            </a:r>
            <a:r>
              <a:rPr lang="ko-KR" altLang="en-US" sz="1800" dirty="0"/>
              <a:t>포인터</a:t>
            </a:r>
            <a:r>
              <a:rPr lang="en-US" altLang="ko-KR" sz="1800" dirty="0"/>
              <a:t>)</a:t>
            </a:r>
            <a:r>
              <a:rPr lang="ko-KR" altLang="en-US" sz="1800" dirty="0"/>
              <a:t>변수 </a:t>
            </a:r>
            <a:r>
              <a:rPr lang="en-US" altLang="ko-KR" sz="1800" dirty="0"/>
              <a:t>p</a:t>
            </a:r>
            <a:r>
              <a:rPr lang="ko-KR" altLang="en-US" sz="1800" dirty="0"/>
              <a:t>에 저장하면 </a:t>
            </a:r>
            <a:r>
              <a:rPr lang="en-US" altLang="ko-KR" sz="1800" dirty="0"/>
              <a:t>(</a:t>
            </a:r>
            <a:r>
              <a:rPr lang="ko-KR" altLang="en-US" sz="1800" dirty="0"/>
              <a:t>포인터</a:t>
            </a:r>
            <a:r>
              <a:rPr lang="en-US" altLang="ko-KR" sz="1800" dirty="0"/>
              <a:t>)</a:t>
            </a:r>
            <a:r>
              <a:rPr lang="ko-KR" altLang="en-US" sz="1800" dirty="0"/>
              <a:t>변수 </a:t>
            </a:r>
            <a:r>
              <a:rPr lang="en-US" altLang="ko-KR" sz="1800" dirty="0"/>
              <a:t>p</a:t>
            </a:r>
            <a:r>
              <a:rPr lang="ko-KR" altLang="en-US" sz="1800" dirty="0"/>
              <a:t>가</a:t>
            </a:r>
            <a:r>
              <a:rPr lang="en-US" altLang="ko-KR" sz="1800" dirty="0"/>
              <a:t>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포인팅함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7098F8F-3505-084C-9DB6-F09E4876376A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12" y="4306957"/>
            <a:ext cx="5353404" cy="139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85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Address Operator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It’s also possible to initialize a pointer variable at the time it’s declared:</a:t>
            </a:r>
            <a:br>
              <a:rPr lang="en-US" altLang="x-none" dirty="0"/>
            </a:br>
            <a:r>
              <a:rPr lang="ko-KR" altLang="en-US" sz="1800" dirty="0"/>
              <a:t>또 다른 방법</a:t>
            </a:r>
            <a:r>
              <a:rPr lang="en-US" altLang="ko-KR" sz="1800" dirty="0"/>
              <a:t>:</a:t>
            </a:r>
            <a:r>
              <a:rPr lang="ko-KR" altLang="en-US" sz="1800" dirty="0"/>
              <a:t> 선언하면서 포인터 변수 초기화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 =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altLang="x-none" dirty="0"/>
              <a:t>The declaration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can even be combined with the declaration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ko-KR" altLang="en-US" sz="1800" dirty="0"/>
              <a:t>변수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선언하면서 포인터 변수 </a:t>
            </a:r>
            <a:r>
              <a:rPr lang="en-US" altLang="ko-KR" sz="1800" dirty="0"/>
              <a:t>p</a:t>
            </a:r>
            <a:r>
              <a:rPr lang="ko-KR" altLang="en-US" sz="1800" dirty="0"/>
              <a:t>를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주소를 포인팅하도록 초기화 할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*p =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3962EF-620A-1040-A572-1B22C6BB67B2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939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Indirection Operator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Once a pointer variable points to an object, we can use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(indirection) operator to access what’s stored in the object.</a:t>
            </a:r>
            <a:br>
              <a:rPr lang="en-US" altLang="x-none" dirty="0"/>
            </a:br>
            <a:r>
              <a:rPr lang="ko-KR" altLang="en-US" sz="1800" dirty="0"/>
              <a:t>포인터 변수가 어떤 객체를 포인팅하면 </a:t>
            </a:r>
            <a:r>
              <a:rPr lang="en-US" altLang="ko-KR" sz="1800" dirty="0"/>
              <a:t>* (</a:t>
            </a:r>
            <a:r>
              <a:rPr lang="ko-KR" altLang="en-US" sz="1800" dirty="0"/>
              <a:t>간접참조</a:t>
            </a:r>
            <a:r>
              <a:rPr lang="en-US" altLang="ko-KR" sz="1800" dirty="0"/>
              <a:t>)</a:t>
            </a:r>
            <a:r>
              <a:rPr lang="ko-KR" altLang="en-US" sz="1800" dirty="0"/>
              <a:t> 연산자를 사용해서 객체에 저장된 것에 접근할 수 있음</a:t>
            </a:r>
            <a:endParaRPr lang="en-US" altLang="x-none" dirty="0"/>
          </a:p>
          <a:p>
            <a:r>
              <a:rPr lang="en-US" altLang="x-none" dirty="0"/>
              <a:t>If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points to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, we can print the value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as follows:</a:t>
            </a:r>
            <a:br>
              <a:rPr lang="en-US" altLang="x-none" dirty="0"/>
            </a:br>
            <a:r>
              <a:rPr lang="en-US" altLang="x-none" sz="1800" dirty="0"/>
              <a:t>p</a:t>
            </a:r>
            <a:r>
              <a:rPr lang="ko-KR" altLang="en-US" sz="1800" dirty="0"/>
              <a:t>가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가리킬 때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값을 다음처럼 출력할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("%d\n", *p);</a:t>
            </a:r>
          </a:p>
          <a:p>
            <a:r>
              <a:rPr lang="en-US" altLang="x-none" dirty="0"/>
              <a:t>Applying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dirty="0"/>
              <a:t> to a variable produces a pointer to the variable. Applying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to the pointer takes us back to the original variable:</a:t>
            </a:r>
            <a:br>
              <a:rPr lang="en-US" altLang="x-none" dirty="0"/>
            </a:br>
            <a:r>
              <a:rPr lang="ko-KR" altLang="en-US" sz="1800" dirty="0"/>
              <a:t>어떤 변수에 </a:t>
            </a:r>
            <a:r>
              <a:rPr lang="en-US" altLang="x-none" sz="1800" dirty="0"/>
              <a:t>&amp;</a:t>
            </a:r>
            <a:r>
              <a:rPr lang="ko-KR" altLang="en-US" sz="1800" dirty="0"/>
              <a:t>를 쓰면 그 변수를 가리킬 수 있는 주소를 알려줌</a:t>
            </a:r>
            <a:br>
              <a:rPr lang="en-US" altLang="ko-KR" sz="1800" dirty="0"/>
            </a:br>
            <a:r>
              <a:rPr lang="ko-KR" altLang="en-US" sz="1800" dirty="0"/>
              <a:t>다시 *를 쓰면 주소에 저장된 값을 알려줌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j = *&amp;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   /* same as j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서로 동치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B32AC7C-6956-D147-9CB8-02E5A01094E7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992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Indirection Operator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As long 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points to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dirty="0"/>
              <a:t> is an </a:t>
            </a:r>
            <a:r>
              <a:rPr lang="en-US" altLang="x-none" b="1" i="1" dirty="0"/>
              <a:t>alias</a:t>
            </a:r>
            <a:r>
              <a:rPr lang="en-US" altLang="x-none" dirty="0"/>
              <a:t> for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en-US" altLang="x-none" sz="1800" dirty="0"/>
              <a:t>p</a:t>
            </a:r>
            <a:r>
              <a:rPr lang="ko-KR" altLang="en-US" sz="1800" dirty="0"/>
              <a:t>가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가리키는 동안에는 *</a:t>
            </a:r>
            <a:r>
              <a:rPr lang="en-US" altLang="ko-KR" sz="1800" dirty="0"/>
              <a:t>p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에 대한 또 다른 이름임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dirty="0"/>
              <a:t> has the same value as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ea typeface="Courier New" charset="0"/>
                <a:cs typeface="Courier New" charset="0"/>
              </a:rPr>
              <a:t>.</a:t>
            </a:r>
            <a:r>
              <a:rPr lang="ko-KR" altLang="en-US" dirty="0">
                <a:ea typeface="Courier New" charset="0"/>
                <a:cs typeface="Courier New" charset="0"/>
              </a:rPr>
              <a:t> </a:t>
            </a:r>
            <a:r>
              <a:rPr lang="ko-KR" altLang="en-US" sz="1800" dirty="0">
                <a:ea typeface="Courier New" charset="0"/>
                <a:cs typeface="Courier New" charset="0"/>
              </a:rPr>
              <a:t>*</a:t>
            </a:r>
            <a:r>
              <a:rPr lang="en-US" altLang="ko-KR" sz="1800" dirty="0">
                <a:ea typeface="Courier New" charset="0"/>
                <a:cs typeface="Courier New" charset="0"/>
              </a:rPr>
              <a:t>p</a:t>
            </a:r>
            <a:r>
              <a:rPr lang="ko-KR" altLang="en-US" sz="1800" dirty="0">
                <a:ea typeface="Courier New" charset="0"/>
                <a:cs typeface="Courier New" charset="0"/>
              </a:rPr>
              <a:t>는 </a:t>
            </a:r>
            <a:r>
              <a:rPr lang="en-US" altLang="ko-KR" sz="1800" dirty="0" err="1">
                <a:ea typeface="Courier New" charset="0"/>
                <a:cs typeface="Courier New" charset="0"/>
              </a:rPr>
              <a:t>i</a:t>
            </a:r>
            <a:r>
              <a:rPr lang="ko-KR" altLang="en-US" sz="1800" dirty="0">
                <a:ea typeface="Courier New" charset="0"/>
                <a:cs typeface="Courier New" charset="0"/>
              </a:rPr>
              <a:t>와 동일한 값을 갖음</a:t>
            </a:r>
            <a:endParaRPr lang="en-US" altLang="x-none" dirty="0"/>
          </a:p>
          <a:p>
            <a:pPr lvl="1"/>
            <a:r>
              <a:rPr lang="en-US" altLang="x-none" dirty="0"/>
              <a:t>Changing the value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dirty="0"/>
              <a:t> changes the value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.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en-US" altLang="ko-KR" sz="1800" dirty="0"/>
              <a:t>*p</a:t>
            </a:r>
            <a:r>
              <a:rPr lang="ko-KR" altLang="en-US" sz="1800" dirty="0"/>
              <a:t>의 값을 변경하면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값도 변경됨</a:t>
            </a:r>
            <a:endParaRPr lang="en-US" altLang="x-none" dirty="0"/>
          </a:p>
          <a:p>
            <a:r>
              <a:rPr lang="en-US" altLang="x-none" dirty="0"/>
              <a:t>The example on the next slide illustrates the equivalence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dirty="0"/>
              <a:t> and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다음 슬라이드의 예제를 살펴보자</a:t>
            </a:r>
            <a:r>
              <a:rPr lang="en-US" altLang="ko-KR" sz="1800" dirty="0"/>
              <a:t>.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1DC9BAE-809A-EF47-B57A-E89A51B1519F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4689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Indirection Operator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p = &amp;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("%d\n", </a:t>
            </a:r>
            <a:r>
              <a:rPr lang="en-US" altLang="x-none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);    /* prints 1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("%d\n", *p);   /* prints 1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ko-KR" alt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*p = 2;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("%d\n",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);    /* prints 2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("%d\n", *p);   /* prints 2 */</a:t>
            </a:r>
            <a:endParaRPr lang="en-US" altLang="x-none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A613D09-89C2-1E45-8617-B0D0F1911239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768250"/>
            <a:ext cx="282892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826408"/>
            <a:ext cx="28479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663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49" y="3747052"/>
            <a:ext cx="28289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51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Indirection Operator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Applying the indirection operator to an uninitialized pointer variable causes undefined behavior:</a:t>
            </a:r>
            <a:br>
              <a:rPr lang="en-US" altLang="x-none" dirty="0"/>
            </a:br>
            <a:r>
              <a:rPr lang="ko-KR" altLang="en-US" sz="1800" dirty="0"/>
              <a:t>간접 참조 연산자를 초기화하지 않고 사용하면 오동작을 일으킴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*p);   /*** WRONG ***/</a:t>
            </a:r>
          </a:p>
          <a:p>
            <a:r>
              <a:rPr lang="en-US" altLang="x-none" dirty="0"/>
              <a:t>Assigning a value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dirty="0"/>
              <a:t> is particularly dangerous:</a:t>
            </a:r>
            <a:br>
              <a:rPr lang="en-US" altLang="x-none" dirty="0"/>
            </a:br>
            <a:r>
              <a:rPr lang="ko-KR" altLang="en-US" sz="1800" dirty="0"/>
              <a:t>포인터 변수 </a:t>
            </a:r>
            <a:r>
              <a:rPr lang="en-US" altLang="ko-KR" sz="1800" dirty="0"/>
              <a:t>*p</a:t>
            </a:r>
            <a:r>
              <a:rPr lang="ko-KR" altLang="en-US" sz="1800" dirty="0"/>
              <a:t>에 상수를 저장하는 것은 특히 위험</a:t>
            </a:r>
            <a:r>
              <a:rPr lang="en-US" altLang="ko-KR" sz="1800" dirty="0"/>
              <a:t>!!</a:t>
            </a:r>
            <a:r>
              <a:rPr lang="ko-KR" altLang="en-US" sz="1800" dirty="0"/>
              <a:t> 왜일까</a:t>
            </a:r>
            <a:r>
              <a:rPr lang="en-US" altLang="ko-KR" sz="1800" dirty="0"/>
              <a:t>?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*p = 1;   /*** WRONG ***/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15E1BA5-05FE-304F-BA67-C4CC6E391EB3}" type="slidenum">
              <a:rPr lang="en-US" altLang="x-none" sz="1200">
                <a:latin typeface="Arial" charset="0"/>
              </a:rPr>
              <a:pPr/>
              <a:t>15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65992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Assignment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allows the use of the assignment operator to copy pointers of the same type.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할당 연산자를 통해 동일한 타입에 대한 포인터를 복사가능</a:t>
            </a:r>
            <a:endParaRPr lang="en-US" altLang="x-none" dirty="0"/>
          </a:p>
          <a:p>
            <a:r>
              <a:rPr lang="en-US" altLang="x-none" dirty="0"/>
              <a:t>Assume that the following declaration is in effect:</a:t>
            </a:r>
            <a:br>
              <a:rPr lang="en-US" altLang="x-none" dirty="0"/>
            </a:br>
            <a:r>
              <a:rPr lang="ko-KR" altLang="en-US" sz="1800" dirty="0"/>
              <a:t>다음과 같이 선언했다고 가정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j, *p, *q;</a:t>
            </a:r>
          </a:p>
          <a:p>
            <a:r>
              <a:rPr lang="en-US" altLang="x-none" dirty="0"/>
              <a:t>Example of pointer assignment:</a:t>
            </a:r>
            <a:r>
              <a:rPr lang="ko-KR" altLang="en-US" dirty="0"/>
              <a:t> </a:t>
            </a:r>
            <a:r>
              <a:rPr lang="ko-KR" altLang="en-US" sz="1800" dirty="0"/>
              <a:t>포인터 할당 예제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313215-4510-3444-8D00-62CD3F434DAB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5629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Assignment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Another example of pointer assignment:</a:t>
            </a:r>
            <a:br>
              <a:rPr lang="en-US" altLang="x-none" dirty="0"/>
            </a:br>
            <a:r>
              <a:rPr lang="ko-KR" altLang="en-US" sz="1800" dirty="0"/>
              <a:t>또 다른 포인터 할당 예제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q = p;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altLang="x-none" dirty="0"/>
              <a:t> now points to the same place 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en-US" altLang="x-none" sz="1800" dirty="0"/>
              <a:t>q</a:t>
            </a:r>
            <a:r>
              <a:rPr lang="ko-KR" altLang="en-US" sz="1800" dirty="0"/>
              <a:t>가 이제  </a:t>
            </a:r>
            <a:r>
              <a:rPr lang="en-US" altLang="ko-KR" sz="1800" dirty="0"/>
              <a:t>p</a:t>
            </a:r>
            <a:r>
              <a:rPr lang="ko-KR" altLang="en-US" sz="1800" dirty="0"/>
              <a:t>가 가리키는 곳을 똑같이 가리킴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9A6A0D7-633A-734F-B651-960785041730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89" y="3128480"/>
            <a:ext cx="4177861" cy="227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112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Assignment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600" dirty="0"/>
              <a:t>If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600" dirty="0"/>
              <a:t> and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altLang="x-none" sz="2600" dirty="0"/>
              <a:t> both point to 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/>
              <a:t>, we can change 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/>
              <a:t> by assigning a new value to either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600" dirty="0"/>
              <a:t> or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*q</a:t>
            </a:r>
            <a:r>
              <a:rPr lang="en-US" altLang="x-none" sz="2600" dirty="0"/>
              <a:t>:</a:t>
            </a:r>
            <a:br>
              <a:rPr lang="en-US" altLang="x-none" sz="2600" dirty="0"/>
            </a:br>
            <a:r>
              <a:rPr lang="en-US" altLang="x-none" sz="2000" dirty="0"/>
              <a:t>p</a:t>
            </a:r>
            <a:r>
              <a:rPr lang="ko-KR" altLang="en-US" sz="2000" dirty="0"/>
              <a:t>와</a:t>
            </a:r>
            <a:r>
              <a:rPr lang="en-US" altLang="ko-KR" sz="2000" dirty="0"/>
              <a:t> q</a:t>
            </a:r>
            <a:r>
              <a:rPr lang="ko-KR" altLang="en-US" sz="2000" dirty="0"/>
              <a:t>가 </a:t>
            </a:r>
            <a:r>
              <a:rPr lang="en-US" altLang="ko-KR" sz="2000" dirty="0" err="1"/>
              <a:t>i</a:t>
            </a:r>
            <a:r>
              <a:rPr lang="ko-KR" altLang="en-US" sz="2000" dirty="0"/>
              <a:t>를 가리킨다면</a:t>
            </a:r>
            <a:r>
              <a:rPr lang="en-US" altLang="ko-KR" sz="2000" dirty="0"/>
              <a:t>,</a:t>
            </a:r>
            <a:r>
              <a:rPr lang="ko-KR" altLang="en-US" sz="2000" dirty="0"/>
              <a:t> </a:t>
            </a:r>
            <a:r>
              <a:rPr lang="en-US" altLang="ko-KR" sz="2000" dirty="0"/>
              <a:t>*p </a:t>
            </a:r>
            <a:r>
              <a:rPr lang="ko-KR" altLang="en-US" sz="2000" dirty="0"/>
              <a:t>또는 *</a:t>
            </a:r>
            <a:r>
              <a:rPr lang="en-US" altLang="ko-KR" sz="2000" dirty="0"/>
              <a:t>q</a:t>
            </a:r>
            <a:r>
              <a:rPr lang="ko-KR" altLang="en-US" sz="2000" dirty="0"/>
              <a:t>의 값 변경으로 </a:t>
            </a:r>
            <a:r>
              <a:rPr lang="en-US" altLang="ko-KR" sz="2000" dirty="0" err="1"/>
              <a:t>i</a:t>
            </a:r>
            <a:r>
              <a:rPr lang="ko-KR" altLang="en-US" sz="2000" dirty="0"/>
              <a:t>의 값을 변경 가능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*p = 1;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*q = 2;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2600" dirty="0"/>
              <a:t>Any number of pointer variables may point to the same object.</a:t>
            </a:r>
            <a:r>
              <a:rPr lang="ko-KR" altLang="en-US" sz="2600" dirty="0"/>
              <a:t> </a:t>
            </a:r>
            <a:r>
              <a:rPr lang="ko-KR" altLang="en-US" sz="2000" dirty="0"/>
              <a:t> 포인터 변수가 몇 개든 상관없이 동일한 객체를 가리킬 수 있음 </a:t>
            </a:r>
            <a:endParaRPr lang="en-US" altLang="x-none" sz="26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10BF97B-F06D-F344-BF54-5B651E9B4363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275" y="2087217"/>
            <a:ext cx="25257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637" y="3611217"/>
            <a:ext cx="26225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65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Assignment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Be careful not to confuse</a:t>
            </a:r>
            <a:r>
              <a:rPr lang="ko-KR" altLang="en-US" dirty="0"/>
              <a:t> 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q = p;</a:t>
            </a:r>
          </a:p>
          <a:p>
            <a:pPr>
              <a:buFontTx/>
              <a:buNone/>
            </a:pPr>
            <a:r>
              <a:rPr lang="en-US" altLang="x-none" dirty="0"/>
              <a:t>	with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*q = *p;</a:t>
            </a: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위의 두 문장이 서로 갖다고 생각하지 말것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/>
              <a:t>The first statement is a pointer assignment, but the second is not.</a:t>
            </a:r>
            <a:br>
              <a:rPr lang="en-US" altLang="x-none" dirty="0"/>
            </a:br>
            <a:r>
              <a:rPr lang="ko-KR" altLang="en-US" sz="1800" dirty="0"/>
              <a:t>첫 번째 문장은 포인터 할당이지만</a:t>
            </a:r>
            <a:r>
              <a:rPr lang="en-US" altLang="ko-KR" sz="1800" dirty="0"/>
              <a:t>,</a:t>
            </a:r>
            <a:r>
              <a:rPr lang="ko-KR" altLang="en-US" sz="1800" dirty="0"/>
              <a:t> 두 번째 문장은 아님</a:t>
            </a:r>
            <a:endParaRPr lang="en-US" altLang="x-none" dirty="0"/>
          </a:p>
          <a:p>
            <a:r>
              <a:rPr lang="en-US" altLang="x-none" dirty="0"/>
              <a:t>The example on the next slide shows the effect of the second statement.</a:t>
            </a:r>
            <a:r>
              <a:rPr lang="ko-KR" altLang="en-US" dirty="0"/>
              <a:t> </a:t>
            </a:r>
            <a:r>
              <a:rPr lang="ko-KR" altLang="en-US" sz="1800" dirty="0"/>
              <a:t>다음 슬라이드에서 두 번째 문장의 의미를 살펴보자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6B03C2-FAAE-434D-8D3C-97EC0C3B4CAE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2274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Variables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first step in understanding pointers is visualizing what they represent at the machine level.</a:t>
            </a:r>
            <a:br>
              <a:rPr lang="en-US" altLang="x-none" dirty="0"/>
            </a:br>
            <a:r>
              <a:rPr lang="ko-KR" altLang="en-US" sz="1800" dirty="0"/>
              <a:t>포인터를 이해하는 첫 단계는 기계레벨에서 어떻게 표현되는지 가시화하는 것</a:t>
            </a:r>
            <a:endParaRPr lang="en-US" altLang="x-none" dirty="0"/>
          </a:p>
          <a:p>
            <a:r>
              <a:rPr lang="en-US" altLang="x-none" dirty="0"/>
              <a:t>In most modern computers, main memory is divided into </a:t>
            </a:r>
            <a:r>
              <a:rPr lang="en-US" altLang="x-none" b="1" i="1" dirty="0"/>
              <a:t>bytes,</a:t>
            </a:r>
            <a:r>
              <a:rPr lang="en-US" altLang="x-none" dirty="0"/>
              <a:t> with each byte capable of storing eight bits of information:</a:t>
            </a:r>
            <a:br>
              <a:rPr lang="en-US" altLang="x-none" dirty="0"/>
            </a:br>
            <a:r>
              <a:rPr lang="ko-KR" altLang="en-US" sz="1800" dirty="0"/>
              <a:t>메인메모리는 바이트로 구분되어 있고 각 바이틑 </a:t>
            </a:r>
            <a:r>
              <a:rPr lang="en-US" altLang="ko-KR" sz="1800" dirty="0"/>
              <a:t>8bit </a:t>
            </a:r>
            <a:r>
              <a:rPr lang="ko-KR" altLang="en-US" sz="1800" dirty="0"/>
              <a:t>정보를 저장할 수 있음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Each byte has a unique </a:t>
            </a:r>
            <a:r>
              <a:rPr lang="en-US" altLang="x-none" b="1" i="1" dirty="0"/>
              <a:t>address.</a:t>
            </a:r>
            <a:br>
              <a:rPr lang="en-US" altLang="x-none" b="1" i="1" dirty="0"/>
            </a:br>
            <a:r>
              <a:rPr lang="ko-KR" altLang="en-US" sz="1800" dirty="0"/>
              <a:t>각 바이트는 유일한 </a:t>
            </a:r>
            <a:r>
              <a:rPr lang="ko-KR" altLang="en-US" sz="1800" b="1" dirty="0"/>
              <a:t>주소</a:t>
            </a:r>
            <a:r>
              <a:rPr lang="ko-KR" altLang="en-US" sz="1800" dirty="0"/>
              <a:t>를 갖고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7071654-45E8-114F-8E2B-B458494FE7FB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800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96" y="4472609"/>
            <a:ext cx="777060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01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Assignment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p = &amp;i;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q = &amp;j;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i = 1;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40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40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40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40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*q = *p;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9137D1-6BBC-3742-8BF6-4363E1D6AB40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913360"/>
            <a:ext cx="3496627" cy="192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27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616764"/>
            <a:ext cx="3584543" cy="193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589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In Chapter 9, we tried—and failed—to write a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 function that could modify its arguments.</a:t>
            </a:r>
            <a:br>
              <a:rPr lang="en-US" altLang="x-none" dirty="0"/>
            </a:br>
            <a:r>
              <a:rPr lang="en-US" altLang="ko-KR" sz="1800" dirty="0"/>
              <a:t>9</a:t>
            </a:r>
            <a:r>
              <a:rPr lang="ko-KR" altLang="en-US" sz="1800" dirty="0"/>
              <a:t>장에서 </a:t>
            </a:r>
            <a:r>
              <a:rPr lang="en-US" altLang="ko-KR" sz="1800" dirty="0" err="1"/>
              <a:t>decompse</a:t>
            </a:r>
            <a:r>
              <a:rPr lang="en-US" altLang="ko-KR" sz="1800" dirty="0"/>
              <a:t> </a:t>
            </a:r>
            <a:r>
              <a:rPr lang="ko-KR" altLang="en-US" sz="1800" dirty="0"/>
              <a:t>함수가 실수 부분과 소수 부분을 분리하는 것을 실패하였음</a:t>
            </a:r>
            <a:endParaRPr lang="en-US" altLang="x-none" dirty="0"/>
          </a:p>
          <a:p>
            <a:r>
              <a:rPr lang="en-US" altLang="x-none" dirty="0"/>
              <a:t>By passing a </a:t>
            </a:r>
            <a:r>
              <a:rPr lang="en-US" altLang="x-none" i="1" dirty="0"/>
              <a:t>pointer</a:t>
            </a:r>
            <a:r>
              <a:rPr lang="en-US" altLang="x-none" dirty="0"/>
              <a:t> to a variable instead of the </a:t>
            </a:r>
            <a:r>
              <a:rPr lang="en-US" altLang="x-none" i="1" dirty="0"/>
              <a:t>value</a:t>
            </a:r>
            <a:r>
              <a:rPr lang="en-US" altLang="x-none" dirty="0"/>
              <a:t> of the variable,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 can be fixed.</a:t>
            </a:r>
            <a:br>
              <a:rPr lang="en-US" altLang="x-none" dirty="0"/>
            </a:br>
            <a:r>
              <a:rPr lang="ko-KR" altLang="en-US" sz="1800" dirty="0"/>
              <a:t>변수의 값 대신 변수에 대한 포인터를 전달하는 것으로 문제를 해결할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E86B5B4-B43B-8747-924F-2A83070B6D76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60667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New definition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:</a:t>
            </a:r>
            <a:r>
              <a:rPr lang="ko-KR" altLang="en-US" dirty="0"/>
              <a:t> </a:t>
            </a:r>
            <a:r>
              <a:rPr lang="ko-KR" altLang="en-US" sz="1800" dirty="0"/>
              <a:t>새로운 </a:t>
            </a:r>
            <a:r>
              <a:rPr lang="en-US" altLang="ko-KR" sz="1800" dirty="0"/>
              <a:t>decompose </a:t>
            </a:r>
            <a:r>
              <a:rPr lang="ko-KR" altLang="en-US" sz="1800" dirty="0"/>
              <a:t>함수의 정의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void decompose(double x, long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             double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(long) x;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x -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dirty="0"/>
              <a:t>Possible prototypes for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:</a:t>
            </a:r>
            <a:r>
              <a:rPr lang="ko-KR" altLang="en-US" dirty="0"/>
              <a:t> </a:t>
            </a:r>
            <a:r>
              <a:rPr lang="ko-KR" altLang="en-US" sz="1800" dirty="0"/>
              <a:t>이 함수의 프로토타입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void decompose(double x, long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             double *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void decompose(double, long *, double *);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78CC8BF-B162-A240-A2AF-3F7A76D74760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52076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 call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:</a:t>
            </a:r>
            <a:r>
              <a:rPr lang="ko-KR" altLang="en-US" dirty="0"/>
              <a:t> </a:t>
            </a:r>
            <a:r>
              <a:rPr lang="ko-KR" altLang="en-US" sz="1800" dirty="0"/>
              <a:t>함수 호출 방법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decompose(3.14159,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&amp;d);</a:t>
            </a:r>
          </a:p>
          <a:p>
            <a:r>
              <a:rPr lang="en-US" altLang="x-none" dirty="0"/>
              <a:t>As a result of the call,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dirty="0"/>
              <a:t> points to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and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dirty="0"/>
              <a:t> points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ko-KR" altLang="en-US" sz="1800" dirty="0"/>
              <a:t>호출의 결과로 </a:t>
            </a:r>
            <a:r>
              <a:rPr lang="en-US" altLang="ko-KR" sz="1800" dirty="0" err="1"/>
              <a:t>int_part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가리키고 </a:t>
            </a:r>
            <a:r>
              <a:rPr lang="en-US" altLang="ko-KR" sz="1800" dirty="0" err="1"/>
              <a:t>frac_part</a:t>
            </a:r>
            <a:r>
              <a:rPr lang="ko-KR" altLang="en-US" sz="1800" dirty="0"/>
              <a:t>는 </a:t>
            </a:r>
            <a:r>
              <a:rPr lang="en-US" altLang="ko-KR" sz="1800" dirty="0"/>
              <a:t>d</a:t>
            </a:r>
            <a:r>
              <a:rPr lang="ko-KR" altLang="en-US" sz="1800" dirty="0"/>
              <a:t>를 가리킴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DB78694-B7CB-D345-980F-2709F6B8B658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703" y="2915659"/>
            <a:ext cx="5287506" cy="304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569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first assignment in the body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 converts the value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to type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altLang="x-none" dirty="0"/>
              <a:t> and stores it in the object pointed to by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en-US" altLang="x-none" sz="1800" dirty="0" err="1"/>
              <a:t>decompse</a:t>
            </a:r>
            <a:r>
              <a:rPr lang="ko-KR" altLang="en-US" sz="1800" dirty="0"/>
              <a:t> 함수의 첫 할당문은 </a:t>
            </a:r>
            <a:r>
              <a:rPr lang="en-US" altLang="ko-KR" sz="1800" dirty="0"/>
              <a:t>x</a:t>
            </a:r>
            <a:r>
              <a:rPr lang="ko-KR" altLang="en-US" sz="1800" dirty="0"/>
              <a:t>의 값을 </a:t>
            </a:r>
            <a:r>
              <a:rPr lang="en-US" altLang="ko-KR" sz="1800" dirty="0"/>
              <a:t>long </a:t>
            </a:r>
            <a:r>
              <a:rPr lang="ko-KR" altLang="en-US" sz="1800" dirty="0"/>
              <a:t>타입으로 변경한 후 </a:t>
            </a:r>
            <a:r>
              <a:rPr lang="en-US" altLang="ko-KR" sz="1800" dirty="0" err="1"/>
              <a:t>int_part</a:t>
            </a:r>
            <a:r>
              <a:rPr lang="ko-KR" altLang="en-US" sz="1800" dirty="0"/>
              <a:t>가 가리키는 객체에 저장함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73DA448-FB2D-DB4D-9943-3E224E9C5063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573" y="2895392"/>
            <a:ext cx="5404549" cy="305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544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second assignment stores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/>
              <a:t>into the object that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dirty="0"/>
              <a:t> points to:</a:t>
            </a:r>
            <a:br>
              <a:rPr lang="en-US" altLang="x-none" dirty="0"/>
            </a:br>
            <a:r>
              <a:rPr lang="ko-KR" altLang="en-US" sz="1800" dirty="0"/>
              <a:t>두 번째 할당문은 </a:t>
            </a:r>
            <a:r>
              <a:rPr lang="en-US" altLang="ko-KR" sz="1800" dirty="0"/>
              <a:t>x - *</a:t>
            </a:r>
            <a:r>
              <a:rPr lang="en-US" altLang="ko-KR" sz="1800" dirty="0" err="1"/>
              <a:t>int_part</a:t>
            </a:r>
            <a:r>
              <a:rPr lang="ko-KR" altLang="en-US" sz="1800" dirty="0"/>
              <a:t> 의 계산 결과를 </a:t>
            </a:r>
            <a:r>
              <a:rPr lang="en-US" altLang="ko-KR" sz="1800" dirty="0" err="1"/>
              <a:t>frac_part</a:t>
            </a:r>
            <a:r>
              <a:rPr lang="ko-KR" altLang="en-US" sz="1800" dirty="0"/>
              <a:t>가 가리키는 객체에 저장함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5B47581-C023-5640-897F-6D7C02A3D3A0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91" y="2733331"/>
            <a:ext cx="5148665" cy="289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226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Arguments in calls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are pointers:</a:t>
            </a:r>
            <a:br>
              <a:rPr lang="en-US" altLang="x-none" dirty="0"/>
            </a:br>
            <a:r>
              <a:rPr lang="en-US" altLang="x-none" sz="1800" dirty="0" err="1"/>
              <a:t>scanf</a:t>
            </a:r>
            <a:r>
              <a:rPr lang="ko-KR" altLang="en-US" sz="1800" dirty="0"/>
              <a:t> 호출의 인자에도 포인터가 포함되어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Tx/>
              <a:buNone/>
            </a:pPr>
            <a:r>
              <a:rPr lang="en-US" altLang="x-none" dirty="0"/>
              <a:t>	Without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dirty="0"/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would be supplied with the </a:t>
            </a:r>
            <a:r>
              <a:rPr lang="en-US" altLang="x-none" i="1" dirty="0"/>
              <a:t>value</a:t>
            </a:r>
            <a:r>
              <a:rPr lang="en-US" altLang="x-none" dirty="0"/>
              <a:t>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en-US" altLang="ko-KR" sz="1800" dirty="0"/>
              <a:t>&amp; </a:t>
            </a:r>
            <a:r>
              <a:rPr lang="ko-KR" altLang="en-US" sz="1800" dirty="0"/>
              <a:t>없이는 </a:t>
            </a:r>
            <a:r>
              <a:rPr lang="en-US" altLang="ko-KR" sz="1800" dirty="0" err="1"/>
              <a:t>scanf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값을 전달 받게 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497D16B-DCBE-4E45-9B94-379A3B1A9F75}" type="slidenum">
              <a:rPr lang="en-US" altLang="x-none" sz="1200">
                <a:latin typeface="Arial" charset="0"/>
              </a:rPr>
              <a:pPr/>
              <a:t>26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28425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Although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 err="1"/>
              <a:t>’s</a:t>
            </a:r>
            <a:r>
              <a:rPr lang="en-US" altLang="x-none" dirty="0"/>
              <a:t> arguments must be pointers, it’s not always true that every argument needs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dirty="0"/>
              <a:t> operator:</a:t>
            </a:r>
            <a:br>
              <a:rPr lang="en-US" altLang="x-none" dirty="0"/>
            </a:br>
            <a:r>
              <a:rPr lang="en-US" altLang="x-none" sz="1800" dirty="0" err="1"/>
              <a:t>scanf</a:t>
            </a:r>
            <a:r>
              <a:rPr lang="ko-KR" altLang="en-US" sz="1800" dirty="0"/>
              <a:t>의 인자가 포인터야 하지만</a:t>
            </a:r>
            <a:r>
              <a:rPr lang="en-US" altLang="ko-KR" sz="1800" dirty="0"/>
              <a:t>,</a:t>
            </a:r>
            <a:r>
              <a:rPr lang="ko-KR" altLang="en-US" sz="1800" dirty="0"/>
              <a:t> 모든인자 값이 </a:t>
            </a:r>
            <a:r>
              <a:rPr lang="en-US" altLang="ko-KR" sz="1800" dirty="0"/>
              <a:t>&amp;</a:t>
            </a:r>
            <a:r>
              <a:rPr lang="ko-KR" altLang="en-US" sz="1800" dirty="0"/>
              <a:t>연산자가 있어야 하는 것은 아님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*p;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p);</a:t>
            </a:r>
          </a:p>
          <a:p>
            <a:r>
              <a:rPr lang="en-US" altLang="x-none" dirty="0"/>
              <a:t>Using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dirty="0"/>
              <a:t> operator in the call would be wrong:</a:t>
            </a:r>
            <a:br>
              <a:rPr lang="en-US" altLang="x-none" dirty="0"/>
            </a:br>
            <a:r>
              <a:rPr lang="ko-KR" altLang="en-US" sz="1800" dirty="0"/>
              <a:t>이 경우 </a:t>
            </a:r>
            <a:r>
              <a:rPr lang="en-US" altLang="ko-KR" sz="1800" dirty="0"/>
              <a:t>&amp;</a:t>
            </a:r>
            <a:r>
              <a:rPr lang="ko-KR" altLang="en-US" sz="1800" dirty="0"/>
              <a:t> 연산자를 호출하는 것은 잘못된 것임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&amp;p);   /*** WRONG ***/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11BE26-B165-C94D-B3C7-CDCF624282B5}" type="slidenum">
              <a:rPr lang="en-US" altLang="x-none" sz="1200">
                <a:latin typeface="Arial" charset="0"/>
              </a:rPr>
              <a:pPr/>
              <a:t>27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7617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Arguments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x-none" sz="2400" dirty="0"/>
              <a:t>Failing to pass a pointer to a function when one is expected can have disastrous results.</a:t>
            </a:r>
            <a:br>
              <a:rPr lang="en-US" altLang="x-none" sz="2400" dirty="0"/>
            </a:br>
            <a:r>
              <a:rPr lang="ko-KR" altLang="en-US" sz="1800" dirty="0"/>
              <a:t>함수에 포인터 전달이 실패 된다면 결과가 이상할 수 있다</a:t>
            </a:r>
            <a:r>
              <a:rPr lang="en-US" altLang="ko-KR" sz="1800" dirty="0"/>
              <a:t>.</a:t>
            </a:r>
            <a:endParaRPr lang="en-US" altLang="x-none" sz="2400" dirty="0"/>
          </a:p>
          <a:p>
            <a:r>
              <a:rPr lang="en-US" altLang="x-none" sz="2400" dirty="0"/>
              <a:t>A call of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sz="2400" dirty="0"/>
              <a:t> in which the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sz="2400" dirty="0"/>
              <a:t> operator is missing:</a:t>
            </a:r>
            <a:br>
              <a:rPr lang="en-US" altLang="x-none" sz="2400" dirty="0"/>
            </a:br>
            <a:r>
              <a:rPr lang="en-US" altLang="x-none" sz="1800" dirty="0" err="1"/>
              <a:t>decompe</a:t>
            </a:r>
            <a:r>
              <a:rPr lang="ko-KR" altLang="en-US" sz="1800" dirty="0"/>
              <a:t>의 호출에 </a:t>
            </a:r>
            <a:r>
              <a:rPr lang="en-US" altLang="ko-KR" sz="1800" dirty="0"/>
              <a:t>&amp;</a:t>
            </a:r>
            <a:r>
              <a:rPr lang="ko-KR" altLang="en-US" sz="1800" dirty="0"/>
              <a:t>연산자를 안 쓴다면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decompose(3.14159,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d);</a:t>
            </a:r>
          </a:p>
          <a:p>
            <a:r>
              <a:rPr lang="en-US" altLang="x-none" sz="2400" dirty="0"/>
              <a:t>When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sz="2400" dirty="0"/>
              <a:t> stores values in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400" dirty="0"/>
              <a:t> and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sz="2400" dirty="0"/>
              <a:t>, it will attempt to change unknown memory locations instead of modifying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and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sz="2400" dirty="0"/>
              <a:t>.</a:t>
            </a:r>
            <a:br>
              <a:rPr lang="en-US" altLang="x-none" sz="2400" dirty="0"/>
            </a:br>
            <a:r>
              <a:rPr lang="en-US" altLang="x-none" sz="1800" dirty="0"/>
              <a:t>decompose</a:t>
            </a:r>
            <a:r>
              <a:rPr lang="ko-KR" altLang="en-US" sz="1800" dirty="0"/>
              <a:t>는  </a:t>
            </a:r>
            <a:r>
              <a:rPr lang="en-US" altLang="ko-KR" sz="1800" dirty="0" err="1"/>
              <a:t>i</a:t>
            </a:r>
            <a:r>
              <a:rPr lang="en-US" altLang="ko-KR" sz="1800" dirty="0"/>
              <a:t> </a:t>
            </a:r>
            <a:r>
              <a:rPr lang="ko-KR" altLang="en-US" sz="1800" dirty="0"/>
              <a:t>와 </a:t>
            </a:r>
            <a:r>
              <a:rPr lang="en-US" altLang="ko-KR" sz="1800" dirty="0"/>
              <a:t>d</a:t>
            </a:r>
            <a:r>
              <a:rPr lang="ko-KR" altLang="en-US" sz="1800" dirty="0"/>
              <a:t>의 값을 변경하는 대신 *</a:t>
            </a:r>
            <a:r>
              <a:rPr lang="en-US" altLang="ko-KR" sz="1800" dirty="0" err="1"/>
              <a:t>int_part</a:t>
            </a:r>
            <a:r>
              <a:rPr lang="ko-KR" altLang="en-US" sz="1800" dirty="0"/>
              <a:t>와 *</a:t>
            </a:r>
            <a:r>
              <a:rPr lang="en-US" altLang="ko-KR" sz="1800" dirty="0" err="1"/>
              <a:t>frac_part</a:t>
            </a:r>
            <a:r>
              <a:rPr lang="ko-KR" altLang="en-US" sz="1800" dirty="0"/>
              <a:t>이 가리는 임의의 주소의 값을 변경함</a:t>
            </a:r>
            <a:endParaRPr lang="en-US" altLang="x-none" sz="2400" dirty="0"/>
          </a:p>
          <a:p>
            <a:r>
              <a:rPr lang="en-US" altLang="x-none" sz="2400" dirty="0"/>
              <a:t>If we’ve provided a prototype for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sz="2400" dirty="0"/>
              <a:t>, the compiler will detect the error.</a:t>
            </a:r>
            <a:br>
              <a:rPr lang="en-US" altLang="x-none" sz="2400" dirty="0"/>
            </a:br>
            <a:r>
              <a:rPr lang="en-US" altLang="x-none" sz="1900" dirty="0" err="1"/>
              <a:t>decompse</a:t>
            </a:r>
            <a:r>
              <a:rPr lang="ko-KR" altLang="en-US" sz="1900" dirty="0"/>
              <a:t>의 프로토타입을 선언했었다면 오류를 검출 했을 것임</a:t>
            </a:r>
            <a:endParaRPr lang="en-US" altLang="x-none" sz="2400" dirty="0"/>
          </a:p>
          <a:p>
            <a:r>
              <a:rPr lang="en-US" altLang="x-none" sz="2400" dirty="0"/>
              <a:t>In the case of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/>
              <a:t>, however, failing to pass pointers may go undetected.</a:t>
            </a:r>
            <a:br>
              <a:rPr lang="en-US" altLang="x-none" sz="2400" dirty="0"/>
            </a:br>
            <a:r>
              <a:rPr lang="ko-KR" altLang="en-US" sz="1900" dirty="0"/>
              <a:t>단</a:t>
            </a:r>
            <a:r>
              <a:rPr lang="en-US" altLang="ko-KR" sz="1900" dirty="0"/>
              <a:t>,</a:t>
            </a:r>
            <a:r>
              <a:rPr lang="ko-KR" altLang="en-US" sz="1900" dirty="0"/>
              <a:t> </a:t>
            </a:r>
            <a:r>
              <a:rPr lang="en-US" altLang="ko-KR" sz="1900" dirty="0" err="1"/>
              <a:t>scanf</a:t>
            </a:r>
            <a:r>
              <a:rPr lang="ko-KR" altLang="en-US" sz="1900" dirty="0"/>
              <a:t>의 경우 포인터를 사용 안더라도 검출 안될 수 있음</a:t>
            </a:r>
            <a:endParaRPr lang="en-US" altLang="x-non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BC9D26B-962F-E74C-834F-FBD313930C55}" type="slidenum">
              <a:rPr lang="en-US" altLang="x-none" sz="1200">
                <a:latin typeface="Arial" charset="0"/>
              </a:rPr>
              <a:pPr/>
              <a:t>28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11779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400" dirty="0"/>
              <a:t>Program: Finding the Largest and Smallest Elements in an Array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 sz="2400" dirty="0"/>
              <a:t>The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max_min.c</a:t>
            </a:r>
            <a:r>
              <a:rPr lang="en-US" altLang="x-none" sz="2400" dirty="0"/>
              <a:t> program uses a function named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400" dirty="0"/>
              <a:t> to find the largest and smallest elements in an array.</a:t>
            </a:r>
            <a:br>
              <a:rPr lang="en-US" altLang="x-none" sz="2400" dirty="0"/>
            </a:br>
            <a:r>
              <a:rPr lang="en-US" altLang="x-none" sz="1800" dirty="0" err="1"/>
              <a:t>max_min.c</a:t>
            </a:r>
            <a:r>
              <a:rPr lang="ko-KR" altLang="en-US" sz="1800" dirty="0"/>
              <a:t>이라는 프로그램은 </a:t>
            </a:r>
            <a:r>
              <a:rPr lang="en-US" altLang="ko-KR" sz="1800" dirty="0" err="1"/>
              <a:t>max_min</a:t>
            </a:r>
            <a:r>
              <a:rPr lang="ko-KR" altLang="en-US" sz="1800" dirty="0"/>
              <a:t> 함수를 사용하여 배열에서 가장 큰 수와 작은 수를 찾음</a:t>
            </a:r>
            <a:endParaRPr lang="en-US" altLang="x-none" sz="2400" dirty="0"/>
          </a:p>
          <a:p>
            <a:r>
              <a:rPr lang="en-US" altLang="x-none" sz="2400" dirty="0"/>
              <a:t>Prototype for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400" dirty="0"/>
              <a:t>:</a:t>
            </a:r>
            <a:r>
              <a:rPr lang="ko-KR" altLang="en-US" sz="2400" dirty="0"/>
              <a:t> </a:t>
            </a:r>
            <a:r>
              <a:rPr lang="ko-KR" altLang="en-US" sz="1800" dirty="0"/>
              <a:t>프로토타입은 다음과 같음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*max,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*min);</a:t>
            </a:r>
          </a:p>
          <a:p>
            <a:r>
              <a:rPr lang="en-US" altLang="x-none" sz="2400" dirty="0"/>
              <a:t>Example call of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400" dirty="0"/>
              <a:t>:</a:t>
            </a:r>
            <a:r>
              <a:rPr lang="ko-KR" altLang="en-US" sz="2400" dirty="0"/>
              <a:t> </a:t>
            </a:r>
            <a:r>
              <a:rPr lang="ko-KR" altLang="en-US" sz="1800" dirty="0"/>
              <a:t>호출 예제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(b, N, &amp;big, &amp;small);</a:t>
            </a:r>
          </a:p>
          <a:p>
            <a:r>
              <a:rPr lang="en-US" altLang="x-none" sz="2400" dirty="0"/>
              <a:t>When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400" dirty="0"/>
              <a:t> finds the largest element in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400" dirty="0"/>
              <a:t>, it stores the value in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big</a:t>
            </a:r>
            <a:r>
              <a:rPr lang="en-US" altLang="x-none" sz="2400" dirty="0"/>
              <a:t> by assigning it to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*max</a:t>
            </a:r>
            <a:r>
              <a:rPr lang="en-US" altLang="x-none" sz="2400" dirty="0"/>
              <a:t>. </a:t>
            </a:r>
            <a:r>
              <a:rPr lang="ko-KR" altLang="en-US" sz="2400" dirty="0"/>
              <a:t> </a:t>
            </a:r>
            <a:r>
              <a:rPr lang="ko-KR" altLang="en-US" sz="1800" dirty="0"/>
              <a:t>이 함수가 배열 </a:t>
            </a:r>
            <a:r>
              <a:rPr lang="en-US" altLang="ko-KR" sz="1800" dirty="0"/>
              <a:t>b</a:t>
            </a:r>
            <a:r>
              <a:rPr lang="ko-KR" altLang="en-US" sz="1800" dirty="0"/>
              <a:t>에서 가장 큰 요소를 찾으면 </a:t>
            </a:r>
            <a:r>
              <a:rPr lang="en-US" altLang="ko-KR" sz="1800" dirty="0"/>
              <a:t>*max</a:t>
            </a:r>
            <a:r>
              <a:rPr lang="ko-KR" altLang="en-US" sz="1800" dirty="0"/>
              <a:t>를 통해서 </a:t>
            </a:r>
            <a:r>
              <a:rPr lang="en-US" altLang="ko-KR" sz="1800" dirty="0"/>
              <a:t>big</a:t>
            </a:r>
            <a:r>
              <a:rPr lang="ko-KR" altLang="en-US" sz="1800" dirty="0"/>
              <a:t>에 할당</a:t>
            </a:r>
            <a:endParaRPr lang="en-US" altLang="x-none" sz="2400" dirty="0"/>
          </a:p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400" dirty="0"/>
              <a:t> stores the smallest element of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400" dirty="0"/>
              <a:t> in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small</a:t>
            </a:r>
            <a:r>
              <a:rPr lang="en-US" altLang="x-none" sz="2400" dirty="0"/>
              <a:t> by assigning it to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*min</a:t>
            </a:r>
            <a:r>
              <a:rPr lang="en-US" altLang="x-none" sz="2400" dirty="0"/>
              <a:t>.</a:t>
            </a:r>
            <a:r>
              <a:rPr lang="ko-KR" altLang="en-US" sz="2400" dirty="0"/>
              <a:t> </a:t>
            </a:r>
            <a:r>
              <a:rPr lang="ko-KR" altLang="en-US" sz="1800" dirty="0"/>
              <a:t>이 함수가 배열 </a:t>
            </a:r>
            <a:r>
              <a:rPr lang="en-US" altLang="ko-KR" sz="1800" dirty="0"/>
              <a:t>b</a:t>
            </a:r>
            <a:r>
              <a:rPr lang="ko-KR" altLang="en-US" sz="1800" dirty="0"/>
              <a:t>에서 가장 작은 요소를 찾으면 </a:t>
            </a:r>
            <a:r>
              <a:rPr lang="en-US" altLang="ko-KR" sz="1800" dirty="0"/>
              <a:t>*min</a:t>
            </a:r>
            <a:r>
              <a:rPr lang="ko-KR" altLang="en-US" sz="1800" dirty="0"/>
              <a:t>을 통해서 </a:t>
            </a:r>
            <a:r>
              <a:rPr lang="en-US" altLang="ko-KR" sz="1800" dirty="0"/>
              <a:t>small</a:t>
            </a:r>
            <a:r>
              <a:rPr lang="ko-KR" altLang="en-US" sz="1800" dirty="0"/>
              <a:t>에 할당</a:t>
            </a:r>
            <a:endParaRPr lang="en-US" altLang="x-non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AF08D9-363B-AF44-B004-BFBF6FB5E3BF}" type="slidenum">
              <a:rPr lang="en-US" altLang="x-none" sz="1200">
                <a:latin typeface="Arial" charset="0"/>
              </a:rPr>
              <a:pPr/>
              <a:t>29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178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Variables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If there are </a:t>
            </a:r>
            <a:r>
              <a:rPr lang="en-US" altLang="x-none" i="1" dirty="0"/>
              <a:t>n</a:t>
            </a:r>
            <a:r>
              <a:rPr lang="en-US" altLang="x-none" dirty="0"/>
              <a:t> bytes in memory, we can think of addresses as numbers that range from 0 to </a:t>
            </a:r>
            <a:r>
              <a:rPr lang="en-US" altLang="x-none" i="1" dirty="0"/>
              <a:t>n</a:t>
            </a:r>
            <a:r>
              <a:rPr lang="en-US" altLang="x-none" dirty="0"/>
              <a:t> – 1:</a:t>
            </a:r>
            <a:br>
              <a:rPr lang="en-US" altLang="x-none" dirty="0"/>
            </a:br>
            <a:r>
              <a:rPr lang="en-US" altLang="x-none" sz="1800" dirty="0"/>
              <a:t>n </a:t>
            </a:r>
            <a:r>
              <a:rPr lang="ko-KR" altLang="en-US" sz="1800" dirty="0"/>
              <a:t>바이트의 메모리가 있다면 주소는 </a:t>
            </a:r>
            <a:r>
              <a:rPr lang="en-US" altLang="ko-KR" sz="1800" dirty="0"/>
              <a:t>0</a:t>
            </a:r>
            <a:r>
              <a:rPr lang="ko-KR" altLang="en-US" sz="1800" dirty="0"/>
              <a:t>부터 </a:t>
            </a:r>
            <a:r>
              <a:rPr lang="en-US" altLang="ko-KR" sz="1800" dirty="0"/>
              <a:t>n-1</a:t>
            </a:r>
            <a:r>
              <a:rPr lang="ko-KR" altLang="en-US" sz="1800" dirty="0"/>
              <a:t>까지라고 가정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488A695-DEEF-ED4D-B1E3-54809B333458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13" y="2034903"/>
            <a:ext cx="2506525" cy="431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399" y="202758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주소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4038" y="20349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내용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26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400" dirty="0"/>
              <a:t>Program: Finding the Largest and Smallest Elements in an Array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max_min.c</a:t>
            </a:r>
            <a:r>
              <a:rPr lang="en-US" altLang="x-none" sz="2600" dirty="0"/>
              <a:t> will read 10 numbers into an array, pass it to the 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2600" dirty="0"/>
              <a:t> function, and print the results:</a:t>
            </a:r>
            <a:br>
              <a:rPr lang="en-US" altLang="x-none" sz="2600" dirty="0"/>
            </a:br>
            <a:r>
              <a:rPr lang="ko-KR" altLang="en-US" sz="2000" dirty="0"/>
              <a:t>사용자로부터 </a:t>
            </a:r>
            <a:r>
              <a:rPr lang="en-US" altLang="ko-KR" sz="2000" dirty="0"/>
              <a:t>10</a:t>
            </a:r>
            <a:r>
              <a:rPr lang="ko-KR" altLang="en-US" sz="2000" dirty="0"/>
              <a:t>개의 수를 받아 들이고 </a:t>
            </a:r>
            <a:r>
              <a:rPr lang="en-US" altLang="ko-KR" sz="2000" dirty="0" err="1"/>
              <a:t>max_min</a:t>
            </a:r>
            <a:r>
              <a:rPr lang="ko-KR" altLang="en-US" sz="2000" dirty="0"/>
              <a:t>함수에 전달함</a:t>
            </a:r>
            <a:r>
              <a:rPr lang="en-US" altLang="ko-KR" sz="2000" dirty="0"/>
              <a:t>.</a:t>
            </a:r>
            <a:r>
              <a:rPr lang="ko-KR" altLang="en-US" sz="2000" dirty="0"/>
              <a:t> 이후 결과를 출력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Enter</a:t>
            </a:r>
            <a:r>
              <a:rPr lang="en-US" altLang="x-none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altLang="x-none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numbers:</a:t>
            </a:r>
            <a:r>
              <a:rPr lang="en-US" altLang="x-none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34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82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49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102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7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94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23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11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50</a:t>
            </a:r>
            <a:r>
              <a:rPr lang="en-US" altLang="x-none" sz="15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u="sng" dirty="0">
                <a:latin typeface="Courier New" charset="0"/>
                <a:ea typeface="Courier New" charset="0"/>
                <a:cs typeface="Courier New" charset="0"/>
              </a:rPr>
              <a:t>31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Largest:</a:t>
            </a:r>
            <a:r>
              <a:rPr lang="en-US" altLang="x-none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102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Smallest:</a:t>
            </a:r>
            <a:r>
              <a:rPr lang="en-US" altLang="x-none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AFE1733-257F-484E-8BDF-09F5165671C6}" type="slidenum">
              <a:rPr lang="en-US" altLang="x-none" sz="1200">
                <a:latin typeface="Arial" charset="0"/>
              </a:rPr>
              <a:pPr/>
              <a:t>30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68261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maxmin.c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  <a:buFontTx/>
              <a:buNone/>
            </a:pPr>
            <a:r>
              <a:rPr lang="en-US" altLang="x-none" sz="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/* Finds the largest and smallest elements in an array */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#define N 10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max_min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*max,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*min);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b[N],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, big, small;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("Enter %d numbers: ", N);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for 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++)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("%d", &amp;b[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]);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25C5F02-5C97-DF46-B84E-8F8A2C63F256}" type="slidenum">
              <a:rPr lang="en-US" altLang="x-none" sz="1200">
                <a:latin typeface="Arial" charset="0"/>
              </a:rPr>
              <a:pPr/>
              <a:t>31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24314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max_min(b, N, &amp;big, &amp;small);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printf("Largest: %d\n", big);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printf("Smallest: %d\n", small);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en-US" altLang="x-none" sz="180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void max_min(int a[], int n, int *max, int *min)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int i;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*max = *min = a[0];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for (i = 1; i &lt; n; i++)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if (a[i] &gt; *max)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  *max = a[i];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else if (a[i] &lt; *min)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  *min = a[i];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64E4BF7-765F-A648-8F44-05BECAC6DE2F}" type="slidenum">
              <a:rPr lang="en-US" altLang="x-none" sz="1200">
                <a:latin typeface="Arial" charset="0"/>
              </a:rPr>
              <a:pPr/>
              <a:t>32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33860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/>
              <a:t> to Protect Arguments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When an argument is a pointer to a variable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, we normally assume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will be modified:</a:t>
            </a:r>
            <a:br>
              <a:rPr lang="en-US" altLang="x-none" dirty="0"/>
            </a:br>
            <a:r>
              <a:rPr lang="ko-KR" altLang="en-US" sz="1800" dirty="0"/>
              <a:t>어떤 인자가 변수  </a:t>
            </a:r>
            <a:r>
              <a:rPr lang="en-US" altLang="ko-KR" sz="1800" dirty="0"/>
              <a:t>x</a:t>
            </a:r>
            <a:r>
              <a:rPr lang="ko-KR" altLang="en-US" sz="1800" dirty="0"/>
              <a:t>에 대한 포인터라 할 때 </a:t>
            </a:r>
            <a:r>
              <a:rPr lang="en-US" altLang="ko-KR" sz="1800" dirty="0"/>
              <a:t>x</a:t>
            </a:r>
            <a:r>
              <a:rPr lang="ko-KR" altLang="en-US" sz="1800" dirty="0"/>
              <a:t>가 변경될 것을 가정함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f(&amp;x);</a:t>
            </a:r>
          </a:p>
          <a:p>
            <a:r>
              <a:rPr lang="en-US" altLang="x-none" dirty="0"/>
              <a:t>It’s possible, though,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altLang="x-none" dirty="0"/>
              <a:t> merely needs to examine the value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, not change it.</a:t>
            </a:r>
            <a:br>
              <a:rPr lang="en-US" altLang="x-none" dirty="0"/>
            </a:br>
            <a:r>
              <a:rPr lang="ko-KR" altLang="en-US" sz="1800" dirty="0"/>
              <a:t>때로는 </a:t>
            </a:r>
            <a:r>
              <a:rPr lang="en-US" altLang="ko-KR" sz="1800" dirty="0"/>
              <a:t>x</a:t>
            </a:r>
            <a:r>
              <a:rPr lang="ko-KR" altLang="en-US" sz="1800" dirty="0"/>
              <a:t>의 값을 변경하는 것이 아니라 확인만하고자 할 수 있음</a:t>
            </a:r>
            <a:endParaRPr lang="en-US" altLang="x-none" dirty="0"/>
          </a:p>
          <a:p>
            <a:r>
              <a:rPr lang="en-US" altLang="x-none" dirty="0"/>
              <a:t>The reason for the pointer might be efficiency: passing the value of a variable can waste time and space if the variable requires a large amount of storage.</a:t>
            </a:r>
            <a:br>
              <a:rPr lang="en-US" altLang="x-none" dirty="0"/>
            </a:br>
            <a:r>
              <a:rPr lang="ko-KR" altLang="en-US" sz="1800" dirty="0"/>
              <a:t>이 때 포인터를 쓰는 것은 효율성 때문임</a:t>
            </a:r>
            <a:r>
              <a:rPr lang="en-US" altLang="ko-KR" sz="1800" dirty="0"/>
              <a:t>:</a:t>
            </a:r>
            <a:r>
              <a:rPr lang="ko-KR" altLang="en-US" sz="1800" dirty="0"/>
              <a:t> 값으로 전달하면 변수를 복사하는 과정에서 공간과 시간이 낭비 될 수 있음</a:t>
            </a:r>
            <a:r>
              <a:rPr lang="en-US" altLang="ko-KR" sz="1800" dirty="0"/>
              <a:t>,</a:t>
            </a:r>
            <a:r>
              <a:rPr lang="ko-KR" altLang="en-US" sz="1800" dirty="0"/>
              <a:t> 특히 변수가 많은 저장 공간을 필요로 한다면 문제는 더 심각함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3D7997F-5580-2246-AE64-AB5CE83C2A55}" type="slidenum">
              <a:rPr lang="en-US" altLang="x-none" sz="1200">
                <a:latin typeface="Arial" charset="0"/>
              </a:rPr>
              <a:pPr/>
              <a:t>33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97084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/>
              <a:t> to Protect Arguments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We can use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to document that a function won’t change an object whose address is passed to the function.</a:t>
            </a:r>
            <a:br>
              <a:rPr lang="en-US" altLang="x-none" dirty="0"/>
            </a:br>
            <a:r>
              <a:rPr lang="ko-KR" altLang="en-US" sz="1800" dirty="0"/>
              <a:t>이 경우 </a:t>
            </a:r>
            <a:r>
              <a:rPr lang="en-US" altLang="ko-KR" sz="1800" dirty="0" err="1"/>
              <a:t>const</a:t>
            </a:r>
            <a:r>
              <a:rPr lang="ko-KR" altLang="en-US" sz="1800" dirty="0"/>
              <a:t>라는 키워드를 사용하여 함수가 전달 받은 변수의 주소가 가리키는 객체가 변경되지 않을 것을 명시 할 수 있음 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goes in the parameter’s declaration, just before the specification of its type:</a:t>
            </a:r>
            <a:br>
              <a:rPr lang="en-US" altLang="x-none" dirty="0"/>
            </a:br>
            <a:r>
              <a:rPr lang="en-US" altLang="x-none" sz="1800" dirty="0" err="1"/>
              <a:t>const</a:t>
            </a:r>
            <a:r>
              <a:rPr lang="ko-KR" altLang="en-US" sz="1800" dirty="0"/>
              <a:t>는 매개 변수를 선언할 때 기록하고 타입 앞에 붙여야 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void f(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*p = 0;   /*** WRONG ***/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buFontTx/>
              <a:buNone/>
            </a:pPr>
            <a:r>
              <a:rPr lang="en-US" altLang="x-none" dirty="0"/>
              <a:t>	Attempting to modify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dirty="0"/>
              <a:t> is an error that the compiler will detect.</a:t>
            </a:r>
            <a:br>
              <a:rPr lang="en-US" altLang="x-none" dirty="0"/>
            </a:br>
            <a:r>
              <a:rPr lang="ko-KR" altLang="en-US" sz="1800" dirty="0"/>
              <a:t>*</a:t>
            </a:r>
            <a:r>
              <a:rPr lang="en-US" altLang="ko-KR" sz="1800" dirty="0"/>
              <a:t>p</a:t>
            </a:r>
            <a:r>
              <a:rPr lang="ko-KR" altLang="en-US" sz="1800" dirty="0"/>
              <a:t>를 변경하려고 시도하면 컴파일러가 해당 오류를 검출함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F287187-3735-0A41-A62C-178724375E96}" type="slidenum">
              <a:rPr lang="en-US" altLang="x-none" sz="1200">
                <a:latin typeface="Arial" charset="0"/>
              </a:rPr>
              <a:pPr/>
              <a:t>34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92184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Return Values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Functions are allowed to return pointers:</a:t>
            </a:r>
            <a:br>
              <a:rPr lang="en-US" altLang="x-none" sz="2600" dirty="0"/>
            </a:br>
            <a:r>
              <a:rPr lang="ko-KR" altLang="en-US" sz="2000" dirty="0"/>
              <a:t>함수는 포인터를 리턴할 수 있음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*max(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*a,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*b)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if (*a &gt; *b)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return a;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else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return b;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sz="2600" dirty="0"/>
              <a:t>A call of the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max</a:t>
            </a:r>
            <a:r>
              <a:rPr lang="en-US" altLang="x-none" sz="2600" dirty="0"/>
              <a:t> function:</a:t>
            </a:r>
            <a:r>
              <a:rPr lang="ko-KR" altLang="en-US" sz="2600" dirty="0"/>
              <a:t> </a:t>
            </a:r>
            <a:r>
              <a:rPr lang="en-US" altLang="ko-KR" sz="2000" dirty="0"/>
              <a:t>max</a:t>
            </a:r>
            <a:r>
              <a:rPr lang="ko-KR" altLang="en-US" sz="2000" dirty="0"/>
              <a:t>를 호출하는 방법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*p,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, j;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p = max(&amp;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, &amp;j);</a:t>
            </a:r>
          </a:p>
          <a:p>
            <a:pPr>
              <a:buFontTx/>
              <a:buNone/>
            </a:pPr>
            <a:r>
              <a:rPr lang="en-US" altLang="x-none" sz="2600" dirty="0"/>
              <a:t>	After the call,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600" dirty="0"/>
              <a:t> points to either 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/>
              <a:t> or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600" dirty="0"/>
              <a:t>.</a:t>
            </a:r>
            <a:r>
              <a:rPr lang="ko-KR" altLang="en-US" sz="2600" dirty="0"/>
              <a:t> </a:t>
            </a:r>
            <a:r>
              <a:rPr lang="ko-KR" altLang="en-US" sz="2000" dirty="0"/>
              <a:t>호출 결과</a:t>
            </a:r>
            <a:r>
              <a:rPr lang="en-US" altLang="ko-KR" sz="2000" dirty="0"/>
              <a:t>,</a:t>
            </a:r>
            <a:r>
              <a:rPr lang="ko-KR" altLang="en-US" sz="2000" dirty="0"/>
              <a:t> </a:t>
            </a:r>
            <a:r>
              <a:rPr lang="en-US" altLang="ko-KR" sz="2000" dirty="0"/>
              <a:t>p</a:t>
            </a:r>
            <a:r>
              <a:rPr lang="ko-KR" altLang="en-US" sz="2000" dirty="0"/>
              <a:t>는 </a:t>
            </a:r>
            <a:r>
              <a:rPr lang="en-US" altLang="ko-KR" sz="2000" dirty="0"/>
              <a:t>I</a:t>
            </a:r>
            <a:r>
              <a:rPr lang="ko-KR" altLang="en-US" sz="2000" dirty="0"/>
              <a:t> 또는 </a:t>
            </a:r>
            <a:r>
              <a:rPr lang="en-US" altLang="ko-KR" sz="2000" dirty="0"/>
              <a:t>j</a:t>
            </a:r>
            <a:r>
              <a:rPr lang="ko-KR" altLang="en-US" sz="2000" dirty="0"/>
              <a:t>를 가리킴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dirty="0"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41A2982-8D61-014C-8947-1D4042473FAE}" type="slidenum">
              <a:rPr lang="en-US" altLang="x-none" sz="1200">
                <a:latin typeface="Arial" charset="0"/>
              </a:rPr>
              <a:pPr/>
              <a:t>35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08041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Return Values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 sz="2600" dirty="0"/>
              <a:t>Although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max</a:t>
            </a:r>
            <a:r>
              <a:rPr lang="en-US" altLang="x-none" sz="2600" dirty="0"/>
              <a:t> returns one of the pointers passed to it as an argument, that’s not the only possibility.</a:t>
            </a:r>
            <a:br>
              <a:rPr lang="en-US" altLang="x-none" sz="2600" dirty="0"/>
            </a:br>
            <a:r>
              <a:rPr lang="en-US" altLang="x-none" sz="2000" dirty="0"/>
              <a:t>max</a:t>
            </a:r>
            <a:r>
              <a:rPr lang="ko-KR" altLang="en-US" sz="2000" dirty="0"/>
              <a:t>가 인자로 전달 받은 포인터 중 하나를 리턴하지만 다른 것도 가능함</a:t>
            </a:r>
            <a:endParaRPr lang="en-US" altLang="x-none" sz="2600" dirty="0"/>
          </a:p>
          <a:p>
            <a:r>
              <a:rPr lang="en-US" altLang="x-none" sz="2600" dirty="0"/>
              <a:t>A function could also return a pointer to an external variable or to a static local variable.</a:t>
            </a:r>
            <a:br>
              <a:rPr lang="en-US" altLang="x-none" sz="2600" dirty="0"/>
            </a:br>
            <a:r>
              <a:rPr lang="ko-KR" altLang="en-US" sz="2000" dirty="0"/>
              <a:t>함수가 </a:t>
            </a:r>
            <a:r>
              <a:rPr lang="en-US" altLang="ko-KR" sz="2000" dirty="0"/>
              <a:t>external </a:t>
            </a:r>
            <a:r>
              <a:rPr lang="ko-KR" altLang="en-US" sz="2000" dirty="0"/>
              <a:t>변수나 정적 지역 변수에 대한 포인터도 리턴할 수 있음</a:t>
            </a:r>
            <a:endParaRPr lang="en-US" altLang="x-none" sz="2600" dirty="0"/>
          </a:p>
          <a:p>
            <a:r>
              <a:rPr lang="en-US" altLang="x-none" sz="2600" dirty="0"/>
              <a:t>Never return a pointer to an </a:t>
            </a:r>
            <a:r>
              <a:rPr lang="en-US" altLang="x-none" sz="2600" i="1" dirty="0"/>
              <a:t>automatic</a:t>
            </a:r>
            <a:r>
              <a:rPr lang="en-US" altLang="x-none" sz="2600" dirty="0"/>
              <a:t> local variable:</a:t>
            </a:r>
            <a:r>
              <a:rPr lang="ko-KR" altLang="en-US" sz="2600" dirty="0"/>
              <a:t> </a:t>
            </a:r>
            <a:br>
              <a:rPr lang="en-US" altLang="ko-KR" sz="2600" dirty="0"/>
            </a:br>
            <a:r>
              <a:rPr lang="ko-KR" altLang="en-US" sz="2000" dirty="0"/>
              <a:t>절대로 자동 지역 변수에 대한 포인터를 리턴하지 말 것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*f(void)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return &amp;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buFontTx/>
              <a:buNone/>
            </a:pPr>
            <a:r>
              <a:rPr lang="en-US" altLang="x-none" sz="2600" dirty="0"/>
              <a:t>	The variable 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/>
              <a:t> won’t exist after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altLang="x-none" sz="2600" dirty="0"/>
              <a:t> returns.</a:t>
            </a:r>
            <a:r>
              <a:rPr lang="ko-KR" altLang="en-US" sz="2600" dirty="0"/>
              <a:t> </a:t>
            </a:r>
            <a:br>
              <a:rPr lang="en-US" altLang="ko-KR" sz="2600" dirty="0"/>
            </a:br>
            <a:r>
              <a:rPr lang="ko-KR" altLang="en-US" sz="2000" dirty="0"/>
              <a:t>변수 </a:t>
            </a:r>
            <a:r>
              <a:rPr lang="en-US" altLang="ko-KR" sz="2000" dirty="0" err="1"/>
              <a:t>i</a:t>
            </a:r>
            <a:r>
              <a:rPr lang="ko-KR" altLang="en-US" sz="2000" dirty="0"/>
              <a:t>는 </a:t>
            </a:r>
            <a:r>
              <a:rPr lang="en-US" altLang="ko-KR" sz="2000" dirty="0"/>
              <a:t>f</a:t>
            </a:r>
            <a:r>
              <a:rPr lang="ko-KR" altLang="en-US" sz="2000" dirty="0"/>
              <a:t>가 리턴하면 소멸됨</a:t>
            </a:r>
            <a:endParaRPr lang="en-US" altLang="x-none" sz="2600" dirty="0"/>
          </a:p>
          <a:p>
            <a:pPr>
              <a:buFontTx/>
              <a:buNone/>
            </a:pP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B189183-8262-D84C-8BDF-038579D01F8C}" type="slidenum">
              <a:rPr lang="en-US" altLang="x-none" sz="1200">
                <a:latin typeface="Arial" charset="0"/>
              </a:rPr>
              <a:pPr/>
              <a:t>36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24276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as Return Values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Pointers can point to array elements.</a:t>
            </a:r>
            <a:br>
              <a:rPr lang="en-US" altLang="x-none" dirty="0"/>
            </a:br>
            <a:r>
              <a:rPr lang="ko-KR" altLang="en-US" sz="1800" dirty="0"/>
              <a:t>포인터는 배열의 원소를 포인트 할 수 있음</a:t>
            </a:r>
            <a:endParaRPr lang="en-US" altLang="x-none" dirty="0"/>
          </a:p>
          <a:p>
            <a:r>
              <a:rPr lang="en-US" altLang="x-none" dirty="0"/>
              <a:t>If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is an array, then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&amp;a[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 is a pointer to element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만약 </a:t>
            </a:r>
            <a:r>
              <a:rPr lang="en-US" altLang="ko-KR" sz="1800" dirty="0"/>
              <a:t>a</a:t>
            </a:r>
            <a:r>
              <a:rPr lang="ko-KR" altLang="en-US" sz="1800" dirty="0"/>
              <a:t>가 배열이면 </a:t>
            </a:r>
            <a:r>
              <a:rPr lang="en-US" altLang="ko-KR" sz="1800" dirty="0"/>
              <a:t>&amp;a[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는 </a:t>
            </a:r>
            <a:r>
              <a:rPr lang="en-US" altLang="ko-KR" sz="1800" dirty="0"/>
              <a:t>a</a:t>
            </a:r>
            <a:r>
              <a:rPr lang="ko-KR" altLang="en-US" sz="1800" dirty="0"/>
              <a:t>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요소에 대한 포인터임</a:t>
            </a:r>
            <a:endParaRPr lang="en-US" altLang="x-none" dirty="0"/>
          </a:p>
          <a:p>
            <a:r>
              <a:rPr lang="en-US" altLang="x-none" dirty="0"/>
              <a:t>It’s sometimes useful for a function to return a pointer to one of the elements in an array.</a:t>
            </a:r>
            <a:br>
              <a:rPr lang="en-US" altLang="x-none" dirty="0"/>
            </a:br>
            <a:r>
              <a:rPr lang="ko-KR" altLang="en-US" sz="1800" dirty="0"/>
              <a:t>때로는 배열의 요소 중 하나에 대한 포인터를 리턴하는데 유용함</a:t>
            </a:r>
            <a:endParaRPr lang="en-US" altLang="x-none" dirty="0"/>
          </a:p>
          <a:p>
            <a:r>
              <a:rPr lang="en-US" altLang="x-none" dirty="0"/>
              <a:t>A function that returns a pointer to the middle element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, assuming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has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 elements:</a:t>
            </a:r>
            <a:br>
              <a:rPr lang="en-US" altLang="x-none" dirty="0"/>
            </a:br>
            <a:r>
              <a:rPr lang="ko-KR" altLang="en-US" sz="1800" dirty="0"/>
              <a:t>다음 함수는 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가운데 요소에 대한 포인터를 리턴함</a:t>
            </a:r>
            <a:r>
              <a:rPr lang="en-US" altLang="ko-KR" sz="1800" dirty="0"/>
              <a:t>,</a:t>
            </a:r>
            <a:r>
              <a:rPr lang="ko-KR" altLang="en-US" sz="1800"/>
              <a:t> </a:t>
            </a:r>
            <a:r>
              <a:rPr lang="en-US" altLang="ko-KR" sz="1800"/>
              <a:t>a</a:t>
            </a:r>
            <a:r>
              <a:rPr lang="ko-KR" altLang="en-US" sz="1800" dirty="0"/>
              <a:t>는 </a:t>
            </a:r>
            <a:r>
              <a:rPr lang="en-US" altLang="ko-KR" sz="1800" dirty="0"/>
              <a:t>n</a:t>
            </a:r>
            <a:r>
              <a:rPr lang="ko-KR" altLang="en-US" sz="1800" dirty="0"/>
              <a:t>개 요소가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find_middle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 &amp;a[n/2];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988E657-B2F7-7B4C-87F1-CC41FB1E307E}" type="slidenum">
              <a:rPr lang="en-US" altLang="x-none" sz="1200">
                <a:latin typeface="Arial" charset="0"/>
              </a:rPr>
              <a:pPr/>
              <a:t>37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9161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Variables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Each variable in a program occupies one or more bytes of memory.</a:t>
            </a:r>
            <a:r>
              <a:rPr lang="ko-KR" altLang="en-US" dirty="0"/>
              <a:t> </a:t>
            </a:r>
            <a:r>
              <a:rPr lang="ko-KR" altLang="en-US" sz="1800" dirty="0"/>
              <a:t>각 변수는 </a:t>
            </a:r>
            <a:r>
              <a:rPr lang="en-US" altLang="ko-KR" sz="1800" dirty="0"/>
              <a:t>1</a:t>
            </a:r>
            <a:r>
              <a:rPr lang="ko-KR" altLang="en-US" sz="1800" dirty="0"/>
              <a:t> 또는 </a:t>
            </a:r>
            <a:r>
              <a:rPr lang="en-US" altLang="ko-KR" sz="1800" dirty="0"/>
              <a:t>2</a:t>
            </a:r>
            <a:r>
              <a:rPr lang="ko-KR" altLang="en-US" sz="1800" dirty="0"/>
              <a:t> 바이트의 메모리를 차지함</a:t>
            </a:r>
            <a:endParaRPr lang="en-US" altLang="x-none" dirty="0"/>
          </a:p>
          <a:p>
            <a:r>
              <a:rPr lang="en-US" altLang="x-none" dirty="0"/>
              <a:t>The address of the first byte is said to be the address of the variable.</a:t>
            </a:r>
            <a:r>
              <a:rPr lang="ko-KR" altLang="en-US" dirty="0"/>
              <a:t> </a:t>
            </a:r>
            <a:r>
              <a:rPr lang="ko-KR" altLang="en-US" sz="1800" dirty="0"/>
              <a:t>변수의 주소는 첫번째 바이트의 주소임 </a:t>
            </a:r>
            <a:endParaRPr lang="en-US" altLang="x-none" dirty="0"/>
          </a:p>
          <a:p>
            <a:r>
              <a:rPr lang="en-US" altLang="x-none" dirty="0"/>
              <a:t>In the following figure, the address of the variable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is 2000:</a:t>
            </a:r>
            <a:br>
              <a:rPr lang="en-US" altLang="x-none" dirty="0"/>
            </a:br>
            <a:r>
              <a:rPr lang="ko-KR" altLang="en-US" sz="1800" dirty="0"/>
              <a:t>변수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주소는 </a:t>
            </a:r>
            <a:r>
              <a:rPr lang="en-US" altLang="ko-KR" sz="1800" dirty="0"/>
              <a:t>2000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A9FEE6C-BAB1-2A4D-855D-8696045AE1A9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293" y="3136398"/>
            <a:ext cx="3783893" cy="313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8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Variables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Addresses can be stored in special </a:t>
            </a:r>
            <a:r>
              <a:rPr lang="en-US" altLang="x-none" b="1" i="1" dirty="0"/>
              <a:t>pointer variables.</a:t>
            </a:r>
            <a:br>
              <a:rPr lang="en-US" altLang="x-none" b="1" i="1" dirty="0"/>
            </a:br>
            <a:r>
              <a:rPr lang="ko-KR" altLang="en-US" sz="1800" dirty="0"/>
              <a:t>주소는 포인터 변수라는 특별한 변수에 저장됨</a:t>
            </a:r>
            <a:endParaRPr lang="en-US" altLang="x-none" b="1" i="1" dirty="0"/>
          </a:p>
          <a:p>
            <a:r>
              <a:rPr lang="en-US" altLang="x-none" dirty="0"/>
              <a:t>When we store the address of a variable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in the pointer variable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, we say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“points to”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변수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의 주소를 포인터 변수 </a:t>
            </a:r>
            <a:r>
              <a:rPr lang="en-US" altLang="ko-KR" sz="1800" dirty="0"/>
              <a:t>p</a:t>
            </a:r>
            <a:r>
              <a:rPr lang="ko-KR" altLang="en-US" sz="1800" dirty="0"/>
              <a:t>에 저장한다면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p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가리킨다</a:t>
            </a:r>
            <a:r>
              <a:rPr lang="en-US" altLang="ko-KR" sz="1800" dirty="0"/>
              <a:t>(</a:t>
            </a:r>
            <a:r>
              <a:rPr lang="ko-KR" altLang="en-US" sz="1800" dirty="0"/>
              <a:t>포인트한다</a:t>
            </a:r>
            <a:r>
              <a:rPr lang="en-US" altLang="ko-KR" sz="1800" dirty="0"/>
              <a:t>)</a:t>
            </a:r>
            <a:r>
              <a:rPr lang="ko-KR" altLang="en-US" sz="1800" dirty="0"/>
              <a:t>라고 표현함</a:t>
            </a:r>
            <a:endParaRPr lang="en-US" altLang="x-none" dirty="0"/>
          </a:p>
          <a:p>
            <a:r>
              <a:rPr lang="en-US" altLang="x-none" dirty="0"/>
              <a:t>A graphical representation:</a:t>
            </a:r>
            <a:r>
              <a:rPr lang="ko-KR" altLang="en-US" sz="1800" dirty="0"/>
              <a:t> 도식화 해보자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68ADCA6-90D4-A143-A2AB-99E77E04AFE3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461" y="3737113"/>
            <a:ext cx="4719306" cy="113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2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Declaring Pointer Variables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When a pointer variable is declared, its name must be preceded by an asterisk:</a:t>
            </a:r>
            <a:br>
              <a:rPr lang="en-US" altLang="x-none" dirty="0"/>
            </a:br>
            <a:r>
              <a:rPr lang="ko-KR" altLang="en-US" sz="1800" dirty="0"/>
              <a:t>포인터 변수를 선언할 때</a:t>
            </a:r>
            <a:r>
              <a:rPr lang="en-US" altLang="ko-KR" sz="1800" dirty="0"/>
              <a:t>,</a:t>
            </a:r>
            <a:r>
              <a:rPr lang="ko-KR" altLang="en-US" sz="1800" dirty="0"/>
              <a:t> 변수 명 앞에 별표를 해야 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*p;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is a pointer variable capable of pointing to </a:t>
            </a:r>
            <a:r>
              <a:rPr lang="en-US" altLang="x-none" b="1" i="1" dirty="0"/>
              <a:t>objects</a:t>
            </a:r>
            <a:r>
              <a:rPr lang="en-US" altLang="x-none" dirty="0"/>
              <a:t> of type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해석하면 포인터 변수 </a:t>
            </a:r>
            <a:r>
              <a:rPr lang="en-US" altLang="ko-KR" sz="1800" dirty="0"/>
              <a:t>p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int</a:t>
            </a:r>
            <a:r>
              <a:rPr lang="ko-KR" altLang="en-US" sz="1800" dirty="0"/>
              <a:t> 타입 객체를 포인트 할 수 있다는 의미임</a:t>
            </a:r>
            <a:endParaRPr lang="en-US" altLang="x-none" dirty="0"/>
          </a:p>
          <a:p>
            <a:r>
              <a:rPr lang="en-US" altLang="x-none" dirty="0"/>
              <a:t>We use the term </a:t>
            </a:r>
            <a:r>
              <a:rPr lang="en-US" altLang="x-none" i="1" dirty="0"/>
              <a:t>object</a:t>
            </a:r>
            <a:r>
              <a:rPr lang="en-US" altLang="x-none" dirty="0"/>
              <a:t> instead of </a:t>
            </a:r>
            <a:r>
              <a:rPr lang="en-US" altLang="x-none" i="1" dirty="0"/>
              <a:t>variable</a:t>
            </a:r>
            <a:r>
              <a:rPr lang="en-US" altLang="x-none" dirty="0"/>
              <a:t> since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might point to an area of memory that doesn’t belong to a variable.</a:t>
            </a:r>
            <a:br>
              <a:rPr lang="en-US" altLang="x-none" dirty="0"/>
            </a:br>
            <a:r>
              <a:rPr lang="ko-KR" altLang="en-US" sz="1800" dirty="0"/>
              <a:t>변수 대신 객체라 부르는 이유는 </a:t>
            </a:r>
            <a:r>
              <a:rPr lang="en-US" altLang="ko-KR" sz="1800" dirty="0"/>
              <a:t>p</a:t>
            </a:r>
            <a:r>
              <a:rPr lang="ko-KR" altLang="en-US" sz="1800" dirty="0"/>
              <a:t>가 변수가 아닌 다른 메모리 영역을 가리킬 수도 있기 때문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1D4E28-EA4C-9D47-B6AD-5C9A6912E8C7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131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Declaring Pointer Variables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Pointer variables can appear in declarations along with other variables:</a:t>
            </a:r>
            <a:r>
              <a:rPr lang="ko-KR" altLang="en-US" sz="2600" dirty="0"/>
              <a:t> </a:t>
            </a:r>
            <a:r>
              <a:rPr lang="ko-KR" altLang="en-US" sz="2000" dirty="0"/>
              <a:t>포인터 변수는 다른 변수들과 같이 선언 될 수 있음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, j, a[10], b[20], *p, *q;</a:t>
            </a:r>
          </a:p>
          <a:p>
            <a:r>
              <a:rPr lang="en-US" altLang="x-none" sz="2600" dirty="0"/>
              <a:t>C requires that every pointer variable point only to objects of a particular type (the </a:t>
            </a:r>
            <a:r>
              <a:rPr lang="en-US" altLang="x-none" sz="2600" b="1" i="1" dirty="0"/>
              <a:t>referenced type</a:t>
            </a:r>
            <a:r>
              <a:rPr lang="en-US" altLang="x-none" sz="2600" dirty="0"/>
              <a:t>):</a:t>
            </a:r>
            <a:br>
              <a:rPr lang="en-US" altLang="x-none" sz="2600" dirty="0"/>
            </a:br>
            <a:r>
              <a:rPr lang="ko-KR" altLang="en-US" sz="2000" dirty="0"/>
              <a:t>모든 포인터 변수는 특정 타입</a:t>
            </a:r>
            <a:r>
              <a:rPr lang="en-US" altLang="ko-KR" sz="2000" dirty="0"/>
              <a:t>(</a:t>
            </a:r>
            <a:r>
              <a:rPr lang="ko-KR" altLang="en-US" sz="2000" dirty="0"/>
              <a:t>참조 타입</a:t>
            </a:r>
            <a:r>
              <a:rPr lang="en-US" altLang="ko-KR" sz="2000" dirty="0"/>
              <a:t>)</a:t>
            </a:r>
            <a:r>
              <a:rPr lang="ko-KR" altLang="en-US" sz="2000" dirty="0"/>
              <a:t>의 객체만 포인트할 수 있음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*p;     /* points only to integers  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double *q;  /* points only to doubles   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char *r;    /* points only to characters */</a:t>
            </a:r>
          </a:p>
          <a:p>
            <a:r>
              <a:rPr lang="en-US" altLang="x-none" sz="2600" dirty="0"/>
              <a:t>There are no restrictions on what the referenced type may be.</a:t>
            </a:r>
            <a:r>
              <a:rPr lang="ko-KR" altLang="en-US" sz="2600" dirty="0"/>
              <a:t> </a:t>
            </a:r>
            <a:r>
              <a:rPr lang="en-US" altLang="ko-KR" sz="2000" dirty="0"/>
              <a:t> </a:t>
            </a:r>
            <a:r>
              <a:rPr lang="ko-KR" altLang="en-US" sz="2000" dirty="0"/>
              <a:t>참조 타입에 대한 제한 조건은 없음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0288797-F03F-4740-AA7C-C26C80EF64A3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40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Address and Indirection Operators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provides a pair of operators designed specifically for use with pointers.</a:t>
            </a:r>
            <a:r>
              <a:rPr lang="ko-KR" altLang="en-US" dirty="0"/>
              <a:t> </a:t>
            </a:r>
            <a:r>
              <a:rPr lang="ko-KR" altLang="en-US" sz="1800" dirty="0"/>
              <a:t>포인터에 활용할 수 있는 연산자를 </a:t>
            </a:r>
            <a:r>
              <a:rPr lang="en-US" altLang="ko-KR" sz="1800" dirty="0"/>
              <a:t>c</a:t>
            </a:r>
            <a:r>
              <a:rPr lang="ko-KR" altLang="en-US" sz="1800" dirty="0"/>
              <a:t>에서 제공함</a:t>
            </a:r>
            <a:endParaRPr lang="en-US" altLang="x-none" dirty="0"/>
          </a:p>
          <a:p>
            <a:pPr lvl="1"/>
            <a:r>
              <a:rPr lang="en-US" altLang="x-none" dirty="0"/>
              <a:t>To find the address of a variable, we use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dirty="0"/>
              <a:t> (address) operator.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변수의 주소는 </a:t>
            </a:r>
            <a:r>
              <a:rPr lang="en-US" altLang="ko-KR" sz="1800" dirty="0"/>
              <a:t>&amp;(</a:t>
            </a:r>
            <a:r>
              <a:rPr lang="ko-KR" altLang="en-US" sz="1800" dirty="0"/>
              <a:t>주소</a:t>
            </a:r>
            <a:r>
              <a:rPr lang="en-US" altLang="ko-KR" sz="1800" dirty="0"/>
              <a:t>)</a:t>
            </a:r>
            <a:r>
              <a:rPr lang="ko-KR" altLang="en-US" sz="1800" dirty="0"/>
              <a:t> 연산자를 통해 얻음</a:t>
            </a:r>
            <a:endParaRPr lang="en-US" altLang="x-none" dirty="0"/>
          </a:p>
          <a:p>
            <a:pPr lvl="1"/>
            <a:r>
              <a:rPr lang="en-US" altLang="x-none" dirty="0"/>
              <a:t>To gain access to the object that a pointer points to, we use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(</a:t>
            </a:r>
            <a:r>
              <a:rPr lang="en-US" altLang="x-none" b="1" i="1" dirty="0"/>
              <a:t>indirection</a:t>
            </a:r>
            <a:r>
              <a:rPr lang="en-US" altLang="x-none" dirty="0"/>
              <a:t>) operator.</a:t>
            </a:r>
            <a:br>
              <a:rPr lang="en-US" altLang="x-none" dirty="0"/>
            </a:br>
            <a:r>
              <a:rPr lang="ko-KR" altLang="en-US" sz="1800" dirty="0"/>
              <a:t>포인터가 포인트하는객체를 접근하기 위해서는 *</a:t>
            </a:r>
            <a:r>
              <a:rPr lang="en-US" altLang="ko-KR" sz="1800" dirty="0"/>
              <a:t>(</a:t>
            </a:r>
            <a:r>
              <a:rPr lang="ko-KR" altLang="en-US" sz="1800" dirty="0"/>
              <a:t>간접참조</a:t>
            </a:r>
            <a:r>
              <a:rPr lang="en-US" altLang="ko-KR" sz="1800" dirty="0"/>
              <a:t>,</a:t>
            </a:r>
            <a:r>
              <a:rPr lang="ko-KR" altLang="en-US" sz="1800" dirty="0"/>
              <a:t> 간접</a:t>
            </a:r>
            <a:r>
              <a:rPr lang="en-US" altLang="ko-KR" sz="1800" dirty="0"/>
              <a:t>)</a:t>
            </a:r>
            <a:r>
              <a:rPr lang="ko-KR" altLang="en-US" sz="1800" dirty="0"/>
              <a:t>연산자를 씀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34F0855-25A8-D24F-AA8C-A175B9475DC3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4312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Address Operator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Declaring a pointer variable sets aside space for a pointer but doesn’t make it point to an object:</a:t>
            </a:r>
            <a:br>
              <a:rPr lang="en-US" altLang="x-none" dirty="0"/>
            </a:br>
            <a:r>
              <a:rPr lang="ko-KR" altLang="en-US" sz="1800" dirty="0"/>
              <a:t>포인터 변수를 선언하는 것은 변수 자체를 위한 공간만 할당</a:t>
            </a:r>
            <a:r>
              <a:rPr lang="en-US" altLang="ko-KR" sz="1800" dirty="0"/>
              <a:t>;</a:t>
            </a:r>
            <a:r>
              <a:rPr lang="ko-KR" altLang="en-US" sz="1800" dirty="0"/>
              <a:t> 객체 참조안함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*p;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/*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points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nowhere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particular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  <a:p>
            <a:r>
              <a:rPr lang="en-US" altLang="x-none" dirty="0"/>
              <a:t>It’s crucial to initialize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before we use it.</a:t>
            </a:r>
            <a:br>
              <a:rPr lang="en-US" altLang="x-none" dirty="0"/>
            </a:br>
            <a:r>
              <a:rPr lang="ko-KR" altLang="en-US" sz="1800" dirty="0"/>
              <a:t>포인터 변수 </a:t>
            </a:r>
            <a:r>
              <a:rPr lang="en-US" altLang="ko-KR" sz="1800" dirty="0"/>
              <a:t>p</a:t>
            </a:r>
            <a:r>
              <a:rPr lang="ko-KR" altLang="en-US" sz="1800" dirty="0"/>
              <a:t>를 사용전에 초기화하는 것이 중요</a:t>
            </a:r>
            <a:r>
              <a:rPr lang="en-US" altLang="ko-KR" sz="1800" dirty="0"/>
              <a:t>!!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053E26F-7382-BC4F-9C0D-84265549CA2E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2357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8145</TotalTime>
  <Words>1319</Words>
  <Application>Microsoft Macintosh PowerPoint</Application>
  <PresentationFormat>On-screen Show (4:3)</PresentationFormat>
  <Paragraphs>373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맑은 고딕</vt:lpstr>
      <vt:lpstr>Arial</vt:lpstr>
      <vt:lpstr>Calibri</vt:lpstr>
      <vt:lpstr>Calibri Light</vt:lpstr>
      <vt:lpstr>Courier New</vt:lpstr>
      <vt:lpstr>Times New Roman</vt:lpstr>
      <vt:lpstr>Office Theme</vt:lpstr>
      <vt:lpstr>Pointers</vt:lpstr>
      <vt:lpstr>Pointer Variables</vt:lpstr>
      <vt:lpstr>Pointer Variables</vt:lpstr>
      <vt:lpstr>Pointer Variables</vt:lpstr>
      <vt:lpstr>Pointer Variables</vt:lpstr>
      <vt:lpstr>Declaring Pointer Variables</vt:lpstr>
      <vt:lpstr>Declaring Pointer Variables</vt:lpstr>
      <vt:lpstr>The Address and Indirection Operators</vt:lpstr>
      <vt:lpstr>The Address Operator</vt:lpstr>
      <vt:lpstr>The Address Operator</vt:lpstr>
      <vt:lpstr>The Address Operator</vt:lpstr>
      <vt:lpstr>The Indirection Operator</vt:lpstr>
      <vt:lpstr>The Indirection Operator</vt:lpstr>
      <vt:lpstr>The Indirection Operator</vt:lpstr>
      <vt:lpstr>The Indirection Operator</vt:lpstr>
      <vt:lpstr>Pointer Assignment</vt:lpstr>
      <vt:lpstr>Pointer Assignment</vt:lpstr>
      <vt:lpstr>Pointer Assignment</vt:lpstr>
      <vt:lpstr>Pointer Assignment</vt:lpstr>
      <vt:lpstr>Pointer Assignment</vt:lpstr>
      <vt:lpstr>Pointers as Arguments</vt:lpstr>
      <vt:lpstr>Pointers as Arguments</vt:lpstr>
      <vt:lpstr>Pointers as Arguments</vt:lpstr>
      <vt:lpstr>Pointers as Arguments</vt:lpstr>
      <vt:lpstr>Pointers as Arguments</vt:lpstr>
      <vt:lpstr>Pointers as Arguments</vt:lpstr>
      <vt:lpstr>Pointers as Arguments</vt:lpstr>
      <vt:lpstr>Pointers as Arguments</vt:lpstr>
      <vt:lpstr>Program: Finding the Largest and Smallest Elements in an Array</vt:lpstr>
      <vt:lpstr>Program: Finding the Largest and Smallest Elements in an Array</vt:lpstr>
      <vt:lpstr>maxmin.c</vt:lpstr>
      <vt:lpstr>PowerPoint Presentation</vt:lpstr>
      <vt:lpstr>Using const to Protect Arguments</vt:lpstr>
      <vt:lpstr>Using const to Protect Arguments</vt:lpstr>
      <vt:lpstr>Pointers as Return Values</vt:lpstr>
      <vt:lpstr>Pointers as Return Values</vt:lpstr>
      <vt:lpstr>Pointers as Return Values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116</cp:revision>
  <cp:lastPrinted>2017-10-16T05:43:59Z</cp:lastPrinted>
  <dcterms:created xsi:type="dcterms:W3CDTF">2017-10-04T12:07:55Z</dcterms:created>
  <dcterms:modified xsi:type="dcterms:W3CDTF">2018-10-16T08:40:49Z</dcterms:modified>
</cp:coreProperties>
</file>