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sldIdLst>
    <p:sldId id="432" r:id="rId2"/>
    <p:sldId id="421" r:id="rId3"/>
    <p:sldId id="428" r:id="rId4"/>
    <p:sldId id="429" r:id="rId5"/>
    <p:sldId id="427" r:id="rId6"/>
    <p:sldId id="423" r:id="rId7"/>
    <p:sldId id="431" r:id="rId8"/>
    <p:sldId id="43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90"/>
    <p:restoredTop sz="94645"/>
  </p:normalViewPr>
  <p:slideViewPr>
    <p:cSldViewPr snapToGrid="0" snapToObjects="1">
      <p:cViewPr varScale="1">
        <p:scale>
          <a:sx n="115" d="100"/>
          <a:sy n="115" d="100"/>
        </p:scale>
        <p:origin x="104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Fucntion</a:t>
            </a:r>
            <a:r>
              <a:rPr lang="en-US" dirty="0"/>
              <a:t> </a:t>
            </a:r>
            <a:r>
              <a:rPr lang="ko-KR" altLang="en-US" dirty="0"/>
              <a:t>요약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944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  <a:r>
              <a:rPr lang="en-US" altLang="ko-KR" dirty="0"/>
              <a:t>,</a:t>
            </a:r>
            <a:r>
              <a:rPr lang="ko-KR" altLang="en-US" dirty="0"/>
              <a:t> 함수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수행하고자 하는 일련의 동작들에 붙여진 이름</a:t>
            </a:r>
            <a:endParaRPr lang="en-US" altLang="ko-KR" dirty="0"/>
          </a:p>
          <a:p>
            <a:r>
              <a:rPr lang="ko-KR" altLang="en-US" dirty="0"/>
              <a:t>프로그램을 이해하고 수정하는데 도움이 됨 </a:t>
            </a:r>
            <a:endParaRPr lang="en-US" altLang="ko-KR" dirty="0"/>
          </a:p>
          <a:p>
            <a:pPr lvl="1"/>
            <a:r>
              <a:rPr lang="en-US" altLang="ko-KR" dirty="0"/>
              <a:t>Definition, </a:t>
            </a:r>
            <a:r>
              <a:rPr lang="ko-KR" altLang="en-US" dirty="0"/>
              <a:t>정의</a:t>
            </a:r>
            <a:endParaRPr lang="en-US" altLang="ko-KR" dirty="0"/>
          </a:p>
          <a:p>
            <a:pPr lvl="1"/>
            <a:r>
              <a:rPr lang="en-US" altLang="ko-KR" dirty="0"/>
              <a:t>Calling, </a:t>
            </a:r>
            <a:r>
              <a:rPr lang="ko-KR" altLang="en-US" dirty="0"/>
              <a:t>호출</a:t>
            </a:r>
            <a:endParaRPr lang="en-US" altLang="ko-KR" dirty="0"/>
          </a:p>
          <a:p>
            <a:pPr lvl="1"/>
            <a:r>
              <a:rPr lang="en-US" altLang="ko-KR" dirty="0"/>
              <a:t>Arguments, </a:t>
            </a:r>
            <a:r>
              <a:rPr lang="ko-KR" altLang="en-US" dirty="0"/>
              <a:t>인자</a:t>
            </a:r>
            <a:endParaRPr lang="en-US" altLang="ko-KR" dirty="0"/>
          </a:p>
          <a:p>
            <a:pPr lvl="1"/>
            <a:r>
              <a:rPr lang="en-US" altLang="ko-KR" dirty="0"/>
              <a:t>return, </a:t>
            </a:r>
            <a:r>
              <a:rPr lang="ko-KR" altLang="en-US" dirty="0"/>
              <a:t>리턴</a:t>
            </a:r>
            <a:endParaRPr lang="en-US" altLang="ko-KR" dirty="0"/>
          </a:p>
          <a:p>
            <a:pPr lvl="1"/>
            <a:r>
              <a:rPr lang="en-US" altLang="ko-KR" dirty="0"/>
              <a:t>recursion, </a:t>
            </a:r>
            <a:r>
              <a:rPr lang="ko-KR" altLang="en-US" dirty="0"/>
              <a:t>재귀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0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  <a:r>
              <a:rPr lang="en-US" altLang="ko-KR" dirty="0"/>
              <a:t>,</a:t>
            </a:r>
            <a:r>
              <a:rPr lang="ko-KR" altLang="en-US" dirty="0"/>
              <a:t> 함수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Definition, </a:t>
            </a:r>
            <a:r>
              <a:rPr lang="ko-KR" altLang="en-US" dirty="0"/>
              <a:t>정의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호출하려는 함수보다 먼저 함수의 정의가 작성되야함</a:t>
            </a:r>
            <a:endParaRPr lang="en-US" altLang="ko-KR" dirty="0"/>
          </a:p>
          <a:p>
            <a:pPr lvl="1"/>
            <a:r>
              <a:rPr lang="ko-KR" altLang="en-US" dirty="0"/>
              <a:t>함수 선언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endParaRPr lang="en-US" altLang="ko-KR" dirty="0"/>
          </a:p>
          <a:p>
            <a:pPr lvl="2"/>
            <a:r>
              <a:rPr lang="ko-KR" altLang="en-US" dirty="0"/>
              <a:t>함수의 내용은 없이 앞으로 사용할 함수의 이름과 인자값을 프로그램에 등록함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lvl="2"/>
            <a:r>
              <a:rPr lang="ko-KR" altLang="en-US" dirty="0"/>
              <a:t>작성 스타일에 따라 항상 필요하진 않음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함수 정의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endParaRPr lang="en-US" altLang="ko-KR" dirty="0"/>
          </a:p>
          <a:p>
            <a:pPr lvl="2"/>
            <a:r>
              <a:rPr lang="ko-KR" altLang="en-US" dirty="0"/>
              <a:t>함수의 실제 내용이 기록됨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8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  <a:r>
              <a:rPr lang="en-US" altLang="ko-KR" dirty="0"/>
              <a:t>,</a:t>
            </a:r>
            <a:r>
              <a:rPr lang="ko-KR" altLang="en-US" dirty="0"/>
              <a:t> 함수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Declaration, </a:t>
            </a:r>
            <a:r>
              <a:rPr lang="ko-KR" altLang="en-US" dirty="0"/>
              <a:t>선언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3559" y="1030732"/>
            <a:ext cx="5091007" cy="516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sum(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b)</a:t>
            </a:r>
            <a:r>
              <a:rPr lang="en-US" altLang="ko-KR" sz="60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ko-KR" sz="2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main(){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mr-IN" altLang="x-none" sz="2800" dirty="0"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altLang="x-none" sz="2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sum(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4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US" altLang="x-none" sz="28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ko-KR" altLang="en-US" sz="2800" b="1" dirty="0">
                <a:latin typeface="Courier New" charset="0"/>
                <a:ea typeface="Courier New" charset="0"/>
                <a:cs typeface="Courier New" charset="0"/>
              </a:rPr>
              <a:t>    함수 내용</a:t>
            </a:r>
            <a:endParaRPr lang="en-US" altLang="ko-KR" sz="28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ko-KR" sz="4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5212" y="1848515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함수 선언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05929" y="391776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함수 정의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  <a:r>
              <a:rPr lang="en-US" altLang="ko-KR" dirty="0"/>
              <a:t>,</a:t>
            </a:r>
            <a:r>
              <a:rPr lang="ko-KR" altLang="en-US" dirty="0"/>
              <a:t> 함수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Definition, </a:t>
            </a:r>
            <a:r>
              <a:rPr lang="ko-KR" altLang="en-US" dirty="0"/>
              <a:t>정의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2143" y="1079905"/>
            <a:ext cx="8871857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i="1" dirty="0">
                <a:latin typeface="Courier New" charset="0"/>
                <a:ea typeface="Courier New" charset="0"/>
                <a:cs typeface="Courier New" charset="0"/>
              </a:rPr>
              <a:t>return-type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800" i="1" dirty="0">
                <a:latin typeface="Courier New" charset="0"/>
                <a:ea typeface="Courier New" charset="0"/>
                <a:cs typeface="Courier New" charset="0"/>
              </a:rPr>
              <a:t>function-name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( </a:t>
            </a:r>
            <a:r>
              <a:rPr lang="en-US" altLang="x-none" sz="2800" i="1" dirty="0">
                <a:latin typeface="Courier New" charset="0"/>
                <a:ea typeface="Courier New" charset="0"/>
                <a:cs typeface="Courier New" charset="0"/>
              </a:rPr>
              <a:t>parameters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800" i="1" dirty="0">
                <a:latin typeface="Courier New" charset="0"/>
                <a:ea typeface="Courier New" charset="0"/>
                <a:cs typeface="Courier New" charset="0"/>
              </a:rPr>
              <a:t>declarations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800" i="1" dirty="0">
                <a:latin typeface="Courier New" charset="0"/>
                <a:ea typeface="Courier New" charset="0"/>
                <a:cs typeface="Courier New" charset="0"/>
              </a:rPr>
              <a:t>statements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250958" y="3078050"/>
            <a:ext cx="6185807" cy="321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4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4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sum(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result=0;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   for( ; a &lt;= b; a++)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       sum += a;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   return </a:t>
            </a:r>
            <a:r>
              <a:rPr lang="en-US" altLang="x-none" sz="3600" b="1" dirty="0">
                <a:latin typeface="Courier New" charset="0"/>
                <a:ea typeface="Courier New" charset="0"/>
                <a:cs typeface="Courier New" charset="0"/>
              </a:rPr>
              <a:t>result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7566" y="821635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리턴 데이터타입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0976" y="81045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함수 이름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14667" y="804364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함수  내에서 사용될 인자들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61114" y="1967840"/>
            <a:ext cx="3166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함수 내에서 사용될 변수 선언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341898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함수 내에서 실행할 문장들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667233" y="3776866"/>
            <a:ext cx="2160107" cy="1921569"/>
          </a:xfrm>
          <a:prstGeom prst="curvedConnector3">
            <a:avLst>
              <a:gd name="adj1" fmla="val 116258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48855" y="4737650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/>
              <a:t>타입 일치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695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  <a:r>
              <a:rPr lang="en-US" altLang="ko-KR" dirty="0"/>
              <a:t>,</a:t>
            </a:r>
            <a:r>
              <a:rPr lang="ko-KR" altLang="en-US" dirty="0"/>
              <a:t> 함수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Calling, </a:t>
            </a:r>
            <a:r>
              <a:rPr lang="ko-KR" altLang="en-US" dirty="0"/>
              <a:t>호출 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코드 내에 함수 이름을 작성하여 호출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0090" y="1348370"/>
            <a:ext cx="682486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ko-KR" sz="32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ko-KR" sz="3200" spc="-150" dirty="0">
                <a:latin typeface="Courier New" charset="0"/>
                <a:ea typeface="Courier New" charset="0"/>
                <a:cs typeface="Courier New" charset="0"/>
              </a:rPr>
              <a:t> main(){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ko-KR" sz="3200" spc="-15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ko-KR" sz="3200" spc="-150" dirty="0"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b="1" spc="-15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   answer</a:t>
            </a: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altLang="x-none" sz="3200" b="1" spc="-150" dirty="0">
                <a:latin typeface="Courier New" charset="0"/>
                <a:ea typeface="Courier New" charset="0"/>
                <a:cs typeface="Courier New" charset="0"/>
              </a:rPr>
              <a:t>sum(val1, val2);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b="1" spc="-15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3200" spc="-150" dirty="0"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sum(</a:t>
            </a:r>
            <a:r>
              <a:rPr lang="en-US" altLang="x-none" sz="32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altLang="x-none" sz="32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3200" spc="-150" dirty="0"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   return result;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} </a:t>
            </a:r>
            <a:endParaRPr lang="en-US" altLang="x-none" sz="2400" spc="-15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7665" y="2875455"/>
            <a:ext cx="60324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기존 코드의 흐름은 위에서 아래로 실행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ko-KR" altLang="en-US" sz="2000" dirty="0"/>
              <a:t>함수 호출 시 함수 정의 위치로 실행의 흐름이 이동함</a:t>
            </a:r>
            <a:endParaRPr lang="en-US" sz="2000" dirty="0"/>
          </a:p>
        </p:txBody>
      </p:sp>
      <p:cxnSp>
        <p:nvCxnSpPr>
          <p:cNvPr id="29" name="Straight Arrow Connector 13"/>
          <p:cNvCxnSpPr/>
          <p:nvPr/>
        </p:nvCxnSpPr>
        <p:spPr>
          <a:xfrm rot="5400000">
            <a:off x="1656522" y="2557672"/>
            <a:ext cx="2001082" cy="1895059"/>
          </a:xfrm>
          <a:prstGeom prst="curvedConnector3">
            <a:avLst>
              <a:gd name="adj1" fmla="val 12252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3"/>
          <p:cNvCxnSpPr/>
          <p:nvPr/>
        </p:nvCxnSpPr>
        <p:spPr>
          <a:xfrm rot="16200000" flipH="1">
            <a:off x="1325216" y="3326295"/>
            <a:ext cx="3101013" cy="1457741"/>
          </a:xfrm>
          <a:prstGeom prst="curvedConnector3">
            <a:avLst>
              <a:gd name="adj1" fmla="val 88462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65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  <a:r>
              <a:rPr lang="en-US" altLang="ko-KR" dirty="0"/>
              <a:t>,</a:t>
            </a:r>
            <a:r>
              <a:rPr lang="ko-KR" altLang="en-US" dirty="0"/>
              <a:t> 함수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Arguments, </a:t>
            </a:r>
            <a:r>
              <a:rPr lang="ko-KR" altLang="en-US" dirty="0"/>
              <a:t>인자 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 밖에서 정의된 값으로 함수 내에서 활용할 변수 이름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0090" y="1348370"/>
            <a:ext cx="682486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ko-KR" sz="32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ko-KR" sz="3200" spc="-150" dirty="0">
                <a:latin typeface="Courier New" charset="0"/>
                <a:ea typeface="Courier New" charset="0"/>
                <a:cs typeface="Courier New" charset="0"/>
              </a:rPr>
              <a:t> main(){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ko-KR" sz="3200" spc="-15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ko-KR" sz="3200" spc="-150" dirty="0"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b="1" spc="-15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   answer</a:t>
            </a: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altLang="x-none" sz="3200" b="1" spc="-150" dirty="0">
                <a:latin typeface="Courier New" charset="0"/>
                <a:ea typeface="Courier New" charset="0"/>
                <a:cs typeface="Courier New" charset="0"/>
              </a:rPr>
              <a:t>sum(val1, val2);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b="1" spc="-15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3200" spc="-150" dirty="0"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sum(</a:t>
            </a:r>
            <a:r>
              <a:rPr lang="en-US" altLang="x-none" sz="32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altLang="x-none" sz="32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3200" spc="-150" dirty="0">
                <a:latin typeface="Courier New" charset="0"/>
                <a:ea typeface="Courier New" charset="0"/>
                <a:cs typeface="Courier New" charset="0"/>
              </a:rPr>
              <a:t>…</a:t>
            </a:r>
            <a:endParaRPr lang="en-US" altLang="x-none" sz="32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   return a + b;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} </a:t>
            </a:r>
            <a:endParaRPr lang="en-US" altLang="x-none" sz="2400" spc="-15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7421" y="2557403"/>
            <a:ext cx="58448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메인 코드에서 선언된 </a:t>
            </a:r>
            <a:r>
              <a:rPr lang="en-US" altLang="ko-KR" sz="2000" dirty="0"/>
              <a:t>val1</a:t>
            </a:r>
            <a:r>
              <a:rPr lang="ko-KR" altLang="en-US" sz="2000" dirty="0"/>
              <a:t>과 </a:t>
            </a:r>
            <a:r>
              <a:rPr lang="en-US" altLang="ko-KR" sz="2000" dirty="0"/>
              <a:t>val2</a:t>
            </a:r>
            <a:r>
              <a:rPr lang="ko-KR" altLang="en-US" sz="2000" dirty="0"/>
              <a:t>를 </a:t>
            </a:r>
            <a:endParaRPr lang="en-US" altLang="ko-KR" sz="2000" dirty="0"/>
          </a:p>
          <a:p>
            <a:r>
              <a:rPr lang="en-US" sz="2000" dirty="0"/>
              <a:t>sum</a:t>
            </a:r>
            <a:r>
              <a:rPr lang="ko-KR" altLang="en-US" sz="2000" dirty="0"/>
              <a:t>이라는 함수에 활용할 수 있도록 인자로 넣었음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387468" y="4074212"/>
            <a:ext cx="7314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/>
              <a:t>함수에서 활용할 변수 이름은 메인코드의 변수 이름과 달라도 됨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00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  <a:r>
              <a:rPr lang="en-US" altLang="ko-KR" dirty="0"/>
              <a:t>,</a:t>
            </a:r>
            <a:r>
              <a:rPr lang="ko-KR" altLang="en-US" dirty="0"/>
              <a:t> 함수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ko-KR" altLang="en-US" sz="3200" dirty="0"/>
              <a:t>종합 예제</a:t>
            </a:r>
            <a:r>
              <a:rPr lang="ko-KR" altLang="en-US" dirty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2143" y="783772"/>
            <a:ext cx="887185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ko-KR" sz="2400" spc="-15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ko-KR" sz="2400" spc="-15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ko-KR" sz="2400" spc="-15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sum(</a:t>
            </a: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b);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val1, val2, answer;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ko-KR" altLang="en-US" sz="2400" spc="-15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(“Input two numbers</a:t>
            </a:r>
            <a:r>
              <a:rPr lang="ko-KR" altLang="en-US" sz="2400" spc="-15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2400" spc="-150" dirty="0">
                <a:latin typeface="Courier New" charset="0"/>
                <a:ea typeface="Courier New" charset="0"/>
                <a:cs typeface="Courier New" charset="0"/>
              </a:rPr>
              <a:t>in increasing order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: “);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(“%d %d”, &amp;val1, &amp;val2);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3200" b="1" spc="-15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answer</a:t>
            </a:r>
            <a:r>
              <a:rPr lang="en-US" altLang="x-none" sz="3200" spc="-15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altLang="x-none" sz="3200" b="1" spc="-150" dirty="0">
                <a:latin typeface="Courier New" charset="0"/>
                <a:ea typeface="Courier New" charset="0"/>
                <a:cs typeface="Courier New" charset="0"/>
              </a:rPr>
              <a:t>sum(val1, val2);</a:t>
            </a:r>
            <a:endParaRPr lang="en-US" altLang="x-none" sz="2400" b="1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(“The sum is %d\n”, answer);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endParaRPr lang="en-US" altLang="x-none" sz="2400" spc="-15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sum(</a:t>
            </a: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pPr>
              <a:lnSpc>
                <a:spcPct val="50000"/>
              </a:lnSpc>
              <a:spcBef>
                <a:spcPts val="6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ts val="6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4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result=0;</a:t>
            </a:r>
          </a:p>
          <a:p>
            <a:pPr>
              <a:lnSpc>
                <a:spcPct val="50000"/>
              </a:lnSpc>
              <a:spcBef>
                <a:spcPts val="6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   for( ; a &lt;= b; a++)</a:t>
            </a:r>
          </a:p>
          <a:p>
            <a:pPr>
              <a:lnSpc>
                <a:spcPct val="50000"/>
              </a:lnSpc>
              <a:spcBef>
                <a:spcPts val="6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       sum += a;</a:t>
            </a:r>
          </a:p>
          <a:p>
            <a:pPr>
              <a:lnSpc>
                <a:spcPct val="50000"/>
              </a:lnSpc>
              <a:spcBef>
                <a:spcPts val="6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    return </a:t>
            </a:r>
            <a:r>
              <a:rPr lang="en-US" altLang="x-none" sz="3200" b="1" spc="-15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result</a:t>
            </a: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ts val="600"/>
              </a:spcBef>
              <a:buFontTx/>
              <a:buNone/>
            </a:pPr>
            <a:r>
              <a:rPr lang="en-US" altLang="x-none" sz="2400" spc="-15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9411" y="304684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/>
              <a:t>호출</a:t>
            </a:r>
            <a:endParaRPr lang="en-US" sz="2800" dirty="0"/>
          </a:p>
        </p:txBody>
      </p:sp>
      <p:cxnSp>
        <p:nvCxnSpPr>
          <p:cNvPr id="8" name="Straight Arrow Connector 13"/>
          <p:cNvCxnSpPr>
            <a:endCxn id="14" idx="3"/>
          </p:cNvCxnSpPr>
          <p:nvPr/>
        </p:nvCxnSpPr>
        <p:spPr>
          <a:xfrm rot="16200000" flipH="1">
            <a:off x="1445689" y="3566717"/>
            <a:ext cx="2482374" cy="2259496"/>
          </a:xfrm>
          <a:prstGeom prst="curvedConnector4">
            <a:avLst>
              <a:gd name="adj1" fmla="val 28861"/>
              <a:gd name="adj2" fmla="val 142962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392555" y="5762791"/>
            <a:ext cx="424069" cy="349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45094" y="3105556"/>
            <a:ext cx="424069" cy="349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87568" y="4948529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/>
              <a:t>결과 값 반환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53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17339</TotalTime>
  <Words>563</Words>
  <Application>Microsoft Macintosh PowerPoint</Application>
  <PresentationFormat>On-screen Show (4:3)</PresentationFormat>
  <Paragraphs>119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Courier New</vt:lpstr>
      <vt:lpstr>Office Theme</vt:lpstr>
      <vt:lpstr>Fucntion 요약</vt:lpstr>
      <vt:lpstr>Function, 함수</vt:lpstr>
      <vt:lpstr>Function, 함수: Definition, 정의 </vt:lpstr>
      <vt:lpstr>Function, 함수: Declaration, 선언 </vt:lpstr>
      <vt:lpstr>Function, 함수: Definition, 정의 </vt:lpstr>
      <vt:lpstr>Function, 함수: Calling, 호출 </vt:lpstr>
      <vt:lpstr>Function, 함수: Arguments, 인자 </vt:lpstr>
      <vt:lpstr>Function, 함수: 종합 예제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135</cp:revision>
  <cp:lastPrinted>2017-11-01T01:02:41Z</cp:lastPrinted>
  <dcterms:created xsi:type="dcterms:W3CDTF">2017-10-04T12:07:55Z</dcterms:created>
  <dcterms:modified xsi:type="dcterms:W3CDTF">2018-08-22T04:56:31Z</dcterms:modified>
</cp:coreProperties>
</file>