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0"/>
  </p:notesMasterIdLst>
  <p:sldIdLst>
    <p:sldId id="256" r:id="rId2"/>
    <p:sldId id="401" r:id="rId3"/>
    <p:sldId id="402" r:id="rId4"/>
    <p:sldId id="403" r:id="rId5"/>
    <p:sldId id="406" r:id="rId6"/>
    <p:sldId id="407" r:id="rId7"/>
    <p:sldId id="409" r:id="rId8"/>
    <p:sldId id="411" r:id="rId9"/>
    <p:sldId id="412" r:id="rId10"/>
    <p:sldId id="413" r:id="rId11"/>
    <p:sldId id="414" r:id="rId12"/>
    <p:sldId id="415" r:id="rId13"/>
    <p:sldId id="416" r:id="rId14"/>
    <p:sldId id="418" r:id="rId15"/>
    <p:sldId id="420" r:id="rId16"/>
    <p:sldId id="424" r:id="rId17"/>
    <p:sldId id="425" r:id="rId18"/>
    <p:sldId id="426" r:id="rId19"/>
    <p:sldId id="431" r:id="rId20"/>
    <p:sldId id="434" r:id="rId21"/>
    <p:sldId id="436" r:id="rId22"/>
    <p:sldId id="438" r:id="rId23"/>
    <p:sldId id="439" r:id="rId24"/>
    <p:sldId id="443" r:id="rId25"/>
    <p:sldId id="446" r:id="rId26"/>
    <p:sldId id="448" r:id="rId27"/>
    <p:sldId id="457" r:id="rId28"/>
    <p:sldId id="45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740"/>
    <p:restoredTop sz="94645"/>
  </p:normalViewPr>
  <p:slideViewPr>
    <p:cSldViewPr snapToGrid="0" snapToObjects="1">
      <p:cViewPr varScale="1">
        <p:scale>
          <a:sx n="120" d="100"/>
          <a:sy n="120" d="100"/>
        </p:scale>
        <p:origin x="9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8/22/18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Selection </a:t>
            </a:r>
            <a:r>
              <a:rPr lang="en-US" dirty="0" err="1"/>
              <a:t>Statment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adopted from KNK C Programming : A </a:t>
            </a:r>
            <a:r>
              <a:rPr lang="en-US" sz="2000"/>
              <a:t>Modern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Statement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altLang="x-none" dirty="0"/>
              <a:t> (equality</a:t>
            </a:r>
            <a:r>
              <a:rPr lang="ko-KR" altLang="en-US" dirty="0"/>
              <a:t> 동치</a:t>
            </a:r>
            <a:r>
              <a:rPr lang="en-US" altLang="x-none" dirty="0"/>
              <a:t>) </a:t>
            </a:r>
            <a:r>
              <a:rPr lang="ko-KR" altLang="en-US" dirty="0" err="1"/>
              <a:t>를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dirty="0"/>
              <a:t> (assignment</a:t>
            </a:r>
            <a:r>
              <a:rPr lang="ko-KR" altLang="en-US" dirty="0"/>
              <a:t> 할당</a:t>
            </a:r>
            <a:r>
              <a:rPr lang="en-US" altLang="x-none" dirty="0"/>
              <a:t>)</a:t>
            </a:r>
            <a:r>
              <a:rPr lang="ko-KR" altLang="en-US" dirty="0"/>
              <a:t>과 혼돈하는 것이 </a:t>
            </a:r>
            <a:r>
              <a:rPr lang="ko-KR" altLang="en-US" b="1" dirty="0"/>
              <a:t>가장 흔한 실수</a:t>
            </a:r>
            <a:endParaRPr lang="en-US" altLang="x-none" dirty="0"/>
          </a:p>
          <a:p>
            <a:r>
              <a:rPr lang="ko-KR" altLang="en-US" dirty="0"/>
              <a:t>다음의 문장은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== 0) …</a:t>
            </a:r>
          </a:p>
          <a:p>
            <a:pPr>
              <a:buFontTx/>
              <a:buNone/>
            </a:pPr>
            <a:r>
              <a:rPr lang="en-US" altLang="x-none" dirty="0"/>
              <a:t>	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/>
              <a:t>가 </a:t>
            </a:r>
            <a:r>
              <a:rPr lang="en-US" altLang="x-none" dirty="0"/>
              <a:t>0</a:t>
            </a:r>
            <a:r>
              <a:rPr lang="ko-KR" altLang="en-US" dirty="0"/>
              <a:t> 인지 비교함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다음의 문장은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if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0) …</a:t>
            </a:r>
          </a:p>
          <a:p>
            <a:pPr>
              <a:buFontTx/>
              <a:buNone/>
            </a:pPr>
            <a:r>
              <a:rPr lang="en-US" altLang="x-none" dirty="0"/>
              <a:t>	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에 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을 할당하고</a:t>
            </a:r>
            <a:r>
              <a:rPr lang="en-US" altLang="x-none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0</a:t>
            </a:r>
            <a:r>
              <a:rPr lang="ko-KR" altLang="en-US" dirty="0"/>
              <a:t>이 아닌지 판단하는 </a:t>
            </a:r>
            <a:r>
              <a:rPr lang="ko-KR" altLang="en-US" dirty="0" err="1"/>
              <a:t>문장임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9D5ED09-5D87-E54D-8E1D-E159D44E17CD}" type="slidenum">
              <a:rPr lang="en-US" altLang="x-none" sz="1200">
                <a:latin typeface="Arial" charset="0"/>
              </a:rPr>
              <a:pPr/>
              <a:t>10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219830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Statement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많은 경우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문에 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비교문장은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어떤 특정 값의 범위 내에 있는 검사하기 위해 사용됨</a:t>
            </a:r>
            <a:endParaRPr lang="en-US" altLang="ko-KR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/>
              <a:t>0 </a:t>
            </a:r>
            <a:r>
              <a:rPr lang="en-US" altLang="x-none" dirty="0">
                <a:latin typeface="Symbol" charset="2"/>
              </a:rPr>
              <a:t>£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&lt;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인지 검사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 (0 &lt;=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&amp;&amp;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n) …</a:t>
            </a:r>
          </a:p>
          <a:p>
            <a:r>
              <a:rPr lang="ko-KR" altLang="en-US" dirty="0"/>
              <a:t>그 반대의 경우 검사</a:t>
            </a:r>
            <a:r>
              <a:rPr lang="en-US" altLang="x-none" dirty="0"/>
              <a:t> 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ko-KR" altLang="en-US" dirty="0"/>
              <a:t>가 범위 밖에 존재</a:t>
            </a:r>
            <a:r>
              <a:rPr lang="en-US" altLang="x-none" dirty="0"/>
              <a:t>):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0 ||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&gt;= n) …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941ECD3-520C-734A-8899-5AA9AC216A94}" type="slidenum">
              <a:rPr lang="en-US" altLang="x-none" sz="1200">
                <a:latin typeface="Arial" charset="0"/>
              </a:rPr>
              <a:pPr/>
              <a:t>11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807932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Compound Statements</a:t>
            </a:r>
            <a:r>
              <a:rPr lang="ko-KR" altLang="en-US" dirty="0"/>
              <a:t> 합성 문장</a:t>
            </a:r>
            <a:endParaRPr lang="en-US" altLang="x-none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문의 형식에서 </a:t>
            </a:r>
            <a:r>
              <a:rPr lang="en-US" altLang="x-none" i="1" dirty="0"/>
              <a:t>statement</a:t>
            </a:r>
            <a:r>
              <a:rPr lang="ko-KR" altLang="en-US" i="1" dirty="0"/>
              <a:t>는 단수로 표현됨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 ( </a:t>
            </a:r>
            <a:r>
              <a:rPr lang="en-US" altLang="x-none" sz="2400" i="1" dirty="0"/>
              <a:t>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) </a:t>
            </a:r>
            <a:r>
              <a:rPr lang="en-US" altLang="x-none" sz="2400" i="1" dirty="0"/>
              <a:t>statement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i="1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문이 두 개 이상의 문장을 제어하기 위해서</a:t>
            </a:r>
            <a:r>
              <a:rPr lang="en-US" altLang="x-none" dirty="0"/>
              <a:t> </a:t>
            </a:r>
            <a:r>
              <a:rPr lang="en-US" altLang="x-none" b="1" i="1" dirty="0"/>
              <a:t>compound statement</a:t>
            </a:r>
            <a:r>
              <a:rPr lang="ko-KR" altLang="en-US" b="1" i="1" dirty="0"/>
              <a:t> 합성 문장을 써야 함</a:t>
            </a:r>
            <a:r>
              <a:rPr lang="en-US" altLang="x-none" b="1" i="1" dirty="0"/>
              <a:t>.</a:t>
            </a:r>
          </a:p>
          <a:p>
            <a:r>
              <a:rPr lang="ko-KR" altLang="en-US" dirty="0"/>
              <a:t>합성 문장은 다음의 형식을 갖음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{ </a:t>
            </a:r>
            <a:r>
              <a:rPr lang="en-US" altLang="x-none" sz="2400" i="1" dirty="0"/>
              <a:t>statements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}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ko-KR" altLang="en-US" dirty="0"/>
              <a:t>여러 문장을 중괄호로 묶으면 컴파일러가 보기에는 마치 한 묶음으로 처리해야 하는 문장으로 보게 됨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8605EB5-5B9F-7648-A231-1C1484C8E0AF}" type="slidenum">
              <a:rPr lang="en-US" altLang="x-none" sz="1200">
                <a:latin typeface="Arial" charset="0"/>
              </a:rPr>
              <a:pPr/>
              <a:t>12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7727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Compound Statements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line_num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page_num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++; }</a:t>
            </a:r>
          </a:p>
          <a:p>
            <a:r>
              <a:rPr lang="ko-KR" altLang="en-US" dirty="0"/>
              <a:t>합성 문장은 여러 줄로 나뉘어 작성됨</a:t>
            </a:r>
            <a:r>
              <a:rPr lang="en-US" altLang="ko-KR" dirty="0"/>
              <a:t>.</a:t>
            </a:r>
            <a:r>
              <a:rPr lang="ko-KR" altLang="en-US" dirty="0"/>
              <a:t> 한 문장이 한 줄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{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line_num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page_num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문자에 쓰인 합성 문자의 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if 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line_num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== MAX_LINES)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line_num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page_num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D2E10FA-EBCB-E043-AC45-0920F52DDBA9}" type="slidenum">
              <a:rPr lang="en-US" altLang="x-none" sz="1200">
                <a:latin typeface="Arial" charset="0"/>
              </a:rPr>
              <a:pPr/>
              <a:t>13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38185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altLang="x-none" dirty="0"/>
              <a:t> Clause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절</a:t>
            </a:r>
            <a:r>
              <a:rPr lang="en-US" altLang="ko-KR" dirty="0"/>
              <a:t>)</a:t>
            </a:r>
            <a:endParaRPr lang="en-US" altLang="x-none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문은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altLang="x-none" dirty="0"/>
              <a:t> </a:t>
            </a:r>
            <a:r>
              <a:rPr lang="ko-KR" altLang="en-US" dirty="0"/>
              <a:t>절이 있을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if ( </a:t>
            </a:r>
            <a:r>
              <a:rPr lang="en-US" altLang="x-none" sz="2400" i="1" dirty="0"/>
              <a:t>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) </a:t>
            </a:r>
            <a:r>
              <a:rPr lang="en-US" altLang="x-none" sz="2400" i="1" dirty="0"/>
              <a:t>statement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else </a:t>
            </a:r>
            <a:r>
              <a:rPr lang="en-US" altLang="x-none" sz="2400" i="1" dirty="0"/>
              <a:t>statement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altLang="x-none" dirty="0"/>
              <a:t> </a:t>
            </a:r>
            <a:r>
              <a:rPr lang="ko-KR" altLang="en-US" dirty="0"/>
              <a:t> 뒤에 따르는 문장은 </a:t>
            </a:r>
            <a:r>
              <a:rPr lang="ko-KR" altLang="en-US" dirty="0" err="1"/>
              <a:t>검사식이</a:t>
            </a:r>
            <a:r>
              <a:rPr lang="ko-KR" altLang="en-US" dirty="0"/>
              <a:t> </a:t>
            </a:r>
            <a:r>
              <a:rPr lang="en-US" altLang="ko-KR" dirty="0"/>
              <a:t>0</a:t>
            </a:r>
            <a:r>
              <a:rPr lang="ko-KR" altLang="en-US" dirty="0"/>
              <a:t>일 때 수행됨</a:t>
            </a:r>
            <a:endParaRPr lang="en-US" altLang="x-none" dirty="0"/>
          </a:p>
          <a:p>
            <a:r>
              <a:rPr lang="en-US" altLang="x-none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if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&gt; j)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max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max = j;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E020AE4-776E-0B42-992B-E6E041E0AFB0}" type="slidenum">
              <a:rPr lang="en-US" altLang="x-none" sz="1200">
                <a:latin typeface="Arial" charset="0"/>
              </a:rPr>
              <a:pPr/>
              <a:t>14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167922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altLang="x-none" dirty="0"/>
              <a:t> Clause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sz="2600" dirty="0"/>
              <a:t> </a:t>
            </a:r>
            <a:r>
              <a:rPr lang="ko-KR" altLang="en-US" sz="2600" dirty="0"/>
              <a:t>문은 또 다른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sz="2600" dirty="0"/>
              <a:t> </a:t>
            </a:r>
            <a:r>
              <a:rPr lang="ko-KR" altLang="en-US" sz="2600" dirty="0"/>
              <a:t>문 내에 포함 될 수 있음</a:t>
            </a:r>
            <a:r>
              <a:rPr lang="en-US" altLang="x-none" sz="2600" dirty="0"/>
              <a:t>: </a:t>
            </a:r>
            <a:r>
              <a:rPr lang="ko-KR" altLang="en-US" sz="2000" dirty="0"/>
              <a:t>중첩가능</a:t>
            </a:r>
            <a:endParaRPr lang="en-US" altLang="x-none" sz="2600" dirty="0"/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if 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&gt; j)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if 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&gt; k) 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  max =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else 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  max = k;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if (j &gt; k) 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  max = j;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else 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  max = k;</a:t>
            </a:r>
          </a:p>
          <a:p>
            <a:endParaRPr lang="en-US" altLang="x-none" sz="2600" dirty="0"/>
          </a:p>
          <a:p>
            <a:endParaRPr lang="en-US" altLang="x-none" sz="2600" dirty="0"/>
          </a:p>
          <a:p>
            <a:r>
              <a:rPr lang="ko-KR" altLang="en-US" sz="2600" dirty="0">
                <a:latin typeface="Courier New" charset="0"/>
                <a:ea typeface="Courier New" charset="0"/>
                <a:cs typeface="Courier New" charset="0"/>
              </a:rPr>
              <a:t>각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ko-KR" altLang="en-US" sz="2600" dirty="0">
                <a:latin typeface="Courier New" charset="0"/>
                <a:ea typeface="Courier New" charset="0"/>
                <a:cs typeface="Courier New" charset="0"/>
              </a:rPr>
              <a:t> 절을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sz="2600" dirty="0"/>
              <a:t> </a:t>
            </a:r>
            <a:r>
              <a:rPr lang="ko-KR" altLang="en-US" sz="2600" dirty="0"/>
              <a:t>문과 정렬하면 읽기 </a:t>
            </a:r>
            <a:r>
              <a:rPr lang="ko-KR" altLang="en-US" sz="2600" dirty="0" err="1"/>
              <a:t>쉬워짐</a:t>
            </a:r>
            <a:endParaRPr lang="en-US" altLang="x-none" sz="26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02933D-BCA3-EB43-9C1C-BA5AB3BD3042}" type="slidenum">
              <a:rPr lang="en-US" altLang="x-none" sz="1200">
                <a:latin typeface="Arial" charset="0"/>
              </a:rPr>
              <a:pPr/>
              <a:t>15</a:t>
            </a:fld>
            <a:endParaRPr lang="en-US" altLang="x-none" sz="1800"/>
          </a:p>
        </p:txBody>
      </p:sp>
      <p:sp>
        <p:nvSpPr>
          <p:cNvPr id="2" name="Rectangle 1"/>
          <p:cNvSpPr/>
          <p:nvPr/>
        </p:nvSpPr>
        <p:spPr>
          <a:xfrm>
            <a:off x="3396459" y="1326513"/>
            <a:ext cx="2321497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&gt; j)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&gt; k)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max =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else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max = k;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 else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if (j &gt; k)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max = j;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else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max = k;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2000" dirty="0"/>
          </a:p>
        </p:txBody>
      </p:sp>
      <p:sp>
        <p:nvSpPr>
          <p:cNvPr id="7" name="Right Arrow 6"/>
          <p:cNvSpPr/>
          <p:nvPr/>
        </p:nvSpPr>
        <p:spPr>
          <a:xfrm>
            <a:off x="2810289" y="2740124"/>
            <a:ext cx="551859" cy="46382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6153267" y="1326513"/>
            <a:ext cx="26313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if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&gt; j) 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if (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&gt; k) 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max =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} else 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max = 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 else 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if (j &gt; k) 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max = j;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} else 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max = 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601408" y="2740124"/>
            <a:ext cx="551859" cy="46382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46138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중첩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</a:t>
            </a:r>
            <a:endParaRPr lang="en-US" altLang="x-none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“cascaded</a:t>
            </a:r>
            <a:r>
              <a:rPr lang="ko-KR" altLang="en-US" dirty="0"/>
              <a:t> 중첩</a:t>
            </a:r>
            <a:r>
              <a:rPr lang="en-US" altLang="x-none" dirty="0"/>
              <a:t>”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문은 </a:t>
            </a:r>
            <a:r>
              <a:rPr lang="ko-KR" altLang="en-US" dirty="0" err="1"/>
              <a:t>연달은</a:t>
            </a:r>
            <a:r>
              <a:rPr lang="ko-KR" altLang="en-US" dirty="0"/>
              <a:t> 검사 조건을 평가하기에 유용함</a:t>
            </a:r>
            <a:endParaRPr lang="en-US" altLang="ko-KR" dirty="0"/>
          </a:p>
          <a:p>
            <a:endParaRPr lang="en-US" altLang="x-none" dirty="0"/>
          </a:p>
          <a:p>
            <a:r>
              <a:rPr lang="en-US" altLang="x-none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if (n &lt;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("n is less than 0\n");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if (n ==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("n is equal to 0\n");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else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("n is greater than 0\n");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8D79387-36FD-F84C-94FE-6A886D7D6F69}" type="slidenum">
              <a:rPr lang="en-US" altLang="x-none" sz="1200">
                <a:latin typeface="Arial" charset="0"/>
              </a:rPr>
              <a:pPr/>
              <a:t>16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807003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Cascaded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Statements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두 번째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문이 첫 번째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내에 중첩되었지만 분리해서 쓰지는 않음</a:t>
            </a:r>
            <a:r>
              <a:rPr lang="en-US" altLang="x-none" dirty="0"/>
              <a:t> </a:t>
            </a:r>
          </a:p>
          <a:p>
            <a:endParaRPr lang="en-US" altLang="x-none" dirty="0"/>
          </a:p>
          <a:p>
            <a:r>
              <a:rPr lang="ko-KR" altLang="en-US" dirty="0"/>
              <a:t>대신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최초의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에 맞춰서 작성함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if (n &lt;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("n is less than 0\n");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else if (n == 0)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("n is equal to 0\n");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("n is greater than 0\n");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3BAFF04-A501-154E-B847-5C361F761E90}" type="slidenum">
              <a:rPr lang="en-US" altLang="x-none" sz="1200">
                <a:latin typeface="Arial" charset="0"/>
              </a:rPr>
              <a:pPr/>
              <a:t>17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01651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Cascaded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Statements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이런 식으로 표현하면 들여쓰기를 너무 많이 해야 하는 경우를 방지할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 ( </a:t>
            </a:r>
            <a:r>
              <a:rPr lang="en-US" altLang="x-none" sz="2400" i="1" dirty="0"/>
              <a:t>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400" i="1" dirty="0"/>
              <a:t>statement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else if ( </a:t>
            </a:r>
            <a:r>
              <a:rPr lang="en-US" altLang="x-none" sz="2400" i="1" dirty="0"/>
              <a:t>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400" i="1" dirty="0"/>
              <a:t>statement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/>
              <a:t>	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else if ( </a:t>
            </a:r>
            <a:r>
              <a:rPr lang="en-US" altLang="x-none" sz="2400" i="1" dirty="0"/>
              <a:t>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400" i="1" dirty="0"/>
              <a:t>statement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400" i="1" dirty="0"/>
              <a:t>statement</a:t>
            </a:r>
            <a:endParaRPr lang="en-US" altLang="x-none" sz="2400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CD2AB1B-9B3A-F646-85AC-1ACE46FF8FEC}" type="slidenum">
              <a:rPr lang="en-US" altLang="x-none" sz="1200">
                <a:latin typeface="Arial" charset="0"/>
              </a:rPr>
              <a:pPr/>
              <a:t>18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608389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“Dangling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altLang="x-none" dirty="0"/>
              <a:t>” Problem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ko-KR" altLang="en-US" sz="2600" dirty="0"/>
              <a:t>이 중첩되면</a:t>
            </a:r>
            <a:r>
              <a:rPr lang="en-US" altLang="x-none" sz="2600" dirty="0"/>
              <a:t> “</a:t>
            </a:r>
            <a:r>
              <a:rPr lang="ko-KR" altLang="en-US" sz="2600" dirty="0"/>
              <a:t>매달린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altLang="x-none" sz="2600" dirty="0"/>
              <a:t>” </a:t>
            </a:r>
            <a:r>
              <a:rPr lang="ko-KR" altLang="en-US" sz="2600" dirty="0"/>
              <a:t>문제가 생길 수 있음</a:t>
            </a:r>
            <a:r>
              <a:rPr lang="en-US" altLang="x-none" sz="2600" dirty="0"/>
              <a:t>:</a:t>
            </a:r>
          </a:p>
          <a:p>
            <a:pPr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if (y != 0)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if (x != 0)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  result = x / y;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("Error: y is equal to 0\n");</a:t>
            </a:r>
          </a:p>
          <a:p>
            <a:r>
              <a:rPr lang="ko-KR" altLang="en-US" sz="2600" dirty="0"/>
              <a:t>들여쓰기 상으로는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altLang="x-none" sz="2600" dirty="0"/>
              <a:t> </a:t>
            </a:r>
            <a:r>
              <a:rPr lang="ko-KR" altLang="en-US" sz="2600" dirty="0"/>
              <a:t>절이 처음의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sz="2600" dirty="0"/>
              <a:t> </a:t>
            </a:r>
            <a:r>
              <a:rPr lang="ko-KR" altLang="en-US" sz="2600" dirty="0"/>
              <a:t>문에 연결된 것처럼 보임</a:t>
            </a:r>
            <a:r>
              <a:rPr lang="en-US" altLang="x-none" sz="2600" dirty="0"/>
              <a:t>.</a:t>
            </a:r>
          </a:p>
          <a:p>
            <a:r>
              <a:rPr lang="ko-KR" altLang="en-US" sz="2600" dirty="0"/>
              <a:t>하지만 </a:t>
            </a:r>
            <a:r>
              <a:rPr lang="en-US" altLang="ko-KR" sz="2600" dirty="0"/>
              <a:t>C</a:t>
            </a:r>
            <a:r>
              <a:rPr lang="ko-KR" altLang="en-US" sz="2600" dirty="0"/>
              <a:t>의 규칙은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altLang="x-none" sz="2600" dirty="0"/>
              <a:t> </a:t>
            </a:r>
            <a:r>
              <a:rPr lang="ko-KR" altLang="en-US" sz="2600" dirty="0"/>
              <a:t>절은 가장 가까운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sz="2600" dirty="0"/>
              <a:t> </a:t>
            </a:r>
            <a:r>
              <a:rPr lang="ko-KR" altLang="en-US" sz="2600" dirty="0"/>
              <a:t>문에 연결됨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A7A1548-715E-824C-9EA0-E130084D96E7}" type="slidenum">
              <a:rPr lang="en-US" altLang="x-none" sz="1200">
                <a:latin typeface="Arial" charset="0"/>
              </a:rPr>
              <a:pPr/>
              <a:t>19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9967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Statements</a:t>
            </a:r>
            <a:r>
              <a:rPr lang="ko-KR" altLang="en-US" dirty="0"/>
              <a:t> 문장</a:t>
            </a:r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sz="2600" dirty="0"/>
              <a:t>지금까지 배운 것은</a:t>
            </a:r>
            <a:r>
              <a:rPr lang="en-US" sz="2600" dirty="0"/>
              <a:t>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dirty="0"/>
              <a:t> </a:t>
            </a:r>
            <a:r>
              <a:rPr lang="ko-KR" altLang="en-US" sz="2600" dirty="0"/>
              <a:t>문장과 표현식 문장</a:t>
            </a:r>
            <a:endParaRPr lang="en-US" sz="2600" dirty="0"/>
          </a:p>
          <a:p>
            <a:pPr>
              <a:defRPr/>
            </a:pPr>
            <a:r>
              <a:rPr lang="en-US" sz="2600" dirty="0"/>
              <a:t>C</a:t>
            </a:r>
            <a:r>
              <a:rPr lang="ko-KR" altLang="en-US" sz="2600" dirty="0"/>
              <a:t>의 나머지 문장들은 아래 </a:t>
            </a:r>
            <a:r>
              <a:rPr lang="en-US" altLang="ko-KR" sz="2600" dirty="0"/>
              <a:t>3</a:t>
            </a:r>
            <a:r>
              <a:rPr lang="ko-KR" altLang="en-US" sz="2600" dirty="0"/>
              <a:t>개 부류로 구분됨</a:t>
            </a:r>
            <a:r>
              <a:rPr lang="en-US" sz="2600" dirty="0"/>
              <a:t>:</a:t>
            </a:r>
          </a:p>
          <a:p>
            <a:pPr lvl="1">
              <a:defRPr/>
            </a:pPr>
            <a:r>
              <a:rPr lang="en-US" b="1" i="1" dirty="0">
                <a:ea typeface="+mn-ea"/>
                <a:cs typeface="+mn-cs"/>
              </a:rPr>
              <a:t>Selection statements</a:t>
            </a:r>
            <a:r>
              <a:rPr lang="ko-KR" altLang="en-US" b="1" i="1" dirty="0">
                <a:ea typeface="+mn-ea"/>
                <a:cs typeface="+mn-cs"/>
              </a:rPr>
              <a:t> </a:t>
            </a:r>
            <a:r>
              <a:rPr lang="ko-KR" altLang="en-US" b="1" i="1" dirty="0" err="1">
                <a:ea typeface="+mn-ea"/>
                <a:cs typeface="+mn-cs"/>
              </a:rPr>
              <a:t>선택문</a:t>
            </a:r>
            <a:r>
              <a:rPr lang="en-US" b="1" i="1" dirty="0">
                <a:ea typeface="+mn-ea"/>
                <a:cs typeface="+mn-cs"/>
              </a:rPr>
              <a:t>: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와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</a:p>
          <a:p>
            <a:pPr lvl="1">
              <a:defRPr/>
            </a:pPr>
            <a:r>
              <a:rPr lang="en-US" b="1" i="1" dirty="0">
                <a:ea typeface="+mn-ea"/>
                <a:cs typeface="+mn-cs"/>
              </a:rPr>
              <a:t>Iteration statements</a:t>
            </a:r>
            <a:r>
              <a:rPr lang="ko-KR" altLang="en-US" b="1" i="1" dirty="0">
                <a:ea typeface="+mn-ea"/>
                <a:cs typeface="+mn-cs"/>
              </a:rPr>
              <a:t> </a:t>
            </a:r>
            <a:r>
              <a:rPr lang="ko-KR" altLang="en-US" b="1" i="1" dirty="0" err="1">
                <a:ea typeface="+mn-ea"/>
                <a:cs typeface="+mn-cs"/>
              </a:rPr>
              <a:t>반복문</a:t>
            </a:r>
            <a:r>
              <a:rPr lang="en-US" b="1" i="1" dirty="0">
                <a:ea typeface="+mn-ea"/>
                <a:cs typeface="+mn-cs"/>
              </a:rPr>
              <a:t>: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do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ko-KR" altLang="en-US" dirty="0">
                <a:ea typeface="+mn-ea"/>
                <a:cs typeface="+mn-cs"/>
              </a:rPr>
              <a:t>와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</a:p>
          <a:p>
            <a:pPr lvl="1">
              <a:defRPr/>
            </a:pPr>
            <a:r>
              <a:rPr lang="en-US" b="1" i="1" dirty="0">
                <a:ea typeface="+mn-ea"/>
                <a:cs typeface="+mn-cs"/>
              </a:rPr>
              <a:t>Jump statements</a:t>
            </a:r>
            <a:r>
              <a:rPr lang="ko-KR" altLang="en-US" b="1" i="1" dirty="0">
                <a:ea typeface="+mn-ea"/>
                <a:cs typeface="+mn-cs"/>
              </a:rPr>
              <a:t> </a:t>
            </a:r>
            <a:r>
              <a:rPr lang="ko-KR" altLang="en-US" b="1" i="1" dirty="0" err="1">
                <a:ea typeface="+mn-ea"/>
                <a:cs typeface="+mn-cs"/>
              </a:rPr>
              <a:t>점프문</a:t>
            </a:r>
            <a:r>
              <a:rPr lang="en-US" b="1" i="1" dirty="0">
                <a:ea typeface="+mn-ea"/>
                <a:cs typeface="+mn-cs"/>
              </a:rPr>
              <a:t>: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continue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ko-KR" altLang="en-US" dirty="0">
                <a:ea typeface="+mn-ea"/>
                <a:cs typeface="+mn-cs"/>
              </a:rPr>
              <a:t>와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>
                <a:ea typeface="+mn-ea"/>
                <a:cs typeface="+mn-cs"/>
              </a:rPr>
              <a:t>. (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ko-KR" altLang="en-US" dirty="0">
                <a:ea typeface="+mn-ea"/>
                <a:cs typeface="+mn-cs"/>
              </a:rPr>
              <a:t>는 이 부류에 속함</a:t>
            </a:r>
            <a:r>
              <a:rPr lang="en-US" dirty="0">
                <a:ea typeface="+mn-ea"/>
                <a:cs typeface="+mn-cs"/>
              </a:rPr>
              <a:t>.)</a:t>
            </a:r>
          </a:p>
          <a:p>
            <a:pPr>
              <a:defRPr/>
            </a:pPr>
            <a:r>
              <a:rPr lang="ko-KR" altLang="en-US" sz="2600" dirty="0"/>
              <a:t>다른</a:t>
            </a:r>
            <a:r>
              <a:rPr lang="en-US" sz="2600" dirty="0"/>
              <a:t> C </a:t>
            </a:r>
            <a:r>
              <a:rPr lang="ko-KR" altLang="en-US" sz="2600" dirty="0"/>
              <a:t>문장들</a:t>
            </a:r>
            <a:r>
              <a:rPr lang="en-US" sz="2600" dirty="0"/>
              <a:t>:</a:t>
            </a:r>
          </a:p>
          <a:p>
            <a:pPr lvl="1">
              <a:defRPr/>
            </a:pPr>
            <a:r>
              <a:rPr lang="ko-KR" altLang="en-US" dirty="0">
                <a:ea typeface="+mn-ea"/>
                <a:cs typeface="+mn-cs"/>
              </a:rPr>
              <a:t>합성 문장</a:t>
            </a: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Null </a:t>
            </a:r>
            <a:r>
              <a:rPr lang="ko-KR" altLang="en-US" dirty="0"/>
              <a:t>문장</a:t>
            </a:r>
            <a:endParaRPr lang="en-US" dirty="0"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3936F3F-92C1-2148-8A1E-C7BCCF998C9D}" type="slidenum">
              <a:rPr lang="en-US" altLang="x-none" sz="1200">
                <a:latin typeface="Arial" charset="0"/>
              </a:rPr>
              <a:pPr/>
              <a:t>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68730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Conditional Expressions</a:t>
            </a:r>
            <a:r>
              <a:rPr lang="ko-KR" altLang="en-US" dirty="0"/>
              <a:t> 조건식</a:t>
            </a:r>
            <a:endParaRPr lang="en-US" altLang="x-none" dirty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</a:t>
            </a:r>
            <a:r>
              <a:rPr lang="ko-KR" altLang="en-US" dirty="0"/>
              <a:t>의</a:t>
            </a:r>
            <a:r>
              <a:rPr lang="en-US" altLang="x-none" dirty="0"/>
              <a:t> </a:t>
            </a:r>
            <a:r>
              <a:rPr lang="en-US" altLang="x-none" b="1" i="1" dirty="0"/>
              <a:t>conditional operator </a:t>
            </a:r>
            <a:r>
              <a:rPr lang="ko-KR" altLang="en-US" dirty="0"/>
              <a:t>조건 연산자는 조건 계산 결과에 따라 두 개 중 하나의 값을 표현함</a:t>
            </a:r>
            <a:endParaRPr lang="en-US" altLang="ko-KR" dirty="0"/>
          </a:p>
          <a:p>
            <a:r>
              <a:rPr lang="ko-KR" altLang="en-US" dirty="0"/>
              <a:t>조건 연산자는 두개의 기호로 구성</a:t>
            </a:r>
            <a:r>
              <a:rPr lang="en-US" altLang="x-none" dirty="0"/>
              <a:t> (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?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:</a:t>
            </a:r>
            <a:r>
              <a:rPr lang="en-US" altLang="x-none" dirty="0"/>
              <a:t>),</a:t>
            </a:r>
            <a:r>
              <a:rPr lang="ko-KR" altLang="en-US" dirty="0"/>
              <a:t> 항상 같이 쓰임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600" b="1" dirty="0"/>
              <a:t>	</a:t>
            </a:r>
            <a:r>
              <a:rPr lang="en-US" altLang="x-none" sz="2600" b="1" i="1" dirty="0"/>
              <a:t>expr1</a:t>
            </a:r>
            <a:r>
              <a:rPr lang="en-US" altLang="x-none" sz="2600" b="1" dirty="0"/>
              <a:t> </a:t>
            </a:r>
            <a:r>
              <a:rPr lang="en-US" altLang="x-none" sz="2600" b="1" dirty="0">
                <a:latin typeface="Courier New" charset="0"/>
                <a:ea typeface="Courier New" charset="0"/>
                <a:cs typeface="Courier New" charset="0"/>
              </a:rPr>
              <a:t>?</a:t>
            </a:r>
            <a:r>
              <a:rPr lang="en-US" altLang="x-none" sz="2600" b="1" dirty="0"/>
              <a:t> </a:t>
            </a:r>
            <a:r>
              <a:rPr lang="en-US" altLang="x-none" sz="2600" b="1" i="1" dirty="0"/>
              <a:t>expr2</a:t>
            </a:r>
            <a:r>
              <a:rPr lang="en-US" altLang="x-none" sz="2600" b="1" dirty="0"/>
              <a:t> </a:t>
            </a:r>
            <a:r>
              <a:rPr lang="en-US" altLang="x-none" sz="2600" b="1" dirty="0">
                <a:latin typeface="Courier New" charset="0"/>
                <a:ea typeface="Courier New" charset="0"/>
                <a:cs typeface="Courier New" charset="0"/>
              </a:rPr>
              <a:t>:</a:t>
            </a:r>
            <a:r>
              <a:rPr lang="en-US" altLang="x-none" sz="2600" b="1" dirty="0"/>
              <a:t> </a:t>
            </a:r>
            <a:r>
              <a:rPr lang="en-US" altLang="x-none" sz="2600" b="1" i="1" dirty="0"/>
              <a:t>expr3</a:t>
            </a:r>
          </a:p>
          <a:p>
            <a:r>
              <a:rPr lang="ko-KR" altLang="en-US" dirty="0" err="1"/>
              <a:t>피연산자의</a:t>
            </a:r>
            <a:r>
              <a:rPr lang="ko-KR" altLang="en-US" dirty="0"/>
              <a:t> 형은 상관 없음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이런 표현식을 조건식</a:t>
            </a:r>
            <a:r>
              <a:rPr lang="en-US" altLang="x-none" dirty="0"/>
              <a:t> </a:t>
            </a:r>
            <a:r>
              <a:rPr lang="en-US" altLang="x-none" b="1" i="1" dirty="0"/>
              <a:t>conditional expression</a:t>
            </a:r>
            <a:r>
              <a:rPr lang="ko-KR" altLang="en-US" dirty="0"/>
              <a:t>이라 부름</a:t>
            </a:r>
            <a:r>
              <a:rPr lang="en-US" altLang="x-none" b="1" i="1" dirty="0"/>
              <a:t>.</a:t>
            </a:r>
          </a:p>
          <a:p>
            <a:r>
              <a:rPr lang="ko-KR" altLang="en-US" dirty="0" err="1"/>
              <a:t>삼항</a:t>
            </a:r>
            <a:r>
              <a:rPr lang="ko-KR" altLang="en-US" dirty="0"/>
              <a:t> </a:t>
            </a:r>
            <a:r>
              <a:rPr lang="en-US" altLang="x-none" b="1" i="1" dirty="0"/>
              <a:t>ternary </a:t>
            </a:r>
            <a:r>
              <a:rPr lang="ko-KR" altLang="en-US" dirty="0"/>
              <a:t>연산자라고도 함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조건식</a:t>
            </a:r>
            <a:r>
              <a:rPr lang="en-US" altLang="x-none" dirty="0"/>
              <a:t> </a:t>
            </a:r>
            <a:r>
              <a:rPr lang="en-US" altLang="x-none" i="1" dirty="0"/>
              <a:t>expr1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?</a:t>
            </a:r>
            <a:r>
              <a:rPr lang="en-US" altLang="x-none" dirty="0"/>
              <a:t> </a:t>
            </a:r>
            <a:r>
              <a:rPr lang="en-US" altLang="x-none" i="1" dirty="0"/>
              <a:t>expr2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:</a:t>
            </a:r>
            <a:r>
              <a:rPr lang="en-US" altLang="x-none" dirty="0"/>
              <a:t> </a:t>
            </a:r>
            <a:r>
              <a:rPr lang="en-US" altLang="x-none" i="1" dirty="0"/>
              <a:t>expr3</a:t>
            </a:r>
            <a:r>
              <a:rPr lang="en-US" altLang="x-none" dirty="0"/>
              <a:t> </a:t>
            </a:r>
            <a:r>
              <a:rPr lang="ko-KR" altLang="en-US" dirty="0"/>
              <a:t>은</a:t>
            </a:r>
            <a:r>
              <a:rPr lang="en-US" altLang="x-none" dirty="0"/>
              <a:t>“</a:t>
            </a:r>
            <a:r>
              <a:rPr lang="ko-KR" altLang="en-US" dirty="0"/>
              <a:t>만약</a:t>
            </a:r>
            <a:r>
              <a:rPr lang="en-US" altLang="x-none" dirty="0"/>
              <a:t> </a:t>
            </a:r>
            <a:r>
              <a:rPr lang="en-US" altLang="x-none" i="1" dirty="0"/>
              <a:t>expr1</a:t>
            </a:r>
            <a:r>
              <a:rPr lang="en-US" altLang="x-none" dirty="0"/>
              <a:t> </a:t>
            </a:r>
            <a:r>
              <a:rPr lang="ko-KR" altLang="en-US" dirty="0"/>
              <a:t>이 참이면</a:t>
            </a:r>
            <a:r>
              <a:rPr lang="en-US" altLang="x-none" dirty="0"/>
              <a:t> </a:t>
            </a:r>
            <a:r>
              <a:rPr lang="en-US" altLang="x-none" i="1" dirty="0"/>
              <a:t>expr2</a:t>
            </a:r>
            <a:r>
              <a:rPr lang="en-US" altLang="x-none" dirty="0"/>
              <a:t> </a:t>
            </a:r>
            <a:r>
              <a:rPr lang="ko-KR" altLang="en-US" dirty="0"/>
              <a:t>아니면</a:t>
            </a:r>
            <a:r>
              <a:rPr lang="en-US" altLang="x-none" dirty="0"/>
              <a:t> </a:t>
            </a:r>
            <a:r>
              <a:rPr lang="en-US" altLang="x-none" i="1" dirty="0"/>
              <a:t>expr3</a:t>
            </a:r>
            <a:r>
              <a:rPr lang="en-US" altLang="x-none" dirty="0"/>
              <a:t>”</a:t>
            </a:r>
            <a:r>
              <a:rPr lang="ko-KR" altLang="en-US" dirty="0" err="1"/>
              <a:t>라고</a:t>
            </a:r>
            <a:r>
              <a:rPr lang="ko-KR" altLang="en-US" dirty="0"/>
              <a:t> 읽음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9D50164-BAD3-E54A-A783-44DF7BAA7DC6}" type="slidenum">
              <a:rPr lang="en-US" altLang="x-none" sz="1200">
                <a:latin typeface="Arial" charset="0"/>
              </a:rPr>
              <a:pPr/>
              <a:t>20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326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Conditional Expressions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, j, 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j = 2;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k =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&gt; j ?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: j;          /* k is now 2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	k = (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&gt;= 0 ? </a:t>
            </a:r>
            <a:r>
              <a:rPr lang="en-US" altLang="x-none" sz="21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100" dirty="0">
                <a:latin typeface="Courier New" charset="0"/>
                <a:ea typeface="Courier New" charset="0"/>
                <a:cs typeface="Courier New" charset="0"/>
              </a:rPr>
              <a:t> : 0) + j;   /* k is now 3 */</a:t>
            </a:r>
          </a:p>
          <a:p>
            <a:r>
              <a:rPr lang="ko-KR" altLang="en-US" dirty="0"/>
              <a:t>괄호가 꼭 필요함</a:t>
            </a:r>
            <a:r>
              <a:rPr lang="en-US" altLang="ko-KR" dirty="0"/>
              <a:t>.</a:t>
            </a:r>
            <a:r>
              <a:rPr lang="ko-KR" altLang="en-US" dirty="0"/>
              <a:t> 조건식의 기호들은 앞에 말한 연산자들보다 우선 순위가 낮기 때문</a:t>
            </a:r>
            <a:endParaRPr lang="en-US" altLang="ko-KR" dirty="0"/>
          </a:p>
          <a:p>
            <a:endParaRPr lang="en-US" altLang="x-none" dirty="0"/>
          </a:p>
          <a:p>
            <a:r>
              <a:rPr lang="ko-KR" altLang="en-US" dirty="0"/>
              <a:t>조건식은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문에 주로 쓰임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return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&gt; j ?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: j;</a:t>
            </a:r>
          </a:p>
          <a:p>
            <a:pPr>
              <a:buFontTx/>
              <a:buNone/>
            </a:pP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8066A2A-BBFD-8048-A79B-DB4326F7A0F3}" type="slidenum">
              <a:rPr lang="en-US" altLang="x-none" sz="1200">
                <a:latin typeface="Arial" charset="0"/>
              </a:rPr>
              <a:pPr/>
              <a:t>21</a:t>
            </a:fld>
            <a:endParaRPr lang="en-US" altLang="x-none" sz="1800"/>
          </a:p>
        </p:txBody>
      </p:sp>
      <p:sp>
        <p:nvSpPr>
          <p:cNvPr id="2" name="Rectangle 1"/>
          <p:cNvSpPr/>
          <p:nvPr/>
        </p:nvSpPr>
        <p:spPr>
          <a:xfrm>
            <a:off x="5132597" y="1243254"/>
            <a:ext cx="2420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/>
              <a:t>짧지만 난해함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092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Conditional Expressions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/>
              <a:t>호출에 조건식을 쓰면 유용함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if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&gt; j)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("%d\n",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("%d\n", j);</a:t>
            </a:r>
          </a:p>
          <a:p>
            <a:pPr>
              <a:buFontTx/>
              <a:buNone/>
            </a:pPr>
            <a:r>
              <a:rPr lang="ko-KR" altLang="en-US" dirty="0"/>
              <a:t>    </a:t>
            </a:r>
            <a:r>
              <a:rPr lang="ko-KR" altLang="en-US" dirty="0" err="1"/>
              <a:t>처럼</a:t>
            </a:r>
            <a:r>
              <a:rPr lang="ko-KR" altLang="en-US" dirty="0"/>
              <a:t> 쓰는 대신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("%d\n",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&gt; j ?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: j);</a:t>
            </a:r>
          </a:p>
          <a:p>
            <a:endParaRPr lang="en-US" altLang="ko-KR" dirty="0"/>
          </a:p>
          <a:p>
            <a:r>
              <a:rPr lang="ko-KR" altLang="en-US" dirty="0"/>
              <a:t>조건식은 매크로 정의에 많이 쓰임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FD7C102-C2EE-BD49-8A0A-5995FED0EF61}" type="slidenum">
              <a:rPr lang="en-US" altLang="x-none" sz="1200">
                <a:latin typeface="Arial" charset="0"/>
              </a:rPr>
              <a:pPr/>
              <a:t>22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07650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Boolean </a:t>
            </a:r>
            <a:r>
              <a:rPr lang="ko-KR" altLang="en-US" dirty="0"/>
              <a:t>값</a:t>
            </a:r>
            <a:r>
              <a:rPr lang="en-US" altLang="x-none" dirty="0"/>
              <a:t>: 1 </a:t>
            </a:r>
            <a:r>
              <a:rPr lang="ko-KR" altLang="en-US" dirty="0"/>
              <a:t>또는</a:t>
            </a:r>
            <a:r>
              <a:rPr lang="en-US" altLang="x-none" dirty="0"/>
              <a:t> 0; true </a:t>
            </a:r>
            <a:r>
              <a:rPr lang="ko-KR" altLang="en-US" dirty="0"/>
              <a:t>또는</a:t>
            </a:r>
            <a:r>
              <a:rPr lang="en-US" altLang="x-none" dirty="0"/>
              <a:t> false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9DF5ED0-0FF8-B64A-B18A-6D723FA8B6B8}" type="slidenum">
              <a:rPr lang="en-US" altLang="x-none" sz="1200">
                <a:latin typeface="Arial" charset="0"/>
              </a:rPr>
              <a:pPr/>
              <a:t>23</a:t>
            </a:fld>
            <a:endParaRPr lang="en-US" altLang="x-none" sz="1800"/>
          </a:p>
        </p:txBody>
      </p:sp>
      <p:sp>
        <p:nvSpPr>
          <p:cNvPr id="2" name="Rectangle 1"/>
          <p:cNvSpPr/>
          <p:nvPr/>
        </p:nvSpPr>
        <p:spPr>
          <a:xfrm>
            <a:off x="272143" y="1467028"/>
            <a:ext cx="2325757" cy="168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flag;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flag = 0;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…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flag = 1;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2143" y="901148"/>
            <a:ext cx="1187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Old way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2143" y="3681928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이해하기 </a:t>
            </a:r>
            <a:endParaRPr lang="en-US" altLang="ko-KR" sz="2400" dirty="0"/>
          </a:p>
          <a:p>
            <a:r>
              <a:rPr lang="ko-KR" altLang="en-US" sz="2400" dirty="0"/>
              <a:t>어려움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491883" y="1467028"/>
            <a:ext cx="3113787" cy="205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#define TRUE  1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#define FALSE 0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flag = FALSE;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…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flag = TRUE;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91883" y="898987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C89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91883" y="3681927"/>
            <a:ext cx="2715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이해가 자연스러움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736299" y="1467027"/>
            <a:ext cx="3113787" cy="128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#define BOOL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BOOL flag;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36299" y="898986"/>
            <a:ext cx="2335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C89 Better Usage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6299" y="3681926"/>
            <a:ext cx="3092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err="1"/>
              <a:t>불리언</a:t>
            </a:r>
            <a:r>
              <a:rPr lang="ko-KR" altLang="en-US" sz="2400" dirty="0"/>
              <a:t> 조건이 명확함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70218" y="4741126"/>
            <a:ext cx="4210109" cy="173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 (flag == TRUE)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…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 (flag == FALSE)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6299" y="4741126"/>
            <a:ext cx="3599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 (flag)</a:t>
            </a:r>
          </a:p>
          <a:p>
            <a:pPr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…</a:t>
            </a:r>
          </a:p>
          <a:p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 (!flag)</a:t>
            </a:r>
          </a:p>
          <a:p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…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9118F2D-D038-ED40-99F1-33BE55223EEB}"/>
              </a:ext>
            </a:extLst>
          </p:cNvPr>
          <p:cNvCxnSpPr/>
          <p:nvPr/>
        </p:nvCxnSpPr>
        <p:spPr>
          <a:xfrm>
            <a:off x="5605670" y="985579"/>
            <a:ext cx="0" cy="5233686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909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C99</a:t>
            </a:r>
            <a:r>
              <a:rPr lang="ko-KR" altLang="en-US" dirty="0"/>
              <a:t> 표준에서 </a:t>
            </a:r>
            <a:r>
              <a:rPr lang="ko-KR" altLang="en-US" dirty="0" err="1"/>
              <a:t>불리언</a:t>
            </a:r>
            <a:r>
              <a:rPr lang="ko-KR" altLang="en-US" dirty="0"/>
              <a:t> 값</a:t>
            </a:r>
            <a:endParaRPr lang="en-US" altLang="x-none" dirty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C99 </a:t>
            </a:r>
            <a:r>
              <a:rPr lang="ko-KR" altLang="en-US" dirty="0"/>
              <a:t>는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_Bool</a:t>
            </a:r>
            <a:r>
              <a:rPr lang="en-US" altLang="x-none" dirty="0"/>
              <a:t> </a:t>
            </a:r>
            <a:r>
              <a:rPr lang="ko-KR" altLang="en-US" dirty="0"/>
              <a:t>형을 제공함</a:t>
            </a:r>
            <a:r>
              <a:rPr lang="en-US" altLang="x-none" dirty="0"/>
              <a:t>.</a:t>
            </a:r>
          </a:p>
          <a:p>
            <a:r>
              <a:rPr lang="ko-KR" altLang="en-US" dirty="0" err="1"/>
              <a:t>불리언</a:t>
            </a:r>
            <a:r>
              <a:rPr lang="ko-KR" altLang="en-US" dirty="0"/>
              <a:t> 변수는 다음과 같이 선언됨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_Bool flag;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//</a:t>
            </a:r>
            <a:r>
              <a:rPr lang="ko-KR" altLang="en-US" sz="2000" dirty="0">
                <a:latin typeface="Courier New" charset="0"/>
                <a:ea typeface="Courier New" charset="0"/>
                <a:cs typeface="Courier New" charset="0"/>
              </a:rPr>
              <a:t>특별한 변수 형으로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0 </a:t>
            </a:r>
            <a:r>
              <a:rPr lang="ko-KR" altLang="en-US" sz="2000" dirty="0">
                <a:latin typeface="Courier New" charset="0"/>
                <a:ea typeface="Courier New" charset="0"/>
                <a:cs typeface="Courier New" charset="0"/>
              </a:rPr>
              <a:t>과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1</a:t>
            </a:r>
            <a:r>
              <a:rPr lang="ko-KR" altLang="en-US" sz="2000" dirty="0">
                <a:latin typeface="Courier New" charset="0"/>
                <a:ea typeface="Courier New" charset="0"/>
                <a:cs typeface="Courier New" charset="0"/>
              </a:rPr>
              <a:t>만 있음</a:t>
            </a: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	flag = 5;   /* flag</a:t>
            </a:r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에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이 할당됨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*/</a:t>
            </a:r>
          </a:p>
          <a:p>
            <a:endParaRPr lang="en-US" altLang="x-none" dirty="0"/>
          </a:p>
          <a:p>
            <a:r>
              <a:rPr lang="en-US" altLang="x-none" dirty="0"/>
              <a:t>C99</a:t>
            </a:r>
            <a:r>
              <a:rPr lang="ko-KR" altLang="en-US" dirty="0"/>
              <a:t>의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stdbool.h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altLang="x-none" dirty="0"/>
              <a:t> </a:t>
            </a:r>
            <a:r>
              <a:rPr lang="ko-KR" altLang="en-US" dirty="0"/>
              <a:t>헤더에는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_Bool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를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뜻하는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을 정의하고 있음</a:t>
            </a:r>
            <a:r>
              <a:rPr lang="en-US" altLang="x-none" dirty="0"/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#include &lt;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stdbool.h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&gt; 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bool flag;   /* same as _Bool flag; */</a:t>
            </a:r>
          </a:p>
          <a:p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그리고</a:t>
            </a:r>
            <a:r>
              <a:rPr lang="en-US" altLang="x-none" dirty="0"/>
              <a:t> 1 </a:t>
            </a:r>
            <a:r>
              <a:rPr lang="ko-KR" altLang="en-US" dirty="0"/>
              <a:t>과</a:t>
            </a:r>
            <a:r>
              <a:rPr lang="en-US" altLang="x-none" dirty="0"/>
              <a:t> 0</a:t>
            </a:r>
            <a:r>
              <a:rPr lang="ko-KR" altLang="en-US" dirty="0"/>
              <a:t>을 뜻하는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true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false</a:t>
            </a:r>
            <a:r>
              <a:rPr lang="en-US" altLang="x-none" dirty="0"/>
              <a:t> </a:t>
            </a:r>
            <a:r>
              <a:rPr lang="ko-KR" altLang="en-US" dirty="0"/>
              <a:t>매크로도 존재함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flag = false;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flag = true;</a:t>
            </a:r>
            <a:endParaRPr lang="en-US" altLang="x-none" dirty="0"/>
          </a:p>
          <a:p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864EB19-37B8-C649-977D-A36767466B5F}" type="slidenum">
              <a:rPr lang="en-US" altLang="x-none" sz="1200">
                <a:latin typeface="Arial" charset="0"/>
              </a:rPr>
              <a:pPr/>
              <a:t>24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871697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dirty="0"/>
              <a:t> </a:t>
            </a:r>
            <a:r>
              <a:rPr lang="ko-KR" altLang="en-US" dirty="0"/>
              <a:t>문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ECD3DD3-2394-584C-A040-89C804EA7459}" type="slidenum">
              <a:rPr lang="en-US" altLang="x-none" sz="1200">
                <a:latin typeface="Arial" charset="0"/>
              </a:rPr>
              <a:pPr/>
              <a:t>25</a:t>
            </a:fld>
            <a:endParaRPr lang="en-US" altLang="x-none" sz="1800"/>
          </a:p>
        </p:txBody>
      </p:sp>
      <p:sp>
        <p:nvSpPr>
          <p:cNvPr id="2" name="Rectangle 1"/>
          <p:cNvSpPr/>
          <p:nvPr/>
        </p:nvSpPr>
        <p:spPr>
          <a:xfrm>
            <a:off x="272143" y="823528"/>
            <a:ext cx="1729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중첩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sz="2400" dirty="0"/>
              <a:t> </a:t>
            </a:r>
            <a:r>
              <a:rPr lang="ko-KR" altLang="en-US" sz="2400" dirty="0"/>
              <a:t>문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72143" y="1444692"/>
            <a:ext cx="4572000" cy="36112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if (grade == 4)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("Excellent");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else if (grade == 3)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("Good");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else if (grade == 2)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("Average");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else if (grade == 1)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("Poor");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else if (grade == 0)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("Failing");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("Illegal grade");</a:t>
            </a:r>
            <a:r>
              <a:rPr lang="en-US" altLang="x-none" sz="2000" spc="-100" dirty="0"/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4002158" y="1484654"/>
            <a:ext cx="576706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switch (grade) 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case 4: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("Excellent");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case 3: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("Good");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case 2: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("Average");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case 1: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("Poor");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case 0: 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("Failing");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default: </a:t>
            </a:r>
            <a:r>
              <a:rPr lang="en-US" altLang="x-none" sz="2000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("Illegal grade");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5654" y="818521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sz="2400" dirty="0"/>
              <a:t> </a:t>
            </a:r>
            <a:r>
              <a:rPr lang="ko-KR" altLang="en-US" sz="2400" dirty="0"/>
              <a:t>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0919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dirty="0"/>
              <a:t> Statement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dirty="0"/>
              <a:t> </a:t>
            </a:r>
            <a:r>
              <a:rPr lang="ko-KR" altLang="en-US" dirty="0"/>
              <a:t>문은 중첩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 보다 읽기 쉬움</a:t>
            </a:r>
            <a:r>
              <a:rPr lang="en-US" altLang="x-none" dirty="0"/>
              <a:t>.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dirty="0"/>
              <a:t> </a:t>
            </a:r>
            <a:r>
              <a:rPr lang="ko-KR" altLang="en-US" dirty="0"/>
              <a:t>는 보통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보다 빠름</a:t>
            </a:r>
            <a:r>
              <a:rPr lang="en-US" altLang="x-none" dirty="0"/>
              <a:t>.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dirty="0"/>
              <a:t> </a:t>
            </a:r>
            <a:r>
              <a:rPr lang="ko-KR" altLang="en-US" dirty="0"/>
              <a:t>문의 형태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switch ( </a:t>
            </a:r>
            <a:r>
              <a:rPr lang="en-US" altLang="x-none" sz="2400" i="1" dirty="0"/>
              <a:t>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) 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case </a:t>
            </a:r>
            <a:r>
              <a:rPr lang="en-US" altLang="x-none" sz="2400" i="1" dirty="0"/>
              <a:t>constant-expression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x-none" sz="2400" i="1" dirty="0"/>
              <a:t>statements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case </a:t>
            </a:r>
            <a:r>
              <a:rPr lang="en-US" altLang="x-none" sz="2400" i="1" dirty="0"/>
              <a:t>constant-expression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en-US" altLang="x-none" sz="2400" i="1" dirty="0"/>
              <a:t>statements</a:t>
            </a:r>
            <a:r>
              <a:rPr lang="en-US" altLang="x-none" sz="2400" dirty="0"/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default : </a:t>
            </a:r>
            <a:r>
              <a:rPr lang="en-US" altLang="x-none" sz="2400" i="1" dirty="0"/>
              <a:t>statements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© 2008 W. W. Norton &amp; Company.</a:t>
            </a:r>
          </a:p>
          <a:p>
            <a:pPr>
              <a:defRPr/>
            </a:pPr>
            <a:r>
              <a:rPr lang="en-US" dirty="0"/>
              <a:t>All rights reserved.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D606DD0-B1DF-2044-8866-9855AC19B28C}" type="slidenum">
              <a:rPr lang="en-US" altLang="x-none" sz="1200">
                <a:latin typeface="Arial" charset="0"/>
              </a:rPr>
              <a:pPr/>
              <a:t>26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423760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dirty="0"/>
              <a:t> Statement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ECD3DD3-2394-584C-A040-89C804EA7459}" type="slidenum">
              <a:rPr lang="en-US" altLang="x-none" sz="1200">
                <a:latin typeface="Arial" charset="0"/>
              </a:rPr>
              <a:pPr/>
              <a:t>27</a:t>
            </a:fld>
            <a:endParaRPr lang="en-US" altLang="x-none" sz="1800"/>
          </a:p>
        </p:txBody>
      </p:sp>
      <p:sp>
        <p:nvSpPr>
          <p:cNvPr id="8" name="Rectangle 7"/>
          <p:cNvSpPr/>
          <p:nvPr/>
        </p:nvSpPr>
        <p:spPr>
          <a:xfrm>
            <a:off x="2911290" y="1496169"/>
            <a:ext cx="576706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switch (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grade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:  </a:t>
            </a:r>
            <a:r>
              <a:rPr lang="en-US" altLang="x-none" sz="2000" spc="-100" dirty="0" err="1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("Excellent");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case 3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:  </a:t>
            </a:r>
            <a:r>
              <a:rPr lang="en-US" altLang="x-none" sz="2000" spc="-100" dirty="0" err="1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("Good");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:  </a:t>
            </a:r>
            <a:r>
              <a:rPr lang="en-US" altLang="x-none" sz="2000" spc="-100" dirty="0" err="1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("Average");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en-US" altLang="x-none" sz="2000" spc="-1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:  </a:t>
            </a:r>
            <a:r>
              <a:rPr lang="en-US" altLang="x-none" sz="2000" spc="-100" dirty="0" err="1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("Poor");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case 0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:  </a:t>
            </a:r>
            <a:r>
              <a:rPr lang="en-US" altLang="x-none" sz="2000" spc="-100" dirty="0" err="1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("Failing");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default</a:t>
            </a: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: </a:t>
            </a:r>
            <a:r>
              <a:rPr lang="en-US" altLang="x-none" sz="2000" b="1" spc="-1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("Illegal grade");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en-US" altLang="x-none" sz="2000" b="1" spc="-100" dirty="0">
                <a:latin typeface="Courier New" charset="0"/>
                <a:ea typeface="Courier New" charset="0"/>
                <a:cs typeface="Courier New" charset="0"/>
              </a:rPr>
              <a:t>           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spc="-100" dirty="0">
                <a:solidFill>
                  <a:schemeClr val="bg1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9162" y="856862"/>
            <a:ext cx="36248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sz="2800" b="1" i="1" dirty="0"/>
              <a:t>controlling expression: </a:t>
            </a:r>
            <a:br>
              <a:rPr lang="en-US" altLang="x-none" sz="2800" b="1" i="1" dirty="0"/>
            </a:br>
            <a:r>
              <a:rPr lang="ko-KR" altLang="en-US" sz="2000" b="1" i="1" dirty="0"/>
              <a:t>정수 형만 쓸 수 있음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958279" y="1272361"/>
            <a:ext cx="560883" cy="2238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845095" y="1787307"/>
            <a:ext cx="463826" cy="2544417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07516" y="2173357"/>
            <a:ext cx="870032" cy="865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46825" y="1844407"/>
            <a:ext cx="260840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x-none" sz="2800" b="1" i="1" dirty="0"/>
              <a:t>Label </a:t>
            </a:r>
          </a:p>
          <a:p>
            <a:pPr algn="r"/>
            <a:r>
              <a:rPr lang="ko-KR" altLang="en-US" sz="2000" b="1" i="1" dirty="0"/>
              <a:t>정수형의 상수 값</a:t>
            </a:r>
            <a:endParaRPr lang="en-US" altLang="x-none" sz="2000" b="1" i="1" dirty="0"/>
          </a:p>
          <a:p>
            <a:pPr algn="r"/>
            <a:r>
              <a:rPr lang="ko-KR" altLang="en-US" sz="2000" b="1" i="1" dirty="0"/>
              <a:t>중복 값은 허용 안함</a:t>
            </a:r>
            <a:endParaRPr lang="en-US" altLang="ko-KR" sz="2000" b="1" i="1" dirty="0"/>
          </a:p>
          <a:p>
            <a:pPr algn="r"/>
            <a:r>
              <a:rPr lang="ko-KR" altLang="en-US" sz="2000" b="1" i="1" dirty="0"/>
              <a:t>순서는 중요하지 않음</a:t>
            </a:r>
            <a:endParaRPr lang="en-US" altLang="ko-KR" sz="200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497882" y="4331724"/>
            <a:ext cx="240963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x-none" sz="2800" b="1" i="1" dirty="0"/>
              <a:t>Statements</a:t>
            </a:r>
          </a:p>
          <a:p>
            <a:pPr algn="r"/>
            <a:r>
              <a:rPr lang="ko-KR" altLang="en-US" sz="2000" b="1" i="1" dirty="0"/>
              <a:t>하나 이상의 문장이 </a:t>
            </a:r>
            <a:endParaRPr lang="en-US" altLang="ko-KR" sz="2000" b="1" i="1" dirty="0"/>
          </a:p>
          <a:p>
            <a:pPr algn="r"/>
            <a:r>
              <a:rPr lang="ko-KR" altLang="en-US" sz="2000" b="1" i="1" dirty="0"/>
              <a:t>있을 수 있고</a:t>
            </a:r>
            <a:r>
              <a:rPr lang="en-US" altLang="x-none" sz="2000" b="1" i="1" dirty="0"/>
              <a:t> </a:t>
            </a:r>
          </a:p>
          <a:p>
            <a:pPr algn="r"/>
            <a:r>
              <a:rPr lang="en-US" altLang="x-none" sz="2000" b="1" i="1" dirty="0"/>
              <a:t>break</a:t>
            </a:r>
            <a:r>
              <a:rPr lang="ko-KR" altLang="en-US" sz="2000" b="1" i="1" dirty="0"/>
              <a:t>문으로 끝냄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4404051" y="4562149"/>
            <a:ext cx="3613513" cy="67792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26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dirty="0"/>
              <a:t> Statement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/>
              <a:t>어떤 문장 전에는 여러 라벨이 </a:t>
            </a:r>
            <a:r>
              <a:rPr lang="ko-KR" altLang="en-US" dirty="0"/>
              <a:t>있을 수 있음</a:t>
            </a:r>
            <a:r>
              <a:rPr lang="en-US" altLang="x-none" sz="2400" dirty="0"/>
              <a:t>: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switch (grade) {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case 4: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case 3: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case 2: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case 1: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("Passing");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case 0: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("Failing");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default: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("Illegal grade");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           break;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default</a:t>
            </a:r>
            <a:r>
              <a:rPr lang="en-US" altLang="x-none" dirty="0"/>
              <a:t> </a:t>
            </a:r>
            <a:r>
              <a:rPr lang="ko-KR" altLang="en-US" dirty="0"/>
              <a:t>케이스가 없고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제어식에</a:t>
            </a:r>
            <a:r>
              <a:rPr lang="ko-KR" altLang="en-US" dirty="0"/>
              <a:t> 따라 맞는 케이스가 없으면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/>
              <a:t>다음의 </a:t>
            </a:r>
            <a:r>
              <a:rPr lang="ko-KR" altLang="en-US" dirty="0"/>
              <a:t>문장을 실행함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CB1FB73-2C18-3B4F-84FE-6541A21599FF}" type="slidenum">
              <a:rPr lang="en-US" altLang="x-none" sz="1200">
                <a:latin typeface="Arial" charset="0"/>
              </a:rPr>
              <a:pPr/>
              <a:t>28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183380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Logical Expressions </a:t>
            </a:r>
            <a:r>
              <a:rPr lang="ko-KR" altLang="en-US" dirty="0"/>
              <a:t>논리 표현식</a:t>
            </a:r>
            <a:endParaRPr lang="en-US" altLang="x-none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</a:t>
            </a:r>
            <a:r>
              <a:rPr lang="ko-KR" altLang="en-US" dirty="0"/>
              <a:t>의 여러 문장은 </a:t>
            </a:r>
            <a:r>
              <a:rPr lang="en-US" altLang="x-none" dirty="0"/>
              <a:t>“</a:t>
            </a:r>
            <a:r>
              <a:rPr lang="en-US" altLang="x-none" b="1" dirty="0"/>
              <a:t>true</a:t>
            </a:r>
            <a:r>
              <a:rPr lang="en-US" altLang="x-none" dirty="0"/>
              <a:t>” or “</a:t>
            </a:r>
            <a:r>
              <a:rPr lang="en-US" altLang="x-none" b="1" dirty="0"/>
              <a:t>false</a:t>
            </a:r>
            <a:r>
              <a:rPr lang="en-US" altLang="x-none" dirty="0"/>
              <a:t>”</a:t>
            </a:r>
            <a:r>
              <a:rPr lang="ko-KR" altLang="en-US" dirty="0" err="1"/>
              <a:t>를</a:t>
            </a:r>
            <a:r>
              <a:rPr lang="ko-KR" altLang="en-US" dirty="0"/>
              <a:t> 알기 위해 문장을 평가함</a:t>
            </a:r>
            <a:endParaRPr lang="en-US" altLang="x-none" dirty="0"/>
          </a:p>
          <a:p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예를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문장이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를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검사함</a:t>
            </a:r>
            <a:r>
              <a:rPr lang="en-US" altLang="x-none" dirty="0"/>
              <a:t>;</a:t>
            </a:r>
            <a:r>
              <a:rPr lang="ko-KR" altLang="en-US" dirty="0"/>
              <a:t> 이 문장이 참이면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보다 작다는 뜻</a:t>
            </a:r>
            <a:r>
              <a:rPr lang="en-US" altLang="x-none" dirty="0"/>
              <a:t>.</a:t>
            </a:r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의 비교 결과는 정수를 갖음</a:t>
            </a:r>
            <a:r>
              <a:rPr lang="en-US" altLang="x-none" dirty="0"/>
              <a:t>: </a:t>
            </a:r>
            <a:r>
              <a:rPr lang="en-US" altLang="x-none" b="1" dirty="0"/>
              <a:t>0 (false) </a:t>
            </a:r>
            <a:r>
              <a:rPr lang="ko-KR" altLang="en-US" b="1" dirty="0"/>
              <a:t>또는</a:t>
            </a:r>
            <a:r>
              <a:rPr lang="en-US" altLang="x-none" b="1" dirty="0"/>
              <a:t> 1 (true).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BC4390F-3F97-FB4F-B024-D50930297D93}" type="slidenum">
              <a:rPr lang="en-US" altLang="x-none" sz="1200">
                <a:latin typeface="Arial" charset="0"/>
              </a:rPr>
              <a:pPr/>
              <a:t>3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79419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Relational Operators</a:t>
            </a:r>
            <a:r>
              <a:rPr lang="ko-KR" altLang="en-US" dirty="0"/>
              <a:t> 관계 연산자</a:t>
            </a:r>
            <a:endParaRPr lang="en-US" altLang="x-none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</a:t>
            </a:r>
            <a:r>
              <a:rPr lang="ko-KR" altLang="en-US" dirty="0"/>
              <a:t>의</a:t>
            </a:r>
            <a:r>
              <a:rPr lang="en-US" altLang="x-none" dirty="0"/>
              <a:t> </a:t>
            </a:r>
            <a:r>
              <a:rPr lang="en-US" altLang="x-none" b="1" i="1" dirty="0"/>
              <a:t>relational operators</a:t>
            </a:r>
            <a:r>
              <a:rPr lang="ko-KR" altLang="en-US" b="1" i="1" dirty="0"/>
              <a:t> 관계 연산자</a:t>
            </a:r>
            <a:r>
              <a:rPr lang="en-US" altLang="x-none" b="1" i="1" dirty="0"/>
              <a:t>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&lt;</a:t>
            </a:r>
            <a:r>
              <a:rPr lang="en-US" altLang="x-none" sz="2400" dirty="0"/>
              <a:t> 	less than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&gt;</a:t>
            </a:r>
            <a:r>
              <a:rPr lang="en-US" altLang="x-none" sz="2400" dirty="0"/>
              <a:t>	greater than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&lt;=</a:t>
            </a:r>
            <a:r>
              <a:rPr lang="en-US" altLang="x-none" sz="2400" dirty="0"/>
              <a:t>	less than or equal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&gt;=</a:t>
            </a:r>
            <a:r>
              <a:rPr lang="en-US" altLang="x-none" sz="2400" dirty="0"/>
              <a:t>	greater than or equal to</a:t>
            </a:r>
          </a:p>
          <a:p>
            <a:r>
              <a:rPr lang="ko-KR" altLang="en-US" dirty="0"/>
              <a:t>관계 연산자의 우선 순위는 수식 연산자들보다 낮음</a:t>
            </a:r>
            <a:endParaRPr lang="en-US" altLang="x-none" dirty="0"/>
          </a:p>
          <a:p>
            <a:pPr lvl="1"/>
            <a:r>
              <a:rPr lang="en-US" altLang="x-none" dirty="0"/>
              <a:t>example,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+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j)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(k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1)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을 뜻함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관계 연산자는 왼쪽에서 오른쪽으로 결합됨</a:t>
            </a:r>
            <a:r>
              <a:rPr lang="en-US" altLang="x-none" dirty="0"/>
              <a:t>.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6AACC1C-3559-9A43-AF61-2F8E88B62FF3}" type="slidenum">
              <a:rPr lang="en-US" altLang="x-none" sz="1200">
                <a:latin typeface="Arial" charset="0"/>
              </a:rPr>
              <a:pPr/>
              <a:t>4</a:t>
            </a:fld>
            <a:endParaRPr lang="en-US" altLang="x-none" sz="1800"/>
          </a:p>
        </p:txBody>
      </p:sp>
      <p:sp>
        <p:nvSpPr>
          <p:cNvPr id="6" name="Right Arrow 5"/>
          <p:cNvSpPr/>
          <p:nvPr/>
        </p:nvSpPr>
        <p:spPr>
          <a:xfrm>
            <a:off x="4184788" y="1680373"/>
            <a:ext cx="774424" cy="46382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05520" y="1496788"/>
            <a:ext cx="3719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/>
              <a:t>표현식에 쓰이면 </a:t>
            </a:r>
            <a:r>
              <a:rPr lang="en-US" altLang="x-none" sz="2400" b="1" dirty="0"/>
              <a:t>0 (false) </a:t>
            </a:r>
            <a:r>
              <a:rPr lang="en-US" altLang="ko-KR" sz="2400" b="1" dirty="0"/>
              <a:t>,</a:t>
            </a:r>
            <a:r>
              <a:rPr lang="en-US" altLang="x-none" sz="2400" dirty="0"/>
              <a:t> </a:t>
            </a:r>
            <a:r>
              <a:rPr lang="en-US" altLang="x-none" sz="2400" b="1" dirty="0"/>
              <a:t>1 (true)</a:t>
            </a:r>
            <a:r>
              <a:rPr lang="ko-KR" altLang="en-US" sz="2400" b="1" dirty="0"/>
              <a:t>의 결과를 갖음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45046" y="4782782"/>
            <a:ext cx="1843774" cy="40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j &lt; k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0898" y="4782782"/>
            <a:ext cx="2212465" cy="40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j) &lt; k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922647" y="4708919"/>
            <a:ext cx="774424" cy="46382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4184788" y="51727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sz="2400" dirty="0"/>
              <a:t>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j </a:t>
            </a:r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의 결과로 </a:t>
            </a:r>
            <a:r>
              <a:rPr lang="en-US" altLang="x-none" sz="2400" dirty="0"/>
              <a:t>1 </a:t>
            </a:r>
            <a:r>
              <a:rPr lang="ko-KR" altLang="en-US" sz="2400" dirty="0"/>
              <a:t>또는</a:t>
            </a:r>
            <a:r>
              <a:rPr lang="en-US" altLang="x-none" sz="2400" dirty="0"/>
              <a:t> 0 </a:t>
            </a:r>
            <a:r>
              <a:rPr lang="ko-KR" altLang="en-US" sz="2400" dirty="0"/>
              <a:t>가 나오고 그 후에 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ko-KR" altLang="en-US" sz="2400" dirty="0">
                <a:latin typeface="Courier New" charset="0"/>
                <a:ea typeface="Courier New" charset="0"/>
                <a:cs typeface="Courier New" charset="0"/>
              </a:rPr>
              <a:t>와 비교됨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38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Equality Operators</a:t>
            </a:r>
            <a:r>
              <a:rPr lang="ko-KR" altLang="en-US" dirty="0"/>
              <a:t> 동치 연산자</a:t>
            </a:r>
            <a:endParaRPr lang="en-US" altLang="x-none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/>
              <a:t>C </a:t>
            </a:r>
            <a:r>
              <a:rPr lang="ko-KR" altLang="en-US" sz="2600" dirty="0"/>
              <a:t>에는 두개의 </a:t>
            </a:r>
            <a:r>
              <a:rPr lang="en-US" altLang="x-none" sz="2600" b="1" i="1" dirty="0"/>
              <a:t>equality operators</a:t>
            </a:r>
            <a:r>
              <a:rPr lang="ko-KR" altLang="en-US" sz="2600" b="1" i="1" dirty="0"/>
              <a:t> 동치 연산자가 있음</a:t>
            </a:r>
            <a:r>
              <a:rPr lang="en-US" altLang="x-none" sz="2600" b="1" i="1" dirty="0"/>
              <a:t>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==</a:t>
            </a:r>
            <a:r>
              <a:rPr lang="en-US" altLang="x-none" sz="2400" dirty="0"/>
              <a:t> 	equal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!=</a:t>
            </a:r>
            <a:r>
              <a:rPr lang="en-US" altLang="x-none" sz="2400" dirty="0"/>
              <a:t>	not equal to</a:t>
            </a:r>
          </a:p>
          <a:p>
            <a:endParaRPr lang="en-US" altLang="ko-KR" sz="2600" dirty="0"/>
          </a:p>
          <a:p>
            <a:r>
              <a:rPr lang="ko-KR" altLang="en-US" sz="2600" dirty="0"/>
              <a:t>동치 연산자는 관계 연산자보다 우선순위가 낮음</a:t>
            </a:r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99FE793-7A17-9A44-9EA4-7E2245A2BFAE}" type="slidenum">
              <a:rPr lang="en-US" altLang="x-none" sz="1200">
                <a:latin typeface="Arial" charset="0"/>
              </a:rPr>
              <a:pPr/>
              <a:t>5</a:t>
            </a:fld>
            <a:endParaRPr lang="en-US" altLang="x-none" sz="1800"/>
          </a:p>
        </p:txBody>
      </p:sp>
      <p:sp>
        <p:nvSpPr>
          <p:cNvPr id="6" name="Rectangle 5"/>
          <p:cNvSpPr/>
          <p:nvPr/>
        </p:nvSpPr>
        <p:spPr>
          <a:xfrm>
            <a:off x="4457381" y="1205240"/>
            <a:ext cx="4027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dirty="0"/>
              <a:t>왼쪽 결함</a:t>
            </a:r>
            <a:endParaRPr lang="en-US" altLang="x-none" sz="2400" dirty="0"/>
          </a:p>
          <a:p>
            <a:r>
              <a:rPr lang="ko-KR" altLang="en-US" sz="2400" b="1" dirty="0"/>
              <a:t>결과로 </a:t>
            </a:r>
            <a:r>
              <a:rPr lang="en-US" altLang="x-none" sz="2400" b="1" dirty="0"/>
              <a:t>0 (false) </a:t>
            </a:r>
            <a:r>
              <a:rPr lang="ko-KR" altLang="en-US" sz="2400" b="1" dirty="0"/>
              <a:t>또는</a:t>
            </a:r>
            <a:r>
              <a:rPr lang="en-US" altLang="x-none" sz="2400" dirty="0"/>
              <a:t> </a:t>
            </a:r>
            <a:r>
              <a:rPr lang="en-US" altLang="x-none" sz="2400" b="1" dirty="0"/>
              <a:t>1 (true)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3545499" y="3256959"/>
            <a:ext cx="774424" cy="463826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Rectangle 1"/>
          <p:cNvSpPr/>
          <p:nvPr/>
        </p:nvSpPr>
        <p:spPr>
          <a:xfrm>
            <a:off x="569714" y="3285740"/>
            <a:ext cx="2765501" cy="40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j == j &lt; k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5077" y="3285740"/>
            <a:ext cx="3502882" cy="40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j) == (j &lt; k)</a:t>
            </a:r>
            <a:endParaRPr lang="en-US" altLang="x-none" sz="2800" dirty="0"/>
          </a:p>
        </p:txBody>
      </p:sp>
    </p:spTree>
    <p:extLst>
      <p:ext uri="{BB962C8B-B14F-4D97-AF65-F5344CB8AC3E}">
        <p14:creationId xmlns:p14="http://schemas.microsoft.com/office/powerpoint/2010/main" val="169347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Logical Operators</a:t>
            </a:r>
            <a:r>
              <a:rPr lang="ko-KR" altLang="en-US" dirty="0"/>
              <a:t> 논리 연산자</a:t>
            </a:r>
            <a:endParaRPr lang="en-US" altLang="x-none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좀 더 복잡한 논리 표현식은 </a:t>
            </a:r>
            <a:r>
              <a:rPr lang="en-US" altLang="x-none" b="1" i="1" dirty="0"/>
              <a:t>logical operators</a:t>
            </a:r>
            <a:r>
              <a:rPr lang="ko-KR" altLang="en-US" b="1" i="1" dirty="0"/>
              <a:t> 논리 연산자로</a:t>
            </a:r>
            <a:r>
              <a:rPr lang="en-US" altLang="x-none" b="1" i="1" dirty="0"/>
              <a:t>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!</a:t>
            </a:r>
            <a:r>
              <a:rPr lang="en-US" altLang="x-none" sz="2400" dirty="0"/>
              <a:t>	logical negation  (unary)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&amp;&amp;</a:t>
            </a:r>
            <a:r>
              <a:rPr lang="en-US" altLang="x-none" sz="2400" dirty="0"/>
              <a:t>	logical </a:t>
            </a:r>
            <a:r>
              <a:rPr lang="en-US" altLang="x-none" sz="2400" i="1" dirty="0"/>
              <a:t>and           </a:t>
            </a:r>
            <a:r>
              <a:rPr lang="en-US" altLang="x-none" sz="2400" dirty="0"/>
              <a:t>(binary)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||</a:t>
            </a:r>
            <a:r>
              <a:rPr lang="en-US" altLang="x-none" sz="2400" dirty="0"/>
              <a:t>	logical </a:t>
            </a:r>
            <a:r>
              <a:rPr lang="en-US" altLang="x-none" sz="2400" i="1" dirty="0"/>
              <a:t>or              </a:t>
            </a:r>
            <a:r>
              <a:rPr lang="en-US" altLang="x-none" dirty="0"/>
              <a:t>(binary)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x-none" sz="2400" i="1" dirty="0"/>
          </a:p>
          <a:p>
            <a:pPr>
              <a:spcBef>
                <a:spcPct val="0"/>
              </a:spcBef>
              <a:buFontTx/>
              <a:buNone/>
            </a:pPr>
            <a:endParaRPr lang="en-US" altLang="x-none" sz="2400" i="1" dirty="0"/>
          </a:p>
          <a:p>
            <a:pPr>
              <a:defRPr/>
            </a:pPr>
            <a:r>
              <a:rPr lang="ko-KR" altLang="en-US" dirty="0"/>
              <a:t>논리 연산자의 동작</a:t>
            </a:r>
            <a:r>
              <a:rPr lang="en-US" dirty="0"/>
              <a:t>:</a:t>
            </a:r>
          </a:p>
          <a:p>
            <a:pPr lvl="1">
              <a:buFontTx/>
              <a:buNone/>
              <a:defRPr/>
            </a:pPr>
            <a:r>
              <a:rPr lang="en-US" b="1" dirty="0"/>
              <a:t>!</a:t>
            </a:r>
            <a:r>
              <a:rPr lang="en-US" b="1" i="1" dirty="0"/>
              <a:t>expr</a:t>
            </a:r>
            <a:r>
              <a:rPr lang="en-US" b="1" dirty="0"/>
              <a:t> </a:t>
            </a:r>
            <a:r>
              <a:rPr lang="ko-KR" altLang="en-US" dirty="0"/>
              <a:t>의 결과는</a:t>
            </a:r>
            <a:r>
              <a:rPr lang="en-US" dirty="0"/>
              <a:t> </a:t>
            </a:r>
            <a:r>
              <a:rPr lang="en-US" i="1" dirty="0"/>
              <a:t>expr</a:t>
            </a:r>
            <a:r>
              <a:rPr lang="en-US" dirty="0"/>
              <a:t> </a:t>
            </a:r>
            <a:r>
              <a:rPr lang="ko-KR" altLang="en-US" dirty="0"/>
              <a:t>의 값이</a:t>
            </a:r>
            <a:r>
              <a:rPr lang="en-US" dirty="0"/>
              <a:t> 0</a:t>
            </a:r>
            <a:r>
              <a:rPr lang="ko-KR" altLang="en-US" dirty="0"/>
              <a:t> 일 때만 참</a:t>
            </a:r>
            <a:r>
              <a:rPr lang="en-US" dirty="0"/>
              <a:t>.</a:t>
            </a:r>
            <a:r>
              <a:rPr lang="ko-KR" altLang="en-US" dirty="0"/>
              <a:t> </a:t>
            </a:r>
            <a:r>
              <a:rPr lang="ko-KR" altLang="en-US" sz="1800" dirty="0"/>
              <a:t>참이면 거짓</a:t>
            </a:r>
            <a:r>
              <a:rPr lang="en-US" altLang="ko-KR" sz="1800" dirty="0"/>
              <a:t>,</a:t>
            </a:r>
            <a:r>
              <a:rPr lang="ko-KR" altLang="en-US" sz="1800" dirty="0"/>
              <a:t> 거짓이면 참</a:t>
            </a:r>
            <a:endParaRPr lang="en-US" dirty="0"/>
          </a:p>
          <a:p>
            <a:pPr lvl="1">
              <a:buFontTx/>
              <a:buNone/>
              <a:defRPr/>
            </a:pPr>
            <a:r>
              <a:rPr lang="en-US" b="1" i="1" dirty="0"/>
              <a:t>expr1</a:t>
            </a:r>
            <a:r>
              <a:rPr lang="en-US" b="1" dirty="0"/>
              <a:t> &amp;&amp; </a:t>
            </a:r>
            <a:r>
              <a:rPr lang="en-US" b="1" i="1" dirty="0"/>
              <a:t>expr2</a:t>
            </a:r>
            <a:r>
              <a:rPr lang="en-US" b="1" dirty="0"/>
              <a:t> </a:t>
            </a:r>
            <a:r>
              <a:rPr lang="ko-KR" altLang="en-US" dirty="0"/>
              <a:t>는 </a:t>
            </a:r>
            <a:r>
              <a:rPr lang="en-US" i="1" dirty="0"/>
              <a:t>expr1</a:t>
            </a:r>
            <a:r>
              <a:rPr lang="en-US" dirty="0"/>
              <a:t> </a:t>
            </a:r>
            <a:r>
              <a:rPr lang="ko-KR" altLang="en-US" dirty="0"/>
              <a:t>와</a:t>
            </a:r>
            <a:r>
              <a:rPr lang="en-US" dirty="0"/>
              <a:t> </a:t>
            </a:r>
            <a:r>
              <a:rPr lang="en-US" i="1" dirty="0"/>
              <a:t>expr2</a:t>
            </a:r>
            <a:r>
              <a:rPr lang="ko-KR" altLang="en-US" dirty="0"/>
              <a:t>의 값이 </a:t>
            </a:r>
            <a:r>
              <a:rPr lang="en-US" altLang="ko-KR" dirty="0"/>
              <a:t>0</a:t>
            </a:r>
            <a:r>
              <a:rPr lang="ko-KR" altLang="en-US" dirty="0"/>
              <a:t>이 아닐 때만 참</a:t>
            </a:r>
            <a:r>
              <a:rPr lang="en-US" dirty="0"/>
              <a:t>. </a:t>
            </a:r>
            <a:br>
              <a:rPr lang="en-US" dirty="0"/>
            </a:br>
            <a:r>
              <a:rPr lang="ko-KR" altLang="en-US" sz="2000" dirty="0"/>
              <a:t>둘 다 참이면 참</a:t>
            </a:r>
            <a:r>
              <a:rPr lang="en-US" altLang="ko-KR" sz="2000" dirty="0"/>
              <a:t>,</a:t>
            </a:r>
            <a:r>
              <a:rPr lang="ko-KR" altLang="en-US" sz="2000" dirty="0"/>
              <a:t> 아니면 거짓</a:t>
            </a:r>
            <a:endParaRPr lang="en-US" dirty="0"/>
          </a:p>
          <a:p>
            <a:pPr lvl="1">
              <a:buFontTx/>
              <a:buNone/>
              <a:defRPr/>
            </a:pPr>
            <a:r>
              <a:rPr lang="en-US" b="1" i="1" dirty="0"/>
              <a:t>expr1</a:t>
            </a:r>
            <a:r>
              <a:rPr lang="en-US" b="1" dirty="0"/>
              <a:t> || </a:t>
            </a:r>
            <a:r>
              <a:rPr lang="en-US" b="1" i="1" dirty="0"/>
              <a:t>expr2</a:t>
            </a:r>
            <a:r>
              <a:rPr lang="en-US" dirty="0"/>
              <a:t> </a:t>
            </a:r>
            <a:r>
              <a:rPr lang="ko-KR" altLang="en-US" dirty="0"/>
              <a:t>의 결과는</a:t>
            </a:r>
            <a:r>
              <a:rPr lang="en-US" i="1" dirty="0"/>
              <a:t> expr1</a:t>
            </a:r>
            <a:r>
              <a:rPr lang="en-US" dirty="0"/>
              <a:t> </a:t>
            </a:r>
            <a:r>
              <a:rPr lang="ko-KR" altLang="en-US" dirty="0"/>
              <a:t>와</a:t>
            </a:r>
            <a:r>
              <a:rPr lang="en-US" dirty="0"/>
              <a:t> </a:t>
            </a:r>
            <a:r>
              <a:rPr lang="en-US" i="1" dirty="0"/>
              <a:t>expr2</a:t>
            </a:r>
            <a:r>
              <a:rPr lang="ko-KR" altLang="en-US" i="1" dirty="0"/>
              <a:t> </a:t>
            </a:r>
            <a:r>
              <a:rPr lang="ko-KR" altLang="en-US" dirty="0"/>
              <a:t>중 하나 또는 둘 다 </a:t>
            </a:r>
            <a:r>
              <a:rPr lang="en-US" altLang="ko-KR" dirty="0"/>
              <a:t>0</a:t>
            </a:r>
            <a:r>
              <a:rPr lang="ko-KR" altLang="en-US" dirty="0"/>
              <a:t>이 아닐 때만 참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r>
              <a:rPr lang="ko-KR" altLang="en-US" sz="2000" dirty="0"/>
              <a:t> 둘 중 하나가 참이면 참</a:t>
            </a:r>
            <a:r>
              <a:rPr lang="en-US" altLang="ko-KR" sz="2000" dirty="0"/>
              <a:t>,</a:t>
            </a:r>
            <a:r>
              <a:rPr lang="ko-KR" altLang="en-US" sz="2000" dirty="0"/>
              <a:t> 둘 다 거짓이면 거짓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C02AF6E-9CD4-7C4D-AEF3-A88298519ABC}" type="slidenum">
              <a:rPr lang="en-US" altLang="x-none" sz="1200">
                <a:latin typeface="Arial" charset="0"/>
              </a:rPr>
              <a:pPr/>
              <a:t>6</a:t>
            </a:fld>
            <a:endParaRPr lang="en-US" altLang="x-none" sz="1800"/>
          </a:p>
        </p:txBody>
      </p:sp>
      <p:sp>
        <p:nvSpPr>
          <p:cNvPr id="2" name="Rectangle 1"/>
          <p:cNvSpPr/>
          <p:nvPr/>
        </p:nvSpPr>
        <p:spPr>
          <a:xfrm>
            <a:off x="5443984" y="1179177"/>
            <a:ext cx="18281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/>
              <a:t>결과</a:t>
            </a:r>
            <a:endParaRPr lang="en-US" altLang="x-none" sz="2400" dirty="0"/>
          </a:p>
          <a:p>
            <a:pPr marL="457200" indent="-457200">
              <a:buFont typeface="Arial" charset="0"/>
              <a:buChar char="•"/>
            </a:pPr>
            <a:r>
              <a:rPr lang="en-US" altLang="x-none" sz="2400" dirty="0"/>
              <a:t>0 </a:t>
            </a:r>
            <a:r>
              <a:rPr lang="ko-KR" altLang="en-US" sz="2400" dirty="0"/>
              <a:t>은</a:t>
            </a:r>
            <a:r>
              <a:rPr lang="en-US" altLang="x-none" sz="2400" dirty="0"/>
              <a:t> false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/>
              <a:t>1 </a:t>
            </a:r>
            <a:r>
              <a:rPr lang="ko-KR" altLang="en-US" sz="2400" dirty="0"/>
              <a:t>은</a:t>
            </a:r>
            <a:r>
              <a:rPr lang="en-US" sz="2400" dirty="0"/>
              <a:t> true</a:t>
            </a:r>
          </a:p>
        </p:txBody>
      </p:sp>
      <p:sp>
        <p:nvSpPr>
          <p:cNvPr id="8" name="Rectangle 7"/>
          <p:cNvSpPr/>
          <p:nvPr/>
        </p:nvSpPr>
        <p:spPr>
          <a:xfrm>
            <a:off x="5443984" y="2287217"/>
            <a:ext cx="31281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dirty="0"/>
              <a:t>피 연산자</a:t>
            </a:r>
            <a:endParaRPr lang="en-US" altLang="x-none" sz="2400" dirty="0"/>
          </a:p>
          <a:p>
            <a:pPr marL="457200" indent="-457200">
              <a:buFont typeface="Arial" charset="0"/>
              <a:buChar char="•"/>
            </a:pPr>
            <a:r>
              <a:rPr lang="en-US" altLang="x-none" sz="2400" dirty="0"/>
              <a:t>0 </a:t>
            </a:r>
            <a:r>
              <a:rPr lang="ko-KR" altLang="en-US" sz="2400" dirty="0"/>
              <a:t>은</a:t>
            </a:r>
            <a:r>
              <a:rPr lang="en-US" altLang="x-none" sz="2400" dirty="0"/>
              <a:t> false</a:t>
            </a:r>
            <a:r>
              <a:rPr lang="ko-KR" altLang="en-US" sz="2400" dirty="0" err="1"/>
              <a:t>으로</a:t>
            </a:r>
            <a:r>
              <a:rPr lang="ko-KR" altLang="en-US" sz="2400" dirty="0"/>
              <a:t> 처리</a:t>
            </a:r>
            <a:endParaRPr lang="en-US" altLang="x-none" sz="2400" dirty="0"/>
          </a:p>
          <a:p>
            <a:pPr marL="457200" indent="-457200">
              <a:buFont typeface="Arial" charset="0"/>
              <a:buChar char="•"/>
            </a:pPr>
            <a:r>
              <a:rPr lang="en-US" sz="2400" dirty="0"/>
              <a:t>&gt; 0  </a:t>
            </a:r>
            <a:r>
              <a:rPr lang="ko-KR" altLang="en-US" sz="2400" dirty="0"/>
              <a:t>은 </a:t>
            </a:r>
            <a:r>
              <a:rPr lang="en-US" altLang="ko-KR" sz="2400" dirty="0"/>
              <a:t>true</a:t>
            </a:r>
            <a:r>
              <a:rPr lang="ko-KR" altLang="en-US" sz="2400" dirty="0"/>
              <a:t>로 처리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146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Logical Operators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&amp;&amp;</a:t>
            </a:r>
            <a:r>
              <a:rPr lang="en-US" altLang="x-none" sz="2600" dirty="0"/>
              <a:t> </a:t>
            </a:r>
            <a:r>
              <a:rPr lang="ko-KR" altLang="en-US" sz="2600" dirty="0"/>
              <a:t>와</a:t>
            </a:r>
            <a:r>
              <a:rPr lang="en-US" altLang="x-none" sz="2600" dirty="0"/>
              <a:t> </a:t>
            </a:r>
            <a:r>
              <a:rPr lang="en-US" altLang="x-none" sz="2600" dirty="0">
                <a:latin typeface="Courier New" charset="0"/>
                <a:ea typeface="Courier New" charset="0"/>
                <a:cs typeface="Courier New" charset="0"/>
              </a:rPr>
              <a:t>||</a:t>
            </a:r>
            <a:r>
              <a:rPr lang="en-US" altLang="x-none" sz="2600" dirty="0"/>
              <a:t> </a:t>
            </a:r>
            <a:r>
              <a:rPr lang="ko-KR" altLang="en-US" sz="2600" dirty="0"/>
              <a:t>는  빠른 판단이 가능함</a:t>
            </a:r>
            <a:r>
              <a:rPr lang="en-US" altLang="ko-KR" sz="2600" dirty="0"/>
              <a:t>.</a:t>
            </a:r>
            <a:r>
              <a:rPr lang="ko-KR" altLang="en-US" sz="2600" dirty="0"/>
              <a:t> </a:t>
            </a:r>
            <a:r>
              <a:rPr lang="ko-KR" altLang="en-US" sz="2000" dirty="0"/>
              <a:t>왼쪽 먼저 검사 후 판단 가능하면 오른쪽 검사 안함</a:t>
            </a:r>
            <a:endParaRPr lang="en-US" altLang="ko-KR" sz="2000" dirty="0"/>
          </a:p>
          <a:p>
            <a:r>
              <a:rPr lang="en-US" altLang="x-none" sz="2600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	(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!= 0) &amp;&amp; (j / </a:t>
            </a:r>
            <a:r>
              <a:rPr lang="en-US" altLang="x-none" sz="22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200" dirty="0">
                <a:latin typeface="Courier New" charset="0"/>
                <a:ea typeface="Courier New" charset="0"/>
                <a:cs typeface="Courier New" charset="0"/>
              </a:rPr>
              <a:t> &gt; 0)</a:t>
            </a:r>
            <a:r>
              <a:rPr lang="ko-KR" altLang="en-US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2200" dirty="0">
                <a:latin typeface="Courier New" charset="0"/>
                <a:ea typeface="Courier New" charset="0"/>
                <a:cs typeface="Courier New" charset="0"/>
              </a:rPr>
              <a:t>//</a:t>
            </a:r>
            <a:r>
              <a:rPr lang="ko-KR" altLang="en-US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ko-KR" altLang="en-US" sz="2000" dirty="0">
                <a:latin typeface="Courier New" charset="0"/>
                <a:ea typeface="Courier New" charset="0"/>
                <a:cs typeface="Courier New" charset="0"/>
              </a:rPr>
              <a:t>영으로 나누기 방지</a:t>
            </a:r>
            <a:endParaRPr lang="en-US" altLang="x-none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D31EBB9-DDC2-F540-AFBD-D11126413725}" type="slidenum">
              <a:rPr lang="en-US" altLang="x-none" sz="1200">
                <a:latin typeface="Arial" charset="0"/>
              </a:rPr>
              <a:pPr/>
              <a:t>7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50467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Logical Operators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!</a:t>
            </a:r>
            <a:r>
              <a:rPr lang="en-US" altLang="x-none" dirty="0"/>
              <a:t> </a:t>
            </a:r>
            <a:r>
              <a:rPr lang="ko-KR" altLang="en-US" dirty="0"/>
              <a:t>연산자는 </a:t>
            </a:r>
            <a:r>
              <a:rPr lang="ko-KR" altLang="en-US" dirty="0" err="1"/>
              <a:t>단항</a:t>
            </a:r>
            <a:r>
              <a:rPr lang="ko-KR" altLang="en-US" dirty="0"/>
              <a:t> 연산자와 같은 우선순위를 갖음</a:t>
            </a:r>
            <a:endParaRPr lang="en-US" altLang="ko-KR" dirty="0"/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&amp;&amp;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||</a:t>
            </a:r>
            <a:r>
              <a:rPr lang="en-US" altLang="x-none" dirty="0"/>
              <a:t> </a:t>
            </a:r>
            <a:r>
              <a:rPr lang="ko-KR" altLang="en-US" dirty="0"/>
              <a:t>의 우선 순위는 관계연산자와 동치 연산자보다 낮음</a:t>
            </a:r>
            <a:endParaRPr lang="en-US" altLang="x-none" dirty="0"/>
          </a:p>
          <a:p>
            <a:pPr lvl="1"/>
            <a:r>
              <a:rPr lang="ko-KR" altLang="en-US" dirty="0"/>
              <a:t>예</a:t>
            </a:r>
            <a:r>
              <a:rPr lang="en-US" altLang="x-none" dirty="0"/>
              <a:t>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&amp;&amp;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</a:t>
            </a:r>
            <a:r>
              <a:rPr lang="en-US" altLang="x-none" dirty="0"/>
              <a:t> </a:t>
            </a:r>
            <a:r>
              <a:rPr lang="ko-KR" altLang="en-US" dirty="0"/>
              <a:t>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j)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&amp;&amp;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(k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m)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을 뜻함</a:t>
            </a:r>
            <a:r>
              <a:rPr lang="en-US" altLang="x-none" dirty="0"/>
              <a:t>.</a:t>
            </a:r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!</a:t>
            </a:r>
            <a:r>
              <a:rPr lang="en-US" altLang="x-none" dirty="0"/>
              <a:t> </a:t>
            </a:r>
            <a:r>
              <a:rPr lang="ko-KR" altLang="en-US" dirty="0"/>
              <a:t>연산자는 오른쪽 결합이고</a:t>
            </a:r>
            <a:r>
              <a:rPr lang="en-US" altLang="x-none" dirty="0"/>
              <a:t>;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&amp;&amp;</a:t>
            </a:r>
            <a:r>
              <a:rPr lang="en-US" altLang="x-none" dirty="0"/>
              <a:t> </a:t>
            </a:r>
            <a:r>
              <a:rPr lang="ko-KR" altLang="en-US" dirty="0"/>
              <a:t>와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||</a:t>
            </a:r>
            <a:r>
              <a:rPr lang="en-US" altLang="x-none" dirty="0"/>
              <a:t> </a:t>
            </a:r>
            <a:r>
              <a:rPr lang="ko-KR" altLang="en-US" dirty="0"/>
              <a:t>는 왼쪽 결합 임</a:t>
            </a:r>
            <a:endParaRPr lang="en-US" altLang="x-none" dirty="0"/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D0A9F36-96A9-8045-A4BE-2A7E069FBD50}" type="slidenum">
              <a:rPr lang="en-US" altLang="x-none" sz="1200">
                <a:latin typeface="Arial" charset="0"/>
              </a:rPr>
              <a:pPr/>
              <a:t>8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3558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</a:t>
            </a:r>
            <a:endParaRPr lang="en-US" altLang="x-none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문은 표현식 검사 결과에 따라 서로 다른 문장을 선택할 수 있도록 함</a:t>
            </a:r>
            <a:endParaRPr lang="en-US" altLang="x-none" dirty="0"/>
          </a:p>
          <a:p>
            <a:r>
              <a:rPr lang="ko-KR" altLang="en-US" dirty="0"/>
              <a:t>가장 간단한 형태의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문은 다음과 같음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if ( </a:t>
            </a:r>
            <a:r>
              <a:rPr lang="en-US" altLang="x-none" sz="2400" i="1" dirty="0"/>
              <a:t>expression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) </a:t>
            </a:r>
            <a:r>
              <a:rPr lang="en-US" altLang="x-none" sz="2400" i="1" dirty="0"/>
              <a:t>statement</a:t>
            </a:r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dirty="0"/>
              <a:t> </a:t>
            </a:r>
            <a:r>
              <a:rPr lang="ko-KR" altLang="en-US" dirty="0"/>
              <a:t>문이 실행되어</a:t>
            </a:r>
            <a:r>
              <a:rPr lang="en-US" altLang="ko-KR" dirty="0"/>
              <a:t>,</a:t>
            </a:r>
            <a:r>
              <a:rPr lang="ko-KR" altLang="en-US" dirty="0"/>
              <a:t> 표현식</a:t>
            </a:r>
            <a:r>
              <a:rPr lang="en-US" altLang="x-none" dirty="0"/>
              <a:t> </a:t>
            </a:r>
            <a:r>
              <a:rPr lang="en-US" altLang="x-none" i="1" dirty="0"/>
              <a:t>expression</a:t>
            </a:r>
            <a:r>
              <a:rPr lang="en-US" altLang="x-none" dirty="0"/>
              <a:t> </a:t>
            </a:r>
            <a:r>
              <a:rPr lang="ko-KR" altLang="en-US" dirty="0"/>
              <a:t>이 평가되어 </a:t>
            </a:r>
            <a:r>
              <a:rPr lang="en-US" altLang="ko-KR" dirty="0"/>
              <a:t>0</a:t>
            </a:r>
            <a:r>
              <a:rPr lang="ko-KR" altLang="en-US" dirty="0"/>
              <a:t>이 아닌 값이 나오면 </a:t>
            </a:r>
            <a:r>
              <a:rPr lang="en-US" altLang="x-none" i="1" dirty="0"/>
              <a:t>statement</a:t>
            </a:r>
            <a:r>
              <a:rPr lang="en-US" altLang="x-none" dirty="0"/>
              <a:t> </a:t>
            </a:r>
            <a:r>
              <a:rPr lang="ko-KR" altLang="en-US" dirty="0"/>
              <a:t>문장이 실행됨</a:t>
            </a:r>
            <a:endParaRPr lang="en-US" altLang="ko-KR" dirty="0"/>
          </a:p>
          <a:p>
            <a:r>
              <a:rPr lang="en-US" altLang="x-none" dirty="0"/>
              <a:t>Example: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if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line_num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== MAX_LINES)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	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line_num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endParaRPr lang="en-US" alt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2008 W. W. Norton &amp; Company.</a:t>
            </a:r>
          </a:p>
          <a:p>
            <a:pPr>
              <a:defRPr/>
            </a:pPr>
            <a:r>
              <a:rPr lang="en-US"/>
              <a:t>All rights reserved.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3C62464-DB35-8D48-811A-5A763294C125}" type="slidenum">
              <a:rPr lang="en-US" altLang="x-none" sz="1200">
                <a:latin typeface="Arial" charset="0"/>
              </a:rPr>
              <a:pPr/>
              <a:t>9</a:t>
            </a:fld>
            <a:endParaRPr lang="en-US" altLang="x-none" sz="1800"/>
          </a:p>
        </p:txBody>
      </p:sp>
    </p:spTree>
    <p:extLst>
      <p:ext uri="{BB962C8B-B14F-4D97-AF65-F5344CB8AC3E}">
        <p14:creationId xmlns:p14="http://schemas.microsoft.com/office/powerpoint/2010/main" val="686342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11845</TotalTime>
  <Words>1469</Words>
  <Application>Microsoft Macintosh PowerPoint</Application>
  <PresentationFormat>On-screen Show (4:3)</PresentationFormat>
  <Paragraphs>430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맑은 고딕</vt:lpstr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 Selection Statment</vt:lpstr>
      <vt:lpstr>Statements 문장</vt:lpstr>
      <vt:lpstr>Logical Expressions 논리 표현식</vt:lpstr>
      <vt:lpstr>Relational Operators 관계 연산자</vt:lpstr>
      <vt:lpstr>Equality Operators 동치 연산자</vt:lpstr>
      <vt:lpstr>Logical Operators 논리 연산자</vt:lpstr>
      <vt:lpstr>Logical Operators</vt:lpstr>
      <vt:lpstr>Logical Operators</vt:lpstr>
      <vt:lpstr>if 문</vt:lpstr>
      <vt:lpstr>The if Statement</vt:lpstr>
      <vt:lpstr>The if Statement</vt:lpstr>
      <vt:lpstr>Compound Statements 합성 문장</vt:lpstr>
      <vt:lpstr>Compound Statements</vt:lpstr>
      <vt:lpstr>else Clause (절)</vt:lpstr>
      <vt:lpstr>The else Clause</vt:lpstr>
      <vt:lpstr>중첩 if 문</vt:lpstr>
      <vt:lpstr>Cascaded if Statements</vt:lpstr>
      <vt:lpstr>Cascaded if Statements</vt:lpstr>
      <vt:lpstr>The “Dangling else” Problem</vt:lpstr>
      <vt:lpstr>Conditional Expressions 조건식</vt:lpstr>
      <vt:lpstr>Conditional Expressions</vt:lpstr>
      <vt:lpstr>Conditional Expressions</vt:lpstr>
      <vt:lpstr>Boolean 값: 1 또는 0; true 또는 false</vt:lpstr>
      <vt:lpstr>C99 표준에서 불리언 값</vt:lpstr>
      <vt:lpstr>switch 문</vt:lpstr>
      <vt:lpstr>The switch Statement</vt:lpstr>
      <vt:lpstr>The switch Statement</vt:lpstr>
      <vt:lpstr>The switch Statement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100</cp:revision>
  <cp:lastPrinted>2017-10-16T05:43:59Z</cp:lastPrinted>
  <dcterms:created xsi:type="dcterms:W3CDTF">2017-10-04T12:07:55Z</dcterms:created>
  <dcterms:modified xsi:type="dcterms:W3CDTF">2018-08-22T01:09:17Z</dcterms:modified>
</cp:coreProperties>
</file>