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61" r:id="rId4"/>
    <p:sldId id="263" r:id="rId5"/>
    <p:sldId id="264" r:id="rId6"/>
    <p:sldId id="266" r:id="rId7"/>
    <p:sldId id="267" r:id="rId8"/>
    <p:sldId id="268" r:id="rId9"/>
    <p:sldId id="275" r:id="rId10"/>
    <p:sldId id="276" r:id="rId11"/>
    <p:sldId id="279" r:id="rId12"/>
    <p:sldId id="281" r:id="rId13"/>
    <p:sldId id="282" r:id="rId14"/>
    <p:sldId id="283" r:id="rId15"/>
    <p:sldId id="285" r:id="rId16"/>
    <p:sldId id="286" r:id="rId17"/>
    <p:sldId id="289" r:id="rId18"/>
    <p:sldId id="291" r:id="rId19"/>
    <p:sldId id="293" r:id="rId20"/>
    <p:sldId id="294" r:id="rId21"/>
    <p:sldId id="295" r:id="rId22"/>
    <p:sldId id="296" r:id="rId23"/>
    <p:sldId id="297" r:id="rId24"/>
    <p:sldId id="303" r:id="rId25"/>
    <p:sldId id="30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40"/>
    <p:restoredTop sz="94645"/>
  </p:normalViewPr>
  <p:slideViewPr>
    <p:cSldViewPr snapToGrid="0" snapToObjects="1">
      <p:cViewPr varScale="1">
        <p:scale>
          <a:sx n="115" d="100"/>
          <a:sy n="115" d="100"/>
        </p:scale>
        <p:origin x="1008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DBD0-C05E-724F-BAA6-6F3020BB22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4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DBD0-C05E-724F-BAA6-6F3020BB22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9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8/22/18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8/22/18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adopted from KNK C Programming : A </a:t>
            </a:r>
            <a:r>
              <a:rPr lang="en-US" sz="2000"/>
              <a:t>Modern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Simple Assignment</a:t>
            </a:r>
            <a:r>
              <a:rPr lang="ko-KR" altLang="en-US" dirty="0"/>
              <a:t> 단순 할당</a:t>
            </a:r>
            <a:endParaRPr lang="en-US" altLang="x-none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b="1" i="1" dirty="0"/>
              <a:t>v</a:t>
            </a:r>
            <a:r>
              <a:rPr lang="en-US" altLang="x-none" b="1" dirty="0"/>
              <a:t> 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b="1" dirty="0"/>
              <a:t> </a:t>
            </a:r>
            <a:r>
              <a:rPr lang="en-US" altLang="x-none" b="1" i="1" dirty="0"/>
              <a:t>e</a:t>
            </a:r>
            <a:r>
              <a:rPr lang="en-US" altLang="x-none" dirty="0"/>
              <a:t> </a:t>
            </a:r>
            <a:r>
              <a:rPr lang="ko-KR" altLang="en-US" dirty="0"/>
              <a:t>은</a:t>
            </a:r>
            <a:r>
              <a:rPr lang="en-US" altLang="x-none" b="1" dirty="0"/>
              <a:t>e</a:t>
            </a:r>
            <a:r>
              <a:rPr lang="ko-KR" altLang="en-US" b="1" dirty="0"/>
              <a:t>의 표현식의 값을 </a:t>
            </a:r>
            <a:r>
              <a:rPr lang="en-US" altLang="ko-KR" b="1" dirty="0"/>
              <a:t>v</a:t>
            </a:r>
            <a:r>
              <a:rPr lang="ko-KR" altLang="en-US" b="1" dirty="0"/>
              <a:t>로 복사</a:t>
            </a:r>
            <a:r>
              <a:rPr lang="ko-KR" altLang="en-US" dirty="0"/>
              <a:t>하라는 말과 같음</a:t>
            </a:r>
            <a:endParaRPr lang="en-US" altLang="x-none" u="sng" dirty="0"/>
          </a:p>
          <a:p>
            <a:r>
              <a:rPr lang="en-US" altLang="x-none" b="1" i="1" dirty="0"/>
              <a:t>e</a:t>
            </a:r>
            <a:r>
              <a:rPr lang="en-US" altLang="x-none" dirty="0"/>
              <a:t> </a:t>
            </a:r>
            <a:r>
              <a:rPr lang="ko-KR" altLang="en-US" dirty="0"/>
              <a:t>상수일 수도 또는 </a:t>
            </a:r>
            <a:r>
              <a:rPr lang="ko-KR" altLang="en-US" dirty="0" err="1"/>
              <a:t>복잡합</a:t>
            </a:r>
            <a:r>
              <a:rPr lang="ko-KR" altLang="en-US" dirty="0"/>
              <a:t> 표현식일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5;            /*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is now 5 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j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            /* j is now 5 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k = 10 *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+ j;   /* k is now 55 */</a:t>
            </a:r>
          </a:p>
          <a:p>
            <a:r>
              <a:rPr lang="ko-KR" altLang="en-US" dirty="0"/>
              <a:t>만약</a:t>
            </a:r>
            <a:r>
              <a:rPr lang="en-US" altLang="x-none" dirty="0"/>
              <a:t> </a:t>
            </a:r>
            <a:r>
              <a:rPr lang="en-US" altLang="x-none" b="1" i="1" dirty="0"/>
              <a:t>v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b="1" i="1" dirty="0"/>
              <a:t>e</a:t>
            </a:r>
            <a:r>
              <a:rPr lang="en-US" altLang="x-none" dirty="0"/>
              <a:t> </a:t>
            </a:r>
            <a:r>
              <a:rPr lang="ko-KR" altLang="en-US" dirty="0"/>
              <a:t>가 같은 형이 아니면 </a:t>
            </a:r>
            <a:r>
              <a:rPr lang="en-US" altLang="ko-KR" b="1" dirty="0"/>
              <a:t>e</a:t>
            </a:r>
            <a:r>
              <a:rPr lang="ko-KR" altLang="en-US" b="1" dirty="0"/>
              <a:t>의 형은 </a:t>
            </a:r>
            <a:r>
              <a:rPr lang="en-US" altLang="ko-KR" b="1" dirty="0"/>
              <a:t>v</a:t>
            </a:r>
            <a:r>
              <a:rPr lang="ko-KR" altLang="en-US" b="1" dirty="0"/>
              <a:t>의 형으로 변환됨</a:t>
            </a:r>
            <a:endParaRPr lang="en-US" altLang="x-none" b="1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float f;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72.99f;   /*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is now 72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f = 136;      /* f is now 136.0 */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9EED2AE-A577-4749-95C4-F10AC3F38139}" type="slidenum">
              <a:rPr lang="en-US" altLang="x-none" sz="1200">
                <a:latin typeface="Arial" charset="0"/>
              </a:rPr>
              <a:pPr/>
              <a:t>10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70627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Side Effects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피연산자의</a:t>
            </a:r>
            <a:r>
              <a:rPr lang="ko-KR" altLang="en-US" dirty="0"/>
              <a:t> 값을 변형시키는 연산자를 </a:t>
            </a:r>
            <a:r>
              <a:rPr lang="en-US" altLang="x-none" b="1" i="1" dirty="0"/>
              <a:t>side effect</a:t>
            </a:r>
            <a:r>
              <a:rPr lang="ko-KR" altLang="en-US" dirty="0"/>
              <a:t>가 있다고 함</a:t>
            </a:r>
            <a:r>
              <a:rPr lang="ko-KR" altLang="en-US" b="1" i="1" dirty="0"/>
              <a:t> </a:t>
            </a:r>
            <a:endParaRPr lang="en-US" altLang="x-none" b="1" i="1" dirty="0"/>
          </a:p>
          <a:p>
            <a:r>
              <a:rPr lang="ko-KR" altLang="en-US" dirty="0"/>
              <a:t>단순 할당 연산자는 </a:t>
            </a:r>
            <a:r>
              <a:rPr lang="en-US" altLang="x-none" dirty="0"/>
              <a:t>side effect</a:t>
            </a:r>
            <a:r>
              <a:rPr lang="ko-KR" altLang="en-US" dirty="0"/>
              <a:t>가 있음</a:t>
            </a:r>
            <a:r>
              <a:rPr lang="en-US" altLang="x-none" dirty="0"/>
              <a:t>: </a:t>
            </a:r>
            <a:r>
              <a:rPr lang="ko-KR" altLang="en-US" dirty="0"/>
              <a:t>좌변의 변수를 변경함</a:t>
            </a:r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분석해보면 우변의 결과는 </a:t>
            </a:r>
            <a:r>
              <a:rPr lang="en-US" altLang="ko-KR" dirty="0"/>
              <a:t>0</a:t>
            </a:r>
            <a:r>
              <a:rPr lang="ko-KR" altLang="en-US" dirty="0"/>
              <a:t>이 됨</a:t>
            </a:r>
            <a:r>
              <a:rPr lang="en-US" altLang="ko-KR" dirty="0"/>
              <a:t>.</a:t>
            </a:r>
            <a:r>
              <a:rPr lang="ko-KR" altLang="en-US" dirty="0"/>
              <a:t> 그리고</a:t>
            </a:r>
            <a:r>
              <a:rPr lang="en-US" altLang="x-none" dirty="0"/>
              <a:t> side effect</a:t>
            </a:r>
            <a:r>
              <a:rPr lang="ko-KR" altLang="en-US" dirty="0"/>
              <a:t>로 인해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에 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을 저장함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할당은 연산자이기 때문에 여러 할당 연산이 한 줄에 사용될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j = k = 0;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는 오른쪽 결합이기 때문에 아래와 동치임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(j = (k = 0));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B63BA0F-0974-634D-9BF2-318CD53554EE}" type="slidenum">
              <a:rPr lang="en-US" altLang="x-none" sz="1200">
                <a:latin typeface="Arial" charset="0"/>
              </a:rPr>
              <a:pPr/>
              <a:t>11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3018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Side Effects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그러나 한 줄에 할당을 여러 번 할 경우 값이 변환되는 경우를 주의해야 함</a:t>
            </a:r>
            <a:r>
              <a:rPr lang="en-US" altLang="x-none" dirty="0"/>
              <a:t>:</a:t>
            </a:r>
          </a:p>
          <a:p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float f;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33.3f;</a:t>
            </a:r>
          </a:p>
          <a:p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D71D256-A858-E140-8523-2AF77DF553BE}" type="slidenum">
              <a:rPr lang="en-US" altLang="x-none" sz="1200">
                <a:latin typeface="Arial" charset="0"/>
              </a:rPr>
              <a:pPr/>
              <a:t>12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3594409" y="307337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</a:t>
            </a:r>
            <a:r>
              <a:rPr lang="ko-KR" altLang="en-US" sz="2400" dirty="0"/>
              <a:t>는 </a:t>
            </a:r>
            <a:r>
              <a:rPr lang="en-US" altLang="x-none" sz="2400" dirty="0"/>
              <a:t>33</a:t>
            </a:r>
            <a:r>
              <a:rPr lang="ko-KR" altLang="en-US" sz="2400" dirty="0" err="1"/>
              <a:t>를</a:t>
            </a:r>
            <a:r>
              <a:rPr lang="ko-KR" altLang="en-US" sz="2400" dirty="0"/>
              <a:t> 저장</a:t>
            </a:r>
            <a:r>
              <a:rPr lang="en-US" altLang="x-none" sz="2400" dirty="0"/>
              <a:t>, </a:t>
            </a:r>
          </a:p>
          <a:p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는</a:t>
            </a:r>
            <a:r>
              <a:rPr lang="en-US" altLang="x-none" sz="2400" dirty="0"/>
              <a:t>33.0 (not 33.3)</a:t>
            </a:r>
            <a:r>
              <a:rPr lang="ko-KR" altLang="en-US" sz="2400" dirty="0"/>
              <a:t>을 저장</a:t>
            </a:r>
            <a:r>
              <a:rPr lang="en-US" altLang="x-non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922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Side Effects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en-US" altLang="x-none" dirty="0"/>
              <a:t> </a:t>
            </a:r>
            <a:r>
              <a:rPr lang="ko-KR" altLang="en-US" dirty="0"/>
              <a:t>형태의 할당은 </a:t>
            </a:r>
            <a:r>
              <a:rPr lang="en-US" altLang="ko-KR" dirty="0"/>
              <a:t>v</a:t>
            </a:r>
            <a:r>
              <a:rPr lang="ko-KR" altLang="en-US" dirty="0"/>
              <a:t>의 타입이 허용되는 모든 경우에 대해 사용할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k = 1 + (j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수식 내에 할당을 포함할 경우</a:t>
            </a: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                // </a:t>
            </a:r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읽기 어렵고</a:t>
            </a:r>
            <a:r>
              <a:rPr lang="en-US" altLang="ko-KR" sz="2400" dirty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 버그의 </a:t>
            </a:r>
            <a:r>
              <a:rPr lang="ko-KR" altLang="en-US" sz="2400" dirty="0" err="1">
                <a:latin typeface="Courier New" charset="0"/>
                <a:ea typeface="Courier New" charset="0"/>
                <a:cs typeface="Courier New" charset="0"/>
              </a:rPr>
              <a:t>온상임</a:t>
            </a: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 %d %d\n",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j, k);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/* prints "1 1 2" */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5552C2D-AEB1-6D4F-B014-03F98188130B}" type="slidenum">
              <a:rPr lang="en-US" altLang="x-none" sz="1200">
                <a:latin typeface="Arial" charset="0"/>
              </a:rPr>
              <a:pPr/>
              <a:t>13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10830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Lvalues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할당 연산자는 왼쪽 </a:t>
            </a:r>
            <a:r>
              <a:rPr lang="ko-KR" altLang="en-US" dirty="0" err="1"/>
              <a:t>피연산자로</a:t>
            </a:r>
            <a:r>
              <a:rPr lang="ko-KR" altLang="en-US" dirty="0"/>
              <a:t> </a:t>
            </a:r>
            <a:r>
              <a:rPr lang="en-US" altLang="x-none" b="1" i="1" dirty="0" err="1"/>
              <a:t>lvalue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필요로 함</a:t>
            </a:r>
            <a:r>
              <a:rPr lang="en-US" altLang="x-none" dirty="0"/>
              <a:t>.</a:t>
            </a:r>
          </a:p>
          <a:p>
            <a:r>
              <a:rPr lang="en-US" altLang="x-none" b="1" dirty="0" err="1"/>
              <a:t>lvalue</a:t>
            </a:r>
            <a:r>
              <a:rPr lang="en-US" altLang="x-none" dirty="0"/>
              <a:t> </a:t>
            </a:r>
            <a:r>
              <a:rPr lang="ko-KR" altLang="en-US" dirty="0"/>
              <a:t>는 </a:t>
            </a:r>
            <a:r>
              <a:rPr lang="ko-KR" altLang="en-US" b="1" dirty="0"/>
              <a:t>컴퓨터 메모리에 저장된 객체</a:t>
            </a:r>
            <a:r>
              <a:rPr lang="ko-KR" altLang="en-US" dirty="0"/>
              <a:t>로서 상수도 계산 결과도 아님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변수가 </a:t>
            </a:r>
            <a:r>
              <a:rPr lang="en-US" altLang="x-none" dirty="0" err="1"/>
              <a:t>lvalues</a:t>
            </a:r>
            <a:r>
              <a:rPr lang="ko-KR" altLang="en-US" dirty="0"/>
              <a:t> 임</a:t>
            </a:r>
            <a:r>
              <a:rPr lang="en-US" altLang="x-none" dirty="0"/>
              <a:t>;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altLang="x-none" dirty="0"/>
              <a:t> </a:t>
            </a:r>
            <a:r>
              <a:rPr lang="ko-KR" altLang="en-US" dirty="0"/>
              <a:t>또는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/>
              <a:t>는 아님</a:t>
            </a:r>
            <a:r>
              <a:rPr lang="en-US" altLang="x-none" dirty="0"/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12 =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;      /*** WRONG ***/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+ j = 0;   /*** WRONG ***/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-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j;      /*** WRONG ***/</a:t>
            </a:r>
          </a:p>
          <a:p>
            <a:r>
              <a:rPr lang="ko-KR" altLang="en-US" dirty="0"/>
              <a:t>컴파일러는 이런 경우</a:t>
            </a:r>
            <a:r>
              <a:rPr lang="en-US" altLang="x-none" dirty="0"/>
              <a:t> </a:t>
            </a:r>
            <a:r>
              <a:rPr lang="en-US" altLang="x-none" i="1" dirty="0"/>
              <a:t>“invalid </a:t>
            </a:r>
            <a:r>
              <a:rPr lang="en-US" altLang="x-none" i="1" dirty="0" err="1"/>
              <a:t>lvalue</a:t>
            </a:r>
            <a:r>
              <a:rPr lang="en-US" altLang="x-none" i="1" dirty="0"/>
              <a:t> in assignment.”</a:t>
            </a:r>
            <a:r>
              <a:rPr lang="ko-KR" altLang="en-US" dirty="0"/>
              <a:t>라는 오류 메시지를 출력함</a:t>
            </a:r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03135E0-6193-4B48-8F2E-D5BB7F899050}" type="slidenum">
              <a:rPr lang="en-US" altLang="x-none" sz="1200">
                <a:latin typeface="Arial" charset="0"/>
              </a:rPr>
              <a:pPr/>
              <a:t>14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71525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Compound Assignment</a:t>
            </a:r>
            <a:r>
              <a:rPr lang="ko-KR" altLang="en-US" dirty="0"/>
              <a:t> 합성 할당 </a:t>
            </a:r>
            <a:endParaRPr lang="en-US" altLang="x-none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변수의 과거의 값을 사용하여 새로운 값을 다시 원래의 변수에 저장하는 경우는 매우 흔함</a:t>
            </a:r>
            <a:endParaRPr lang="en-US" altLang="ko-KR" dirty="0"/>
          </a:p>
          <a:p>
            <a:r>
              <a:rPr lang="en-US" altLang="x-none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+ 2;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+=</a:t>
            </a:r>
            <a:r>
              <a:rPr lang="en-US" altLang="x-none" dirty="0"/>
              <a:t> </a:t>
            </a:r>
            <a:r>
              <a:rPr lang="ko-KR" altLang="en-US" dirty="0"/>
              <a:t>합성 할당 연산자로 간단하게 표현할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+= 2;   /* same as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+ 2; */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68EDC81-96FC-7342-8CF2-68CDEEF76FC9}" type="slidenum">
              <a:rPr lang="en-US" altLang="x-none" sz="1200">
                <a:latin typeface="Arial" charset="0"/>
              </a:rPr>
              <a:pPr/>
              <a:t>15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584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Compound Assignment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합성 할당 연산자는 소개한 것 외에도 </a:t>
            </a:r>
            <a:r>
              <a:rPr lang="en-US" altLang="ko-KR" dirty="0"/>
              <a:t>9</a:t>
            </a:r>
            <a:r>
              <a:rPr lang="ko-KR" altLang="en-US" dirty="0"/>
              <a:t>개가 더 있음</a:t>
            </a:r>
            <a:r>
              <a:rPr lang="en-US" altLang="ko-KR" dirty="0"/>
              <a:t>.</a:t>
            </a:r>
            <a:r>
              <a:rPr lang="ko-KR" altLang="en-US" dirty="0"/>
              <a:t> 그 중 일부는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모든 합성 할당 연산자는 동일한 방식으로 동작</a:t>
            </a:r>
            <a:r>
              <a:rPr lang="en-US" altLang="x-none" dirty="0"/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+=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en-US" altLang="x-none" dirty="0"/>
              <a:t> </a:t>
            </a:r>
            <a:r>
              <a:rPr lang="en-US" altLang="ko-KR" dirty="0"/>
              <a:t>:</a:t>
            </a:r>
            <a:r>
              <a:rPr lang="en-US" altLang="x-none" dirty="0"/>
              <a:t> 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ko-KR" altLang="en-US" dirty="0"/>
              <a:t>에 더하고</a:t>
            </a:r>
            <a:r>
              <a:rPr lang="en-US" altLang="x-none" dirty="0"/>
              <a:t>, </a:t>
            </a:r>
            <a:r>
              <a:rPr lang="en-US" altLang="x-none" i="1" dirty="0"/>
              <a:t>v</a:t>
            </a:r>
            <a:r>
              <a:rPr lang="ko-KR" altLang="en-US" dirty="0"/>
              <a:t>에 결과 저장</a:t>
            </a:r>
            <a:endParaRPr lang="en-US" altLang="x-none" dirty="0"/>
          </a:p>
          <a:p>
            <a:pPr lvl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-=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en-US" altLang="x-none" dirty="0"/>
              <a:t> </a:t>
            </a:r>
            <a:r>
              <a:rPr lang="en-US" altLang="ko-KR" dirty="0"/>
              <a:t>:</a:t>
            </a:r>
            <a:r>
              <a:rPr lang="en-US" altLang="x-none" dirty="0"/>
              <a:t> 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ko-KR" altLang="en-US" dirty="0"/>
              <a:t>에서 빼고</a:t>
            </a:r>
            <a:r>
              <a:rPr lang="en-US" altLang="x-none" dirty="0"/>
              <a:t>, </a:t>
            </a:r>
            <a:r>
              <a:rPr lang="en-US" altLang="x-none" i="1" dirty="0"/>
              <a:t>v</a:t>
            </a:r>
            <a:r>
              <a:rPr lang="ko-KR" altLang="en-US" dirty="0"/>
              <a:t>에 결과 저장</a:t>
            </a:r>
            <a:endParaRPr lang="en-US" altLang="x-none" i="1" dirty="0"/>
          </a:p>
          <a:p>
            <a:pPr lvl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*=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en-US" altLang="x-none" dirty="0"/>
              <a:t> </a:t>
            </a:r>
            <a:r>
              <a:rPr lang="en-US" altLang="ko-KR" dirty="0"/>
              <a:t>:</a:t>
            </a:r>
            <a:r>
              <a:rPr lang="en-US" altLang="x-none" dirty="0"/>
              <a:t> 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ko-KR" altLang="en-US" dirty="0"/>
              <a:t>와 곱하고</a:t>
            </a:r>
            <a:r>
              <a:rPr lang="en-US" altLang="x-none" dirty="0"/>
              <a:t>, </a:t>
            </a:r>
            <a:r>
              <a:rPr lang="en-US" altLang="x-none" i="1" dirty="0"/>
              <a:t>v</a:t>
            </a:r>
            <a:r>
              <a:rPr lang="ko-KR" altLang="en-US" dirty="0"/>
              <a:t>에 결과 저장</a:t>
            </a:r>
            <a:endParaRPr lang="en-US" altLang="x-none" i="1" dirty="0"/>
          </a:p>
          <a:p>
            <a:pPr lvl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/=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en-US" altLang="x-none" dirty="0"/>
              <a:t> </a:t>
            </a:r>
            <a:r>
              <a:rPr lang="en-US" altLang="ko-KR" dirty="0"/>
              <a:t>:</a:t>
            </a:r>
            <a:r>
              <a:rPr lang="en-US" altLang="x-none" dirty="0"/>
              <a:t> 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ko-KR" altLang="en-US" dirty="0"/>
              <a:t>로 나누고</a:t>
            </a:r>
            <a:r>
              <a:rPr lang="en-US" altLang="x-none" dirty="0"/>
              <a:t>, </a:t>
            </a:r>
            <a:r>
              <a:rPr lang="en-US" altLang="x-none" i="1" dirty="0"/>
              <a:t>v</a:t>
            </a:r>
            <a:r>
              <a:rPr lang="ko-KR" altLang="en-US" dirty="0"/>
              <a:t>에 결과 저장</a:t>
            </a:r>
            <a:endParaRPr lang="en-US" altLang="x-none" i="1" dirty="0"/>
          </a:p>
          <a:p>
            <a:pPr lvl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%=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en-US" altLang="x-none" dirty="0"/>
              <a:t> </a:t>
            </a:r>
            <a:r>
              <a:rPr lang="en-US" altLang="ko-KR" dirty="0"/>
              <a:t>:</a:t>
            </a:r>
            <a:r>
              <a:rPr lang="en-US" altLang="x-none" dirty="0"/>
              <a:t> 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ko-KR" altLang="en-US" dirty="0"/>
              <a:t>로 나눈 나머지를</a:t>
            </a:r>
            <a:r>
              <a:rPr lang="en-US" altLang="x-none" dirty="0"/>
              <a:t>, </a:t>
            </a:r>
            <a:r>
              <a:rPr lang="en-US" altLang="x-none" i="1" dirty="0"/>
              <a:t>v</a:t>
            </a:r>
            <a:r>
              <a:rPr lang="ko-KR" altLang="en-US" dirty="0"/>
              <a:t>에 저장</a:t>
            </a:r>
            <a:endParaRPr lang="en-US" altLang="x-none" i="1" dirty="0"/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altLang="x-none" i="1" dirty="0"/>
          </a:p>
          <a:p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+=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en-US" altLang="x-none" dirty="0"/>
              <a:t> </a:t>
            </a:r>
            <a:r>
              <a:rPr lang="ko-KR" altLang="en-US" dirty="0"/>
              <a:t>가</a:t>
            </a:r>
            <a:r>
              <a:rPr lang="en-US" altLang="x-none" dirty="0"/>
              <a:t> 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dirty="0"/>
              <a:t> </a:t>
            </a:r>
            <a:r>
              <a:rPr lang="en-US" altLang="x-none" i="1" dirty="0"/>
              <a:t>v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i="1" dirty="0"/>
              <a:t>e</a:t>
            </a:r>
            <a:r>
              <a:rPr lang="ko-KR" altLang="en-US" i="1" dirty="0"/>
              <a:t> 언제나 동치는 아님</a:t>
            </a:r>
            <a:r>
              <a:rPr lang="en-US" altLang="x-none" dirty="0"/>
              <a:t>.</a:t>
            </a:r>
          </a:p>
          <a:p>
            <a:pPr lvl="1"/>
            <a:r>
              <a:rPr lang="ko-KR" altLang="en-US" dirty="0"/>
              <a:t>연산자 우선 수위가 있기 때문에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*=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와 동치가 아님</a:t>
            </a:r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75C11F3-6BAC-E449-BF1B-8B1462BC16D0}" type="slidenum">
              <a:rPr lang="en-US" altLang="x-none" sz="1200">
                <a:latin typeface="Arial" charset="0"/>
              </a:rPr>
              <a:pPr/>
              <a:t>16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60503" y="1244451"/>
            <a:ext cx="3191899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>
                <a:latin typeface="Courier New" charset="0"/>
                <a:ea typeface="Courier New" charset="0"/>
                <a:cs typeface="Courier New" charset="0"/>
              </a:rPr>
              <a:t>-=  *=  /=  %=</a:t>
            </a:r>
            <a:endParaRPr lang="en-US" altLang="x-none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35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Increment and Decrement Operators</a:t>
            </a:r>
            <a:r>
              <a:rPr lang="ko-KR" altLang="en-US" dirty="0"/>
              <a:t> </a:t>
            </a:r>
            <a:r>
              <a:rPr lang="ko-KR" altLang="en-US" sz="1400" dirty="0"/>
              <a:t>증감</a:t>
            </a:r>
            <a:r>
              <a:rPr lang="en-US" altLang="ko-KR" sz="1400" dirty="0"/>
              <a:t>,</a:t>
            </a:r>
            <a:r>
              <a:rPr lang="ko-KR" altLang="en-US" sz="1400" dirty="0"/>
              <a:t> 가감 연산자</a:t>
            </a:r>
            <a:endParaRPr lang="en-US" altLang="x-none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변수에 가장 자주 사용되는 연산은 </a:t>
            </a:r>
            <a:r>
              <a:rPr lang="en-US" altLang="x-none" dirty="0"/>
              <a:t>“</a:t>
            </a:r>
            <a:r>
              <a:rPr lang="ko-KR" altLang="en-US" dirty="0"/>
              <a:t>증가</a:t>
            </a:r>
            <a:r>
              <a:rPr lang="en-US" altLang="x-none" dirty="0"/>
              <a:t>” (</a:t>
            </a:r>
            <a:r>
              <a:rPr lang="ko-KR" altLang="en-US" dirty="0"/>
              <a:t>더하기 </a:t>
            </a:r>
            <a:r>
              <a:rPr lang="en-US" altLang="x-none" dirty="0"/>
              <a:t>1) </a:t>
            </a:r>
            <a:r>
              <a:rPr lang="ko-KR" altLang="en-US" dirty="0"/>
              <a:t>그리고</a:t>
            </a:r>
            <a:r>
              <a:rPr lang="en-US" altLang="x-none" dirty="0"/>
              <a:t> “</a:t>
            </a:r>
            <a:r>
              <a:rPr lang="ko-KR" altLang="en-US" dirty="0"/>
              <a:t>가감</a:t>
            </a:r>
            <a:r>
              <a:rPr lang="en-US" altLang="x-none" dirty="0"/>
              <a:t>” (</a:t>
            </a:r>
            <a:r>
              <a:rPr lang="ko-KR" altLang="en-US" dirty="0"/>
              <a:t>빼기</a:t>
            </a:r>
            <a:r>
              <a:rPr lang="en-US" altLang="x-none" dirty="0"/>
              <a:t> 1):</a:t>
            </a:r>
          </a:p>
          <a:p>
            <a:pPr lvl="1"/>
            <a:r>
              <a:rPr lang="en-US" altLang="x-none" dirty="0"/>
              <a:t>C </a:t>
            </a:r>
            <a:r>
              <a:rPr lang="ko-KR" altLang="en-US" dirty="0"/>
              <a:t>는 이를 위해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/>
              <a:t> (</a:t>
            </a:r>
            <a:r>
              <a:rPr lang="ko-KR" altLang="en-US" b="1" i="1" dirty="0"/>
              <a:t>증가</a:t>
            </a:r>
            <a:r>
              <a:rPr lang="en-US" altLang="x-none" dirty="0"/>
              <a:t>) </a:t>
            </a:r>
            <a:r>
              <a:rPr lang="ko-KR" altLang="en-US" dirty="0"/>
              <a:t>그리고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--</a:t>
            </a:r>
            <a:r>
              <a:rPr lang="en-US" altLang="x-none" dirty="0"/>
              <a:t> (</a:t>
            </a:r>
            <a:r>
              <a:rPr lang="ko-KR" altLang="en-US" b="1" i="1" dirty="0"/>
              <a:t>감소</a:t>
            </a:r>
            <a:r>
              <a:rPr lang="en-US" altLang="x-none" dirty="0"/>
              <a:t>)</a:t>
            </a:r>
            <a:r>
              <a:rPr lang="ko-KR" altLang="en-US" dirty="0"/>
              <a:t>연산자 제공</a:t>
            </a:r>
            <a:r>
              <a:rPr lang="en-US" altLang="x-none" dirty="0"/>
              <a:t>.</a:t>
            </a:r>
          </a:p>
          <a:p>
            <a:pPr lvl="1"/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/>
              <a:t> </a:t>
            </a:r>
            <a:r>
              <a:rPr lang="ko-KR" altLang="en-US" dirty="0"/>
              <a:t>연산자는 </a:t>
            </a:r>
            <a:r>
              <a:rPr lang="ko-KR" altLang="en-US" dirty="0" err="1"/>
              <a:t>피연산자에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을 더하고</a:t>
            </a:r>
            <a:r>
              <a:rPr lang="en-US" altLang="ko-KR" dirty="0"/>
              <a:t>,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--</a:t>
            </a:r>
            <a:r>
              <a:rPr lang="en-US" altLang="x-none" dirty="0"/>
              <a:t> </a:t>
            </a:r>
            <a:r>
              <a:rPr lang="ko-KR" altLang="en-US" dirty="0"/>
              <a:t>연산자는 </a:t>
            </a:r>
            <a:r>
              <a:rPr lang="en-US" altLang="x-none" dirty="0"/>
              <a:t>1</a:t>
            </a:r>
            <a:r>
              <a:rPr lang="ko-KR" altLang="en-US" dirty="0"/>
              <a:t>을 뺌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b="1" i="1" dirty="0"/>
              <a:t>prefix</a:t>
            </a:r>
            <a:r>
              <a:rPr lang="en-US" altLang="x-none" dirty="0"/>
              <a:t> </a:t>
            </a:r>
            <a:r>
              <a:rPr lang="ko-KR" altLang="en-US" dirty="0"/>
              <a:t>연산자</a:t>
            </a:r>
            <a:r>
              <a:rPr lang="en-US" altLang="x-none" dirty="0"/>
              <a:t> </a:t>
            </a:r>
            <a:r>
              <a:rPr lang="en-US" altLang="x-none" dirty="0">
                <a:ea typeface="Courier New" charset="0"/>
                <a:cs typeface="Courier New" charset="0"/>
              </a:rPr>
              <a:t>(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–-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) </a:t>
            </a:r>
            <a:r>
              <a:rPr lang="ko-KR" altLang="en-US" dirty="0"/>
              <a:t>또는</a:t>
            </a:r>
            <a:r>
              <a:rPr lang="en-US" altLang="x-none" dirty="0"/>
              <a:t> </a:t>
            </a:r>
            <a:r>
              <a:rPr lang="en-US" altLang="x-none" b="1" i="1" dirty="0"/>
              <a:t>postfix</a:t>
            </a:r>
            <a:r>
              <a:rPr lang="en-US" altLang="x-none" dirty="0"/>
              <a:t> </a:t>
            </a:r>
            <a:r>
              <a:rPr lang="ko-KR" altLang="en-US" dirty="0"/>
              <a:t>연산자</a:t>
            </a:r>
            <a:r>
              <a:rPr lang="en-US" altLang="x-none" dirty="0"/>
              <a:t> 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ko-KR" dirty="0"/>
              <a:t>,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--</a:t>
            </a:r>
            <a:r>
              <a:rPr lang="en-US" altLang="x-none" dirty="0"/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039FADC-80F0-8A43-9EA3-ADB00C420E6A}" type="slidenum">
              <a:rPr lang="en-US" altLang="x-none" sz="1200">
                <a:latin typeface="Arial" charset="0"/>
              </a:rPr>
              <a:pPr/>
              <a:t>17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81" y="4130342"/>
            <a:ext cx="5599176" cy="855619"/>
            <a:chOff x="1199687" y="1787360"/>
            <a:chExt cx="5599176" cy="855619"/>
          </a:xfrm>
        </p:grpSpPr>
        <p:sp>
          <p:nvSpPr>
            <p:cNvPr id="3" name="Right Arrow 2"/>
            <p:cNvSpPr/>
            <p:nvPr/>
          </p:nvSpPr>
          <p:spPr>
            <a:xfrm>
              <a:off x="3492777" y="1881810"/>
              <a:ext cx="774424" cy="463826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65991" y="1787360"/>
              <a:ext cx="2132872" cy="85561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ts val="1200"/>
                </a:spcBef>
                <a:buFontTx/>
                <a:buNone/>
              </a:pPr>
              <a:r>
                <a:rPr lang="en-US" altLang="x-none" sz="2400" dirty="0" err="1">
                  <a:latin typeface="Courier New" charset="0"/>
                  <a:ea typeface="Courier New" charset="0"/>
                  <a:cs typeface="Courier New" charset="0"/>
                </a:rPr>
                <a:t>i</a:t>
              </a:r>
              <a:r>
                <a:rPr lang="en-US" altLang="x-none" sz="2400" dirty="0">
                  <a:latin typeface="Courier New" charset="0"/>
                  <a:ea typeface="Courier New" charset="0"/>
                  <a:cs typeface="Courier New" charset="0"/>
                </a:rPr>
                <a:t> += 1;</a:t>
              </a:r>
            </a:p>
            <a:p>
              <a:pPr>
                <a:lnSpc>
                  <a:spcPct val="80000"/>
                </a:lnSpc>
                <a:spcBef>
                  <a:spcPts val="1200"/>
                </a:spcBef>
                <a:buFontTx/>
                <a:buNone/>
              </a:pPr>
              <a:r>
                <a:rPr lang="en-US" altLang="x-none" sz="2400" dirty="0">
                  <a:latin typeface="Courier New" charset="0"/>
                  <a:ea typeface="Courier New" charset="0"/>
                  <a:cs typeface="Courier New" charset="0"/>
                </a:rPr>
                <a:t>j -= 1;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99687" y="1825833"/>
              <a:ext cx="2132872" cy="7786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ts val="1200"/>
                </a:spcBef>
                <a:buFontTx/>
                <a:buNone/>
              </a:pPr>
              <a:r>
                <a:rPr lang="en-US" altLang="x-none" sz="2400" dirty="0" err="1">
                  <a:latin typeface="Courier New" charset="0"/>
                  <a:ea typeface="Courier New" charset="0"/>
                  <a:cs typeface="Courier New" charset="0"/>
                </a:rPr>
                <a:t>i</a:t>
              </a:r>
              <a:r>
                <a:rPr lang="en-US" altLang="x-none" sz="2400" dirty="0">
                  <a:latin typeface="Courier New" charset="0"/>
                  <a:ea typeface="Courier New" charset="0"/>
                  <a:cs typeface="Courier New" charset="0"/>
                </a:rPr>
                <a:t> = </a:t>
              </a:r>
              <a:r>
                <a:rPr lang="en-US" altLang="x-none" sz="2400" dirty="0" err="1">
                  <a:latin typeface="Courier New" charset="0"/>
                  <a:ea typeface="Courier New" charset="0"/>
                  <a:cs typeface="Courier New" charset="0"/>
                </a:rPr>
                <a:t>i</a:t>
              </a:r>
              <a:r>
                <a:rPr lang="en-US" altLang="x-none" sz="2400" dirty="0">
                  <a:latin typeface="Courier New" charset="0"/>
                  <a:ea typeface="Courier New" charset="0"/>
                  <a:cs typeface="Courier New" charset="0"/>
                </a:rPr>
                <a:t> + 1;</a:t>
              </a:r>
            </a:p>
            <a:p>
              <a:pPr>
                <a:lnSpc>
                  <a:spcPct val="80000"/>
                </a:lnSpc>
                <a:spcBef>
                  <a:spcPts val="600"/>
                </a:spcBef>
                <a:buFontTx/>
                <a:buNone/>
              </a:pPr>
              <a:r>
                <a:rPr lang="en-US" altLang="x-none" sz="2400" dirty="0">
                  <a:latin typeface="Courier New" charset="0"/>
                  <a:ea typeface="Courier New" charset="0"/>
                  <a:cs typeface="Courier New" charset="0"/>
                </a:rPr>
                <a:t>j = j - 1;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47132" y="4224792"/>
            <a:ext cx="209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/>
              <a:t>합성 할당 연산자</a:t>
            </a:r>
            <a:endParaRPr lang="en-US" sz="2000" b="1" dirty="0"/>
          </a:p>
        </p:txBody>
      </p:sp>
      <p:sp>
        <p:nvSpPr>
          <p:cNvPr id="13" name="Right Arrow 12"/>
          <p:cNvSpPr/>
          <p:nvPr/>
        </p:nvSpPr>
        <p:spPr>
          <a:xfrm>
            <a:off x="2757671" y="5359756"/>
            <a:ext cx="774424" cy="46382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30885" y="5265306"/>
            <a:ext cx="2132872" cy="8556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++; ++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j--; --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47132" y="5323746"/>
            <a:ext cx="209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/>
              <a:t>증가 감소 연산자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38642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Increment and Decrement Operators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 (“</a:t>
            </a:r>
            <a:r>
              <a:rPr lang="ko-KR" altLang="en-US" dirty="0"/>
              <a:t>먼저 더함</a:t>
            </a:r>
            <a:r>
              <a:rPr lang="en-US" altLang="x-none" dirty="0"/>
              <a:t>”)</a:t>
            </a:r>
            <a:r>
              <a:rPr lang="ko-KR" altLang="en-US" dirty="0"/>
              <a:t>는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뜻하고 </a:t>
            </a:r>
            <a:r>
              <a:rPr lang="en-US" altLang="x-none" dirty="0"/>
              <a:t>side effect</a:t>
            </a:r>
            <a:r>
              <a:rPr lang="ko-KR" altLang="en-US" dirty="0"/>
              <a:t>로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는 증가됨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%d\n", ++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);   /* prints 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2"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%d\n",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);     /* prints 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2" */</a:t>
            </a:r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>
                <a:ea typeface="Courier New" charset="0"/>
                <a:cs typeface="Courier New" charset="0"/>
              </a:rPr>
              <a:t> </a:t>
            </a:r>
            <a:r>
              <a:rPr lang="en-US" altLang="x-none" dirty="0"/>
              <a:t>( “</a:t>
            </a:r>
            <a:r>
              <a:rPr lang="ko-KR" altLang="en-US" dirty="0"/>
              <a:t>후에 더함</a:t>
            </a:r>
            <a:r>
              <a:rPr lang="en-US" altLang="x-none" dirty="0"/>
              <a:t>”) </a:t>
            </a:r>
            <a:r>
              <a:rPr lang="ko-KR" altLang="en-US" dirty="0"/>
              <a:t>의 결과는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이고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x-none" dirty="0"/>
              <a:t> </a:t>
            </a:r>
            <a:r>
              <a:rPr lang="ko-KR" altLang="en-US" dirty="0"/>
              <a:t>그 다음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의 값이</a:t>
            </a:r>
            <a:r>
              <a:rPr lang="ko-KR" altLang="en-US" dirty="0"/>
              <a:t> 증가됨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/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%d\n",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++);   /* prints 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1"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%d\n",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);     /* prints 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2" */</a:t>
            </a:r>
          </a:p>
          <a:p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" charset="2"/>
              <a:buChar char="ü"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“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즉시 증가</a:t>
            </a:r>
            <a:r>
              <a:rPr lang="en-US" altLang="x-none" dirty="0"/>
              <a:t>”</a:t>
            </a:r>
            <a:r>
              <a:rPr lang="ko-KR" altLang="en-US" dirty="0" err="1"/>
              <a:t>를</a:t>
            </a:r>
            <a:r>
              <a:rPr lang="ko-KR" altLang="en-US" dirty="0"/>
              <a:t> 뜻함</a:t>
            </a:r>
            <a:endParaRPr lang="en-US" altLang="x-none" dirty="0"/>
          </a:p>
          <a:p>
            <a:pPr>
              <a:buFont typeface="Wingdings" charset="2"/>
              <a:buChar char="ü"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“</a:t>
            </a:r>
            <a:r>
              <a:rPr lang="ko-KR" altLang="en-US" dirty="0"/>
              <a:t>현재의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/>
              <a:t>값을 쓰고</a:t>
            </a:r>
            <a:r>
              <a:rPr lang="en-US" altLang="ko-KR" dirty="0"/>
              <a:t>,</a:t>
            </a:r>
            <a:r>
              <a:rPr lang="ko-KR" altLang="en-US" dirty="0"/>
              <a:t> 그 후에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증가</a:t>
            </a:r>
            <a:r>
              <a:rPr lang="en-US" altLang="x-none" dirty="0"/>
              <a:t>”</a:t>
            </a:r>
            <a:r>
              <a:rPr lang="ko-KR" altLang="en-US" dirty="0" err="1"/>
              <a:t>를</a:t>
            </a:r>
            <a:r>
              <a:rPr lang="ko-KR" altLang="en-US" dirty="0"/>
              <a:t> 뜻함</a:t>
            </a:r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6C6D9A8-7CE9-144D-82D9-E4D29B2D41DF}" type="slidenum">
              <a:rPr lang="en-US" altLang="x-none" sz="1200">
                <a:latin typeface="Arial" charset="0"/>
              </a:rPr>
              <a:pPr/>
              <a:t>18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69180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Increment and Decrement Operators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--</a:t>
            </a:r>
            <a:r>
              <a:rPr lang="en-US" altLang="x-none" dirty="0"/>
              <a:t> </a:t>
            </a:r>
            <a:r>
              <a:rPr lang="ko-KR" altLang="en-US" dirty="0"/>
              <a:t>연산자도 똑같은 성질을 갖음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/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%d\n", --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);   /* prints 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0"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%d\n",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);     /* prints 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0"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%d\n",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--);   /* prints 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1"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%d\n",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);     /* prints "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is 0" */</a:t>
            </a:r>
          </a:p>
          <a:p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86DF8AC-F22F-174B-9DAE-F0EFC7C4C581}" type="slidenum">
              <a:rPr lang="en-US" altLang="x-none" sz="1200">
                <a:latin typeface="Arial" charset="0"/>
              </a:rPr>
              <a:pPr/>
              <a:t>19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2783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</a:t>
            </a:r>
            <a:r>
              <a:rPr lang="ko-KR" altLang="en-US" dirty="0"/>
              <a:t>연산자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 </a:t>
            </a:r>
            <a:r>
              <a:rPr lang="ko-KR" altLang="en-US" dirty="0"/>
              <a:t>는 표현식을 많이 사용함</a:t>
            </a:r>
            <a:endParaRPr lang="en-US" dirty="0"/>
          </a:p>
          <a:p>
            <a:pPr>
              <a:defRPr/>
            </a:pPr>
            <a:r>
              <a:rPr lang="ko-KR" altLang="en-US" dirty="0"/>
              <a:t>표현식은 변수와 상수와 연산자로 구성됨</a:t>
            </a:r>
            <a:endParaRPr lang="en-US" altLang="ko-KR" dirty="0"/>
          </a:p>
          <a:p>
            <a:pPr>
              <a:defRPr/>
            </a:pPr>
            <a:r>
              <a:rPr lang="en-US" dirty="0"/>
              <a:t>C </a:t>
            </a:r>
            <a:r>
              <a:rPr lang="ko-KR" altLang="en-US" dirty="0"/>
              <a:t>에는 연산자의 종류가 다양함</a:t>
            </a:r>
            <a:endParaRPr lang="en-US" dirty="0"/>
          </a:p>
          <a:p>
            <a:pPr marL="727075" lvl="1" indent="-457200">
              <a:buFont typeface="+mj-lt"/>
              <a:buAutoNum type="arabicPeriod"/>
              <a:defRPr/>
            </a:pPr>
            <a:r>
              <a:rPr lang="en-US" dirty="0"/>
              <a:t>arithmetic operators </a:t>
            </a:r>
            <a:r>
              <a:rPr lang="en-US" altLang="ko-KR" sz="2000" dirty="0"/>
              <a:t>(</a:t>
            </a:r>
            <a:r>
              <a:rPr lang="ko-KR" altLang="en-US" sz="2000" dirty="0"/>
              <a:t>수식 연산자</a:t>
            </a:r>
            <a:r>
              <a:rPr lang="en-US" altLang="ko-KR" sz="2000" dirty="0"/>
              <a:t>)</a:t>
            </a:r>
            <a:endParaRPr lang="en-US" dirty="0"/>
          </a:p>
          <a:p>
            <a:pPr marL="727075" lvl="1" indent="-457200">
              <a:buFont typeface="+mj-lt"/>
              <a:buAutoNum type="arabicPeriod"/>
              <a:defRPr/>
            </a:pPr>
            <a:r>
              <a:rPr lang="en-US" dirty="0"/>
              <a:t>relational operators</a:t>
            </a:r>
            <a:r>
              <a:rPr lang="ko-KR" altLang="en-US" dirty="0"/>
              <a:t> </a:t>
            </a:r>
            <a:r>
              <a:rPr lang="en-US" altLang="ko-KR" sz="2000" dirty="0"/>
              <a:t>(</a:t>
            </a:r>
            <a:r>
              <a:rPr lang="ko-KR" altLang="en-US" sz="2000" dirty="0"/>
              <a:t>관계 연산자</a:t>
            </a:r>
            <a:r>
              <a:rPr lang="en-US" altLang="ko-KR" sz="2000" dirty="0"/>
              <a:t>)</a:t>
            </a:r>
            <a:endParaRPr lang="en-US" sz="2000" dirty="0"/>
          </a:p>
          <a:p>
            <a:pPr marL="727075" lvl="1" indent="-457200">
              <a:buFont typeface="+mj-lt"/>
              <a:buAutoNum type="arabicPeriod"/>
              <a:defRPr/>
            </a:pPr>
            <a:r>
              <a:rPr lang="en-US" dirty="0"/>
              <a:t>logical operators</a:t>
            </a:r>
            <a:r>
              <a:rPr lang="ko-KR" altLang="en-US" dirty="0"/>
              <a:t> </a:t>
            </a:r>
            <a:r>
              <a:rPr lang="en-US" altLang="ko-KR" sz="2000" dirty="0"/>
              <a:t>(</a:t>
            </a:r>
            <a:r>
              <a:rPr lang="ko-KR" altLang="en-US" sz="2000" dirty="0"/>
              <a:t>논리 연산자</a:t>
            </a:r>
            <a:r>
              <a:rPr lang="en-US" altLang="ko-KR" sz="2000" dirty="0"/>
              <a:t>)</a:t>
            </a:r>
            <a:endParaRPr lang="en-US" sz="2000" dirty="0"/>
          </a:p>
          <a:p>
            <a:pPr marL="727075" lvl="1" indent="-457200">
              <a:buFont typeface="+mj-lt"/>
              <a:buAutoNum type="arabicPeriod"/>
              <a:defRPr/>
            </a:pPr>
            <a:r>
              <a:rPr lang="en-US" dirty="0"/>
              <a:t>assignment operators</a:t>
            </a:r>
            <a:r>
              <a:rPr lang="ko-KR" altLang="en-US" dirty="0"/>
              <a:t> </a:t>
            </a:r>
            <a:r>
              <a:rPr lang="en-US" altLang="ko-KR" sz="2000" dirty="0"/>
              <a:t>(</a:t>
            </a:r>
            <a:r>
              <a:rPr lang="ko-KR" altLang="en-US" sz="2000" dirty="0"/>
              <a:t>할당 연산자</a:t>
            </a:r>
            <a:r>
              <a:rPr lang="en-US" altLang="ko-KR" sz="2000" dirty="0"/>
              <a:t>)</a:t>
            </a:r>
            <a:endParaRPr lang="en-US" sz="2000" dirty="0"/>
          </a:p>
          <a:p>
            <a:pPr marL="727075" lvl="1" indent="-457200">
              <a:buFont typeface="+mj-lt"/>
              <a:buAutoNum type="arabicPeriod"/>
              <a:defRPr/>
            </a:pPr>
            <a:r>
              <a:rPr lang="en-US" dirty="0"/>
              <a:t>increment and decrement operators</a:t>
            </a:r>
            <a:r>
              <a:rPr lang="ko-KR" altLang="en-US" dirty="0"/>
              <a:t> </a:t>
            </a:r>
            <a:r>
              <a:rPr lang="en-US" altLang="ko-KR" sz="2000" dirty="0"/>
              <a:t>(</a:t>
            </a:r>
            <a:r>
              <a:rPr lang="ko-KR" altLang="en-US" sz="2000" dirty="0"/>
              <a:t>증감 연산자</a:t>
            </a:r>
            <a:r>
              <a:rPr lang="en-US" altLang="ko-KR" sz="2000" dirty="0"/>
              <a:t>)</a:t>
            </a:r>
            <a:endParaRPr lang="en-US" sz="2000" dirty="0"/>
          </a:p>
          <a:p>
            <a:pPr>
              <a:buFontTx/>
              <a:buNone/>
              <a:defRPr/>
            </a:pPr>
            <a:r>
              <a:rPr lang="en-US" dirty="0"/>
              <a:t>	</a:t>
            </a:r>
            <a:r>
              <a:rPr lang="ko-KR" altLang="en-US" dirty="0"/>
              <a:t>그 외에도 더 있음</a:t>
            </a:r>
            <a:endParaRPr lang="en-US" dirty="0"/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02254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Increment and Decrement Operators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/>
              <a:t> </a:t>
            </a:r>
            <a:r>
              <a:rPr lang="ko-KR" altLang="en-US" dirty="0"/>
              <a:t>또는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altLang="x-none" dirty="0"/>
              <a:t> </a:t>
            </a:r>
            <a:r>
              <a:rPr lang="ko-KR" altLang="en-US" dirty="0"/>
              <a:t>가 한 표현식에서 여러 차례 사용된다면 그  결과를 판단하기 </a:t>
            </a:r>
            <a:r>
              <a:rPr lang="ko-KR" altLang="en-US" dirty="0" err="1"/>
              <a:t>어려워짐</a:t>
            </a:r>
            <a:endParaRPr lang="en-US" altLang="ko-KR" dirty="0"/>
          </a:p>
          <a:p>
            <a:r>
              <a:rPr lang="en-US" altLang="x-none" dirty="0"/>
              <a:t>Example: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j = 2;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k = ++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j++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마지막 문장은 다음과 같음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+ 1;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k =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+ j;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j = j + 1;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최종 결과로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2, 3, 4 </a:t>
            </a:r>
            <a:r>
              <a:rPr lang="ko-KR" altLang="en-US" dirty="0"/>
              <a:t>가 됨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9418D19-B5E2-4541-871D-F2D5482714BC}" type="slidenum">
              <a:rPr lang="en-US" altLang="x-none" sz="1200">
                <a:latin typeface="Arial" charset="0"/>
              </a:rPr>
              <a:pPr/>
              <a:t>20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500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Increment and Decrement Operators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다음의 문장을 실행 시키면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j = 2;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k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 +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j++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altLang="x-none" dirty="0"/>
              <a:t> </a:t>
            </a:r>
            <a:r>
              <a:rPr lang="ko-KR" altLang="en-US" dirty="0"/>
              <a:t>는 </a:t>
            </a:r>
            <a:r>
              <a:rPr lang="en-US" altLang="x-none" dirty="0"/>
              <a:t> 2, 3, 3</a:t>
            </a:r>
            <a:r>
              <a:rPr lang="ko-KR" altLang="en-US" dirty="0"/>
              <a:t> 이 됨</a:t>
            </a:r>
            <a:r>
              <a:rPr lang="en-US" altLang="x-none" dirty="0"/>
              <a:t>.</a:t>
            </a:r>
          </a:p>
          <a:p>
            <a:pPr>
              <a:buFontTx/>
              <a:buNone/>
            </a:pPr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D3B2A33-DBA0-9F4F-AC5D-DBA83FE162E5}" type="slidenum">
              <a:rPr lang="en-US" altLang="x-none" sz="1200">
                <a:latin typeface="Arial" charset="0"/>
              </a:rPr>
              <a:pPr/>
              <a:t>21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8844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표현식 평가</a:t>
            </a:r>
            <a:endParaRPr lang="en-US" altLang="x-none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지금까지 다룬 연산자</a:t>
            </a:r>
            <a:r>
              <a:rPr lang="en-US" altLang="x-none" dirty="0"/>
              <a:t>:</a:t>
            </a:r>
          </a:p>
          <a:p>
            <a:pPr>
              <a:buFontTx/>
              <a:buNone/>
            </a:pPr>
            <a:r>
              <a:rPr lang="ko-KR" altLang="en-US" sz="2000" b="1" i="1" dirty="0"/>
              <a:t>우선 순위</a:t>
            </a:r>
            <a:r>
              <a:rPr lang="en-US" altLang="x-none" sz="2000" b="1" i="1" dirty="0"/>
              <a:t>	 </a:t>
            </a:r>
            <a:r>
              <a:rPr lang="ko-KR" altLang="en-US" sz="2000" b="1" i="1" dirty="0"/>
              <a:t>이름</a:t>
            </a:r>
            <a:r>
              <a:rPr lang="en-US" altLang="x-none" sz="2000" b="1" i="1" dirty="0"/>
              <a:t>		</a:t>
            </a:r>
            <a:r>
              <a:rPr lang="ko-KR" altLang="en-US" sz="2000" b="1" i="1" dirty="0"/>
              <a:t>기호 </a:t>
            </a:r>
            <a:r>
              <a:rPr lang="en-US" altLang="ko-KR" sz="2000" b="1" i="1" dirty="0"/>
              <a:t>	</a:t>
            </a:r>
            <a:r>
              <a:rPr lang="en-US" altLang="x-none" sz="2000" b="1" i="1" dirty="0"/>
              <a:t>	      </a:t>
            </a:r>
            <a:r>
              <a:rPr lang="ko-KR" altLang="en-US" sz="2000" b="1" i="1" dirty="0"/>
              <a:t>결합 방향</a:t>
            </a:r>
            <a:endParaRPr lang="en-US" altLang="x-none" sz="2000" b="1" i="1" dirty="0"/>
          </a:p>
          <a:p>
            <a:pPr>
              <a:buFontTx/>
              <a:buNone/>
            </a:pPr>
            <a:r>
              <a:rPr lang="en-US" altLang="x-none" sz="2000" dirty="0"/>
              <a:t>        1	      increment (postfix)	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++			</a:t>
            </a:r>
            <a:r>
              <a:rPr lang="en-US" altLang="x-none" sz="2000" dirty="0"/>
              <a:t>left</a:t>
            </a:r>
          </a:p>
          <a:p>
            <a:pPr>
              <a:buFontTx/>
              <a:buNone/>
            </a:pPr>
            <a:r>
              <a:rPr lang="en-US" altLang="x-none" sz="2000" dirty="0"/>
              <a:t>		      decrement (postfix)	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--</a:t>
            </a:r>
            <a:endParaRPr lang="en-US" altLang="x-none" sz="2000" dirty="0"/>
          </a:p>
          <a:p>
            <a:pPr>
              <a:buFontTx/>
              <a:buNone/>
            </a:pPr>
            <a:r>
              <a:rPr lang="en-US" altLang="x-none" sz="2000" dirty="0"/>
              <a:t>        2	      increment (prefix) 	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++			</a:t>
            </a:r>
            <a:r>
              <a:rPr lang="en-US" altLang="x-none" sz="2000" dirty="0"/>
              <a:t>right</a:t>
            </a:r>
          </a:p>
          <a:p>
            <a:pPr>
              <a:buFontTx/>
              <a:buNone/>
            </a:pPr>
            <a:r>
              <a:rPr lang="en-US" altLang="x-none" sz="2000" dirty="0"/>
              <a:t>		      decrement (prefix)	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--</a:t>
            </a:r>
          </a:p>
          <a:p>
            <a:pPr>
              <a:buFontTx/>
              <a:buNone/>
            </a:pPr>
            <a:r>
              <a:rPr lang="en-US" altLang="x-none" sz="2000" dirty="0"/>
              <a:t>		      unary plus		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+</a:t>
            </a:r>
            <a:endParaRPr lang="en-US" altLang="x-none" sz="2000" dirty="0"/>
          </a:p>
          <a:p>
            <a:pPr>
              <a:buFontTx/>
              <a:buNone/>
            </a:pPr>
            <a:r>
              <a:rPr lang="en-US" altLang="x-none" sz="2000" dirty="0"/>
              <a:t>		      unary minus		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000" dirty="0"/>
              <a:t>	</a:t>
            </a:r>
          </a:p>
          <a:p>
            <a:pPr>
              <a:buFontTx/>
              <a:buNone/>
            </a:pPr>
            <a:r>
              <a:rPr lang="en-US" altLang="x-none" sz="2000" dirty="0"/>
              <a:t>        3	      multiplicative		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* / %</a:t>
            </a:r>
            <a:r>
              <a:rPr lang="en-US" altLang="x-none" sz="2000" dirty="0"/>
              <a:t>			left</a:t>
            </a:r>
          </a:p>
          <a:p>
            <a:pPr>
              <a:buFontTx/>
              <a:buNone/>
            </a:pPr>
            <a:r>
              <a:rPr lang="en-US" altLang="x-none" sz="2000" dirty="0"/>
              <a:t>        4	      additive		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+ -</a:t>
            </a:r>
            <a:r>
              <a:rPr lang="en-US" altLang="x-none" sz="2000" dirty="0"/>
              <a:t>			left</a:t>
            </a:r>
          </a:p>
          <a:p>
            <a:pPr>
              <a:buFontTx/>
              <a:buNone/>
            </a:pPr>
            <a:r>
              <a:rPr lang="en-US" altLang="x-none" sz="2000" dirty="0"/>
              <a:t>        5	      assignment		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= *= /= %= += -=	</a:t>
            </a:r>
            <a:r>
              <a:rPr lang="en-US" altLang="x-none" sz="2000" dirty="0"/>
              <a:t>right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BFAA21A-B978-794E-99A7-F0EB2DC1AB45}" type="slidenum">
              <a:rPr lang="en-US" altLang="x-none" sz="1200">
                <a:latin typeface="Arial" charset="0"/>
              </a:rPr>
              <a:pPr/>
              <a:t>22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44590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표현식 평가</a:t>
            </a:r>
            <a:endParaRPr lang="en-US" altLang="x-none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괄호를 써서 표현식을 묶는 방식으로 평가할 수 있음</a:t>
            </a:r>
            <a:endParaRPr lang="en-US" altLang="x-none" sz="2400" dirty="0"/>
          </a:p>
          <a:p>
            <a:r>
              <a:rPr lang="ko-KR" altLang="en-US" sz="2400" dirty="0"/>
              <a:t>가장 높은 우선 순위의 연산자를 중심으로 연산자와 </a:t>
            </a:r>
            <a:r>
              <a:rPr lang="ko-KR" altLang="en-US" sz="2400" dirty="0" err="1"/>
              <a:t>피연산자를</a:t>
            </a:r>
            <a:r>
              <a:rPr lang="ko-KR" altLang="en-US" sz="2400" dirty="0"/>
              <a:t> 괄호로 묶음</a:t>
            </a:r>
            <a:endParaRPr lang="en-US" altLang="x-none" sz="2400" dirty="0"/>
          </a:p>
          <a:p>
            <a:r>
              <a:rPr lang="en-US" altLang="x-none" sz="2400" dirty="0"/>
              <a:t>Example: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x-none" sz="2200" dirty="0"/>
              <a:t>	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+=</a:t>
            </a:r>
            <a:r>
              <a:rPr lang="en-US" altLang="x-none" sz="2200" dirty="0"/>
              <a:t>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c++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--e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-f</a:t>
            </a:r>
          </a:p>
          <a:p>
            <a:pPr>
              <a:lnSpc>
                <a:spcPts val="600"/>
              </a:lnSpc>
              <a:spcBef>
                <a:spcPct val="0"/>
              </a:spcBef>
              <a:buFontTx/>
              <a:buNone/>
            </a:pPr>
            <a:r>
              <a:rPr lang="en-US" altLang="x-none" dirty="0">
                <a:solidFill>
                  <a:srgbClr val="000000"/>
                </a:solidFill>
              </a:rPr>
              <a:t>								</a:t>
            </a:r>
            <a:r>
              <a:rPr lang="en-US" altLang="x-none" sz="2000" i="1" dirty="0">
                <a:solidFill>
                  <a:srgbClr val="000000"/>
                </a:solidFill>
              </a:rPr>
              <a:t>Precedence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000" dirty="0">
                <a:solidFill>
                  <a:srgbClr val="000000"/>
                </a:solidFill>
              </a:rPr>
              <a:t>								      </a:t>
            </a:r>
            <a:r>
              <a:rPr lang="en-US" altLang="x-none" sz="2000" i="1" dirty="0">
                <a:solidFill>
                  <a:srgbClr val="000000"/>
                </a:solidFill>
              </a:rPr>
              <a:t>level</a:t>
            </a:r>
          </a:p>
          <a:p>
            <a:pPr>
              <a:spcBef>
                <a:spcPts val="200"/>
              </a:spcBef>
              <a:buFontTx/>
              <a:buNone/>
            </a:pPr>
            <a:r>
              <a:rPr lang="en-US" altLang="x-none" sz="2200" dirty="0"/>
              <a:t>	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+=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c++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--e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-f                </a:t>
            </a:r>
            <a:r>
              <a:rPr lang="en-US" altLang="x-none" sz="2200" dirty="0"/>
              <a:t>1</a:t>
            </a:r>
          </a:p>
          <a:p>
            <a:pPr>
              <a:spcBef>
                <a:spcPts val="200"/>
              </a:spcBef>
              <a:buFontTx/>
              <a:buNone/>
            </a:pPr>
            <a:r>
              <a:rPr lang="en-US" altLang="x-none" sz="2200" dirty="0"/>
              <a:t>	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+=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c++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(--e)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(-f)            </a:t>
            </a:r>
            <a:r>
              <a:rPr lang="en-US" altLang="x-none" sz="2200" dirty="0"/>
              <a:t>2</a:t>
            </a:r>
          </a:p>
          <a:p>
            <a:pPr>
              <a:spcBef>
                <a:spcPts val="200"/>
              </a:spcBef>
              <a:buFontTx/>
              <a:buNone/>
            </a:pPr>
            <a:r>
              <a:rPr lang="en-US" altLang="x-none" sz="2200" dirty="0"/>
              <a:t>	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+=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c++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((--e)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(-f))          </a:t>
            </a:r>
            <a:r>
              <a:rPr lang="en-US" altLang="x-none" sz="2200" dirty="0"/>
              <a:t>3</a:t>
            </a:r>
          </a:p>
          <a:p>
            <a:pPr>
              <a:spcBef>
                <a:spcPts val="200"/>
              </a:spcBef>
              <a:buFontTx/>
              <a:buNone/>
            </a:pPr>
            <a:r>
              <a:rPr lang="en-US" altLang="x-none" sz="2200" dirty="0"/>
              <a:t>	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+=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(((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c++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d)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((--e)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(-f)))      </a:t>
            </a:r>
            <a:r>
              <a:rPr lang="en-US" altLang="x-none" sz="2200" dirty="0"/>
              <a:t>4</a:t>
            </a:r>
          </a:p>
          <a:p>
            <a:pPr>
              <a:spcBef>
                <a:spcPts val="200"/>
              </a:spcBef>
              <a:buFontTx/>
              <a:buNone/>
            </a:pPr>
            <a:r>
              <a:rPr lang="en-US" altLang="x-none" sz="2200" dirty="0"/>
              <a:t>	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(a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(b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+=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(((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c++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d)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((--e)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(-f)))))  </a:t>
            </a:r>
            <a:r>
              <a:rPr lang="en-US" altLang="x-none" sz="2200" dirty="0"/>
              <a:t>5 </a:t>
            </a:r>
          </a:p>
          <a:p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E186409-5CA3-254C-AFDF-D599000BFD78}" type="slidenum">
              <a:rPr lang="en-US" altLang="x-none" sz="1200">
                <a:latin typeface="Arial" charset="0"/>
              </a:rPr>
              <a:pPr/>
              <a:t>23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66212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하위표현식의 평가 순서</a:t>
            </a:r>
            <a:endParaRPr lang="en-US" altLang="x-none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2;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j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</a:t>
            </a:r>
            <a:r>
              <a:rPr lang="ko-KR" altLang="en-US" dirty="0"/>
              <a:t>의 값이</a:t>
            </a:r>
            <a:r>
              <a:rPr lang="en-US" altLang="x-none" dirty="0"/>
              <a:t> 4</a:t>
            </a:r>
            <a:r>
              <a:rPr lang="ko-KR" altLang="en-US" dirty="0" err="1"/>
              <a:t>라고</a:t>
            </a:r>
            <a:r>
              <a:rPr lang="ko-KR" altLang="en-US" dirty="0"/>
              <a:t> 생각하기 쉬움</a:t>
            </a:r>
            <a:r>
              <a:rPr lang="en-US" altLang="x-none" dirty="0"/>
              <a:t>. </a:t>
            </a:r>
            <a:r>
              <a:rPr lang="ko-KR" altLang="en-US" dirty="0"/>
              <a:t>하지만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</a:t>
            </a:r>
            <a:r>
              <a:rPr lang="ko-KR" altLang="en-US" dirty="0"/>
              <a:t>는 </a:t>
            </a:r>
            <a:r>
              <a:rPr lang="en-US" altLang="ko-KR" dirty="0"/>
              <a:t>6</a:t>
            </a:r>
            <a:r>
              <a:rPr lang="ko-KR" altLang="en-US" dirty="0"/>
              <a:t>일 수도 있음</a:t>
            </a:r>
            <a:r>
              <a:rPr lang="en-US" altLang="x-none" dirty="0"/>
              <a:t>:</a:t>
            </a:r>
          </a:p>
          <a:p>
            <a:pPr marL="685800" lvl="1">
              <a:buFontTx/>
              <a:buAutoNum type="arabicPeriod"/>
            </a:pPr>
            <a:r>
              <a:rPr lang="ko-KR" altLang="en-US" dirty="0"/>
              <a:t> 두 번째 </a:t>
            </a:r>
            <a:r>
              <a:rPr lang="ko-KR" altLang="en-US" dirty="0" err="1"/>
              <a:t>피연산자가</a:t>
            </a:r>
            <a:r>
              <a:rPr lang="ko-KR" altLang="en-US" dirty="0"/>
              <a:t> </a:t>
            </a:r>
            <a:r>
              <a:rPr lang="en-US" altLang="x-none" dirty="0"/>
              <a:t>(</a:t>
            </a:r>
            <a:r>
              <a:rPr lang="en-US" altLang="x-none" dirty="0" err="1"/>
              <a:t>i</a:t>
            </a:r>
            <a:r>
              <a:rPr lang="ko-KR" altLang="en-US" dirty="0"/>
              <a:t>의 원래 값</a:t>
            </a:r>
            <a:r>
              <a:rPr lang="en-US" altLang="x-none" dirty="0"/>
              <a:t>) </a:t>
            </a:r>
            <a:r>
              <a:rPr lang="ko-KR" altLang="en-US" dirty="0"/>
              <a:t> 사용되고</a:t>
            </a:r>
            <a:r>
              <a:rPr lang="en-US" altLang="x-none" dirty="0"/>
              <a:t>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/>
              <a:t>가 증가됨</a:t>
            </a:r>
            <a:endParaRPr lang="en-US" altLang="x-none" dirty="0"/>
          </a:p>
          <a:p>
            <a:pPr marL="685800" lvl="1">
              <a:buFontTx/>
              <a:buAutoNum type="arabicPeriod"/>
            </a:pPr>
            <a:r>
              <a:rPr lang="ko-KR" altLang="en-US" dirty="0"/>
              <a:t> 첫 번째 </a:t>
            </a:r>
            <a:r>
              <a:rPr lang="ko-KR" altLang="en-US" dirty="0" err="1"/>
              <a:t>피연산자가</a:t>
            </a:r>
            <a:r>
              <a:rPr lang="en-US" altLang="x-none" dirty="0"/>
              <a:t> 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의 새로운 값</a:t>
            </a:r>
            <a:r>
              <a:rPr lang="en-US" altLang="x-none" dirty="0"/>
              <a:t>) </a:t>
            </a:r>
            <a:r>
              <a:rPr lang="ko-KR" altLang="en-US" dirty="0"/>
              <a:t>사용됨</a:t>
            </a:r>
            <a:endParaRPr lang="en-US" altLang="x-none" dirty="0"/>
          </a:p>
          <a:p>
            <a:pPr marL="685800" lvl="1">
              <a:buFontTx/>
              <a:buAutoNum type="arabicPeriod"/>
            </a:pP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의 원래 값과 새로운 값이 곱해져</a:t>
            </a:r>
            <a:r>
              <a:rPr lang="en-US" altLang="x-none" dirty="0"/>
              <a:t> 6</a:t>
            </a:r>
            <a:r>
              <a:rPr lang="ko-KR" altLang="en-US" dirty="0"/>
              <a:t>이 됨</a:t>
            </a:r>
            <a:r>
              <a:rPr lang="en-US" altLang="x-none" dirty="0"/>
              <a:t>.</a:t>
            </a:r>
          </a:p>
          <a:p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6E2E0E6-2C19-1542-BCEC-83EE0FE47F0B}" type="slidenum">
              <a:rPr lang="en-US" altLang="x-none" sz="1200">
                <a:latin typeface="Arial" charset="0"/>
              </a:rPr>
              <a:pPr/>
              <a:t>24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3" name="Rectangle 2"/>
          <p:cNvSpPr/>
          <p:nvPr/>
        </p:nvSpPr>
        <p:spPr>
          <a:xfrm rot="19133579">
            <a:off x="6739916" y="6795916"/>
            <a:ext cx="51623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/>
              <a:t>undefined behavior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71505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2802 -0.4136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10" y="-2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Expression Statements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 </a:t>
            </a:r>
            <a:r>
              <a:rPr lang="ko-KR" altLang="en-US" dirty="0"/>
              <a:t>에선 모든 표현식이 문장이 될 수 있음</a:t>
            </a:r>
            <a:r>
              <a:rPr lang="en-US" altLang="x-none" dirty="0"/>
              <a:t>.</a:t>
            </a:r>
          </a:p>
          <a:p>
            <a:r>
              <a:rPr lang="en-US" altLang="x-none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++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altLang="x-none" dirty="0"/>
              <a:t>	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</a:p>
          <a:p>
            <a:r>
              <a:rPr lang="en-US" altLang="x-none" dirty="0"/>
              <a:t>side effect</a:t>
            </a:r>
            <a:r>
              <a:rPr lang="ko-KR" altLang="en-US" dirty="0"/>
              <a:t>가 있는 경우만 표현식이 문장으로서 가치가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1;       /* useful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--;         /* useful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* j - 1;   /* not useful */</a:t>
            </a:r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C225354-7348-F14D-B8C4-8740ED041BB7}" type="slidenum">
              <a:rPr lang="en-US" altLang="x-none" sz="1200">
                <a:latin typeface="Arial" charset="0"/>
              </a:rPr>
              <a:pPr/>
              <a:t>25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38935" y="1704125"/>
            <a:ext cx="65640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</a:t>
            </a:r>
            <a:r>
              <a:rPr lang="ko-KR" altLang="en-US" sz="2400" dirty="0"/>
              <a:t>가 먼저 증가되고</a:t>
            </a:r>
            <a:r>
              <a:rPr lang="en-US" altLang="ko-KR" sz="2400" dirty="0"/>
              <a:t>,</a:t>
            </a:r>
            <a:r>
              <a:rPr lang="ko-KR" altLang="en-US" sz="2400" dirty="0"/>
              <a:t> 그 새로운 값을 읽었지만 어디에 쓰이진 않음</a:t>
            </a:r>
            <a:endParaRPr lang="en-US" altLang="x-none" sz="2400" dirty="0"/>
          </a:p>
        </p:txBody>
      </p:sp>
    </p:spTree>
    <p:extLst>
      <p:ext uri="{BB962C8B-B14F-4D97-AF65-F5344CB8AC3E}">
        <p14:creationId xmlns:p14="http://schemas.microsoft.com/office/powerpoint/2010/main" val="153418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Arithmetic Operators</a:t>
            </a:r>
            <a:r>
              <a:rPr lang="ko-KR" altLang="en-US" dirty="0"/>
              <a:t> 수식 연산자</a:t>
            </a:r>
            <a:endParaRPr lang="en-US" altLang="x-none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C </a:t>
            </a:r>
            <a:r>
              <a:rPr lang="ko-KR" altLang="en-US" dirty="0"/>
              <a:t>이항 수식 연산자</a:t>
            </a:r>
            <a:r>
              <a:rPr lang="en-US" altLang="x-none" dirty="0"/>
              <a:t> </a:t>
            </a:r>
            <a:r>
              <a:rPr lang="en-US" altLang="x-none" b="1" i="1" dirty="0"/>
              <a:t>arithmetic operators: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	addition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dirty="0"/>
              <a:t>	subtraction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	multiplication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dirty="0"/>
              <a:t>	division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altLang="x-none" dirty="0"/>
              <a:t>	remainder</a:t>
            </a:r>
          </a:p>
          <a:p>
            <a:r>
              <a:rPr lang="ko-KR" altLang="en-US" dirty="0" err="1"/>
              <a:t>단항</a:t>
            </a:r>
            <a:r>
              <a:rPr lang="ko-KR" altLang="en-US" dirty="0"/>
              <a:t> 수식 연산자</a:t>
            </a:r>
            <a:r>
              <a:rPr lang="en-US" altLang="x-none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	unary plus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dirty="0"/>
              <a:t>	unary minus</a:t>
            </a:r>
          </a:p>
          <a:p>
            <a:pPr>
              <a:buFontTx/>
              <a:buNone/>
            </a:pPr>
            <a:endParaRPr lang="en-US" altLang="x-none" dirty="0"/>
          </a:p>
          <a:p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1ECD33D-9761-2C40-921D-370CD3D63BD8}" type="slidenum">
              <a:rPr lang="en-US" altLang="x-none" sz="1200">
                <a:latin typeface="Arial" charset="0"/>
              </a:rPr>
              <a:pPr/>
              <a:t>3</a:t>
            </a:fld>
            <a:endParaRPr lang="en-US" altLang="x-none" sz="1800"/>
          </a:p>
        </p:txBody>
      </p:sp>
      <p:sp>
        <p:nvSpPr>
          <p:cNvPr id="6" name="Rectangle 5"/>
          <p:cNvSpPr/>
          <p:nvPr/>
        </p:nvSpPr>
        <p:spPr>
          <a:xfrm>
            <a:off x="3648026" y="1349274"/>
            <a:ext cx="295696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sz="2400" dirty="0"/>
              <a:t>An operator is </a:t>
            </a:r>
            <a:r>
              <a:rPr lang="en-US" altLang="x-none" sz="2400" b="1" i="1" dirty="0"/>
              <a:t>binary</a:t>
            </a:r>
            <a:r>
              <a:rPr lang="en-US" altLang="x-none" sz="2400" dirty="0"/>
              <a:t> </a:t>
            </a:r>
          </a:p>
          <a:p>
            <a:r>
              <a:rPr lang="en-US" altLang="x-none" sz="2400" dirty="0"/>
              <a:t>if it has two operands.</a:t>
            </a:r>
          </a:p>
          <a:p>
            <a:endParaRPr lang="en-US" altLang="x-none" sz="2400" dirty="0"/>
          </a:p>
          <a:p>
            <a:r>
              <a:rPr lang="en-US" altLang="x-none" sz="2400" dirty="0"/>
              <a:t>Ex: A*B, A+B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51423" y="3603705"/>
            <a:ext cx="1475084" cy="760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+1;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j = -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77058" y="3902248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dirty="0"/>
              <a:t>음수 양수 구분용</a:t>
            </a:r>
            <a:endParaRPr lang="en-US" altLang="x-none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3071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Binary Arithmetic Operators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</a:t>
            </a:r>
            <a:r>
              <a:rPr lang="ko-KR" altLang="en-US" dirty="0"/>
              <a:t>의 값은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로 나눈 나머지</a:t>
            </a:r>
            <a:r>
              <a:rPr lang="en-US" altLang="x-none" dirty="0"/>
              <a:t>.</a:t>
            </a:r>
          </a:p>
          <a:p>
            <a:pPr lvl="1"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10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3</a:t>
            </a:r>
            <a:r>
              <a:rPr lang="en-US" altLang="x-none" dirty="0"/>
              <a:t> </a:t>
            </a:r>
            <a:r>
              <a:rPr lang="ko-KR" altLang="en-US" dirty="0"/>
              <a:t>의 값은</a:t>
            </a:r>
            <a:r>
              <a:rPr lang="en-US" altLang="x-none" dirty="0"/>
              <a:t> 1,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12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0.</a:t>
            </a:r>
          </a:p>
          <a:p>
            <a:r>
              <a:rPr lang="ko-KR" altLang="en-US" dirty="0"/>
              <a:t>이항 수식 연산자는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를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제외하면 정수와 실수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피연산자를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혼용해서 쓸 수 있음</a:t>
            </a:r>
            <a:endParaRPr lang="en-US" altLang="ko-KR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en-US" altLang="x-none" dirty="0"/>
              <a:t> </a:t>
            </a:r>
            <a:r>
              <a:rPr lang="ko-KR" altLang="en-US" dirty="0"/>
              <a:t>형 </a:t>
            </a:r>
            <a:r>
              <a:rPr lang="ko-KR" altLang="en-US" dirty="0" err="1"/>
              <a:t>피연산자가</a:t>
            </a:r>
            <a:r>
              <a:rPr lang="ko-KR" altLang="en-US" dirty="0"/>
              <a:t> 혼용되면 결과는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en-US" altLang="x-none" dirty="0"/>
              <a:t>.</a:t>
            </a:r>
          </a:p>
          <a:p>
            <a:pPr lvl="1"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9</a:t>
            </a:r>
            <a:r>
              <a:rPr lang="en-US" altLang="x-none" dirty="0"/>
              <a:t> +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2.5f</a:t>
            </a:r>
            <a:r>
              <a:rPr lang="en-US" altLang="x-none" dirty="0"/>
              <a:t> </a:t>
            </a:r>
            <a:r>
              <a:rPr lang="ko-KR" altLang="en-US" dirty="0"/>
              <a:t>의 결과는</a:t>
            </a:r>
            <a:r>
              <a:rPr lang="en-US" altLang="x-none" dirty="0"/>
              <a:t> 11.5,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6.7f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3.35.</a:t>
            </a:r>
          </a:p>
          <a:p>
            <a:pPr>
              <a:buFontTx/>
              <a:buNone/>
            </a:pPr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61F142D-37D1-314E-ACFF-471B6B954770}" type="slidenum">
              <a:rPr lang="en-US" altLang="x-none" sz="1200">
                <a:latin typeface="Arial" charset="0"/>
              </a:rPr>
              <a:pPr/>
              <a:t>4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2967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altLang="x-none" dirty="0"/>
              <a:t> </a:t>
            </a:r>
            <a:r>
              <a:rPr lang="ko-KR" altLang="en-US" dirty="0"/>
              <a:t>연산자</a:t>
            </a:r>
            <a:endParaRPr lang="en-US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/>
              <a:t> </a:t>
            </a:r>
            <a:r>
              <a:rPr lang="ko-KR" altLang="en-US" dirty="0"/>
              <a:t>와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/>
              <a:t> </a:t>
            </a:r>
            <a:r>
              <a:rPr lang="ko-KR" altLang="en-US" dirty="0"/>
              <a:t>는 주의를 요하는 연산자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ko-KR" altLang="en-US" dirty="0">
                <a:ea typeface="+mn-ea"/>
                <a:cs typeface="+mn-cs"/>
              </a:rPr>
              <a:t>두 </a:t>
            </a:r>
            <a:r>
              <a:rPr lang="ko-KR" altLang="en-US" dirty="0" err="1">
                <a:ea typeface="+mn-ea"/>
                <a:cs typeface="+mn-cs"/>
              </a:rPr>
              <a:t>피연산자가</a:t>
            </a:r>
            <a:r>
              <a:rPr lang="ko-KR" altLang="en-US" dirty="0">
                <a:ea typeface="+mn-ea"/>
                <a:cs typeface="+mn-cs"/>
              </a:rPr>
              <a:t> </a:t>
            </a:r>
            <a:r>
              <a:rPr lang="ko-KR" altLang="en-US" dirty="0" err="1">
                <a:ea typeface="+mn-ea"/>
                <a:cs typeface="+mn-cs"/>
              </a:rPr>
              <a:t>정수면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/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소수점 이하는 버림</a:t>
            </a:r>
            <a:r>
              <a:rPr lang="en-US" dirty="0">
                <a:ea typeface="+mn-ea"/>
                <a:cs typeface="+mn-cs"/>
              </a:rPr>
              <a:t>.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1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/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2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의 결과는 </a:t>
            </a:r>
            <a:r>
              <a:rPr lang="en-US" dirty="0">
                <a:ea typeface="+mn-ea"/>
                <a:cs typeface="+mn-cs"/>
              </a:rPr>
              <a:t>0</a:t>
            </a:r>
            <a:r>
              <a:rPr lang="ko-KR" altLang="en-US" dirty="0">
                <a:ea typeface="+mn-ea"/>
                <a:cs typeface="+mn-cs"/>
              </a:rPr>
              <a:t>이다</a:t>
            </a:r>
            <a:r>
              <a:rPr lang="en-US" altLang="ko-KR" dirty="0"/>
              <a:t>.</a:t>
            </a:r>
            <a:r>
              <a:rPr lang="en-US" dirty="0">
                <a:ea typeface="+mn-ea"/>
                <a:cs typeface="+mn-cs"/>
              </a:rPr>
              <a:t> 0.5</a:t>
            </a:r>
            <a:r>
              <a:rPr lang="ko-KR" altLang="en-US" dirty="0">
                <a:ea typeface="+mn-ea"/>
                <a:cs typeface="+mn-cs"/>
              </a:rPr>
              <a:t>가 아님</a:t>
            </a:r>
            <a:r>
              <a:rPr lang="en-US" dirty="0">
                <a:ea typeface="+mn-ea"/>
                <a:cs typeface="+mn-cs"/>
              </a:rPr>
              <a:t>.</a:t>
            </a:r>
            <a:r>
              <a:rPr lang="ko-KR" altLang="en-US" dirty="0">
                <a:ea typeface="+mn-ea"/>
                <a:cs typeface="+mn-cs"/>
              </a:rPr>
              <a:t> </a:t>
            </a:r>
            <a:endParaRPr lang="en-US" sz="1800" dirty="0"/>
          </a:p>
          <a:p>
            <a:pPr lvl="1"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%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연산자는 정수만 </a:t>
            </a:r>
            <a:r>
              <a:rPr lang="ko-KR" altLang="en-US" dirty="0" err="1">
                <a:ea typeface="+mn-ea"/>
                <a:cs typeface="+mn-cs"/>
              </a:rPr>
              <a:t>피연산자로</a:t>
            </a:r>
            <a:r>
              <a:rPr lang="ko-KR" altLang="en-US" dirty="0">
                <a:ea typeface="+mn-ea"/>
                <a:cs typeface="+mn-cs"/>
              </a:rPr>
              <a:t> 받음</a:t>
            </a:r>
            <a:r>
              <a:rPr lang="en-US" dirty="0">
                <a:ea typeface="+mn-ea"/>
                <a:cs typeface="+mn-cs"/>
              </a:rPr>
              <a:t>; </a:t>
            </a:r>
            <a:r>
              <a:rPr lang="ko-KR" altLang="en-US" dirty="0">
                <a:ea typeface="+mn-ea"/>
                <a:cs typeface="+mn-cs"/>
              </a:rPr>
              <a:t>어느 하나라도 정수가 아니면 컴파일이 안됨</a:t>
            </a:r>
            <a:endParaRPr lang="en-US" altLang="ko-KR" dirty="0">
              <a:ea typeface="+mn-ea"/>
              <a:cs typeface="+mn-cs"/>
            </a:endParaRPr>
          </a:p>
          <a:p>
            <a:pPr lvl="1">
              <a:defRPr/>
            </a:pPr>
            <a:r>
              <a:rPr lang="ko-KR" altLang="en-US" dirty="0"/>
              <a:t>우측 </a:t>
            </a:r>
            <a:r>
              <a:rPr lang="ko-KR" altLang="en-US" dirty="0" err="1"/>
              <a:t>피연산자로</a:t>
            </a:r>
            <a:r>
              <a:rPr lang="ko-KR" altLang="en-US" dirty="0"/>
              <a:t> </a:t>
            </a:r>
            <a:r>
              <a:rPr lang="en-US" altLang="ko-KR" dirty="0"/>
              <a:t>0</a:t>
            </a:r>
            <a:r>
              <a:rPr lang="ko-KR" altLang="en-US" dirty="0"/>
              <a:t>을 쓸 경우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/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또는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%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는 정의되지 않은 동작을 함</a:t>
            </a:r>
            <a:endParaRPr lang="en-US" altLang="ko-KR" dirty="0">
              <a:ea typeface="+mn-ea"/>
              <a:cs typeface="+mn-cs"/>
            </a:endParaRPr>
          </a:p>
          <a:p>
            <a:pPr lvl="1"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Wingdings" charset="2"/>
              <a:buChar char="v"/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/</a:t>
            </a:r>
            <a:r>
              <a:rPr lang="en-US" sz="2000" dirty="0">
                <a:ea typeface="+mn-ea"/>
              </a:rPr>
              <a:t> </a:t>
            </a:r>
            <a:r>
              <a:rPr lang="ko-KR" altLang="en-US" sz="2000" dirty="0">
                <a:ea typeface="+mn-ea"/>
              </a:rPr>
              <a:t>과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%</a:t>
            </a:r>
            <a:r>
              <a:rPr lang="en-US" sz="2000" dirty="0">
                <a:ea typeface="+mn-ea"/>
              </a:rPr>
              <a:t> </a:t>
            </a:r>
            <a:r>
              <a:rPr lang="ko-KR" altLang="en-US" sz="2000" dirty="0">
                <a:ea typeface="+mn-ea"/>
              </a:rPr>
              <a:t>에 음수 </a:t>
            </a:r>
            <a:r>
              <a:rPr lang="ko-KR" altLang="en-US" sz="2000" dirty="0" err="1">
                <a:ea typeface="+mn-ea"/>
              </a:rPr>
              <a:t>피연산자가</a:t>
            </a:r>
            <a:r>
              <a:rPr lang="ko-KR" altLang="en-US" sz="2000" dirty="0">
                <a:ea typeface="+mn-ea"/>
              </a:rPr>
              <a:t> 사용될 경우 </a:t>
            </a:r>
            <a:r>
              <a:rPr lang="en-US" sz="2000" dirty="0">
                <a:ea typeface="+mn-ea"/>
              </a:rPr>
              <a:t>C89</a:t>
            </a:r>
            <a:r>
              <a:rPr lang="ko-KR" altLang="en-US" sz="2000" dirty="0">
                <a:ea typeface="+mn-ea"/>
              </a:rPr>
              <a:t>의 경우</a:t>
            </a:r>
            <a:r>
              <a:rPr lang="en-US" sz="2000" dirty="0">
                <a:ea typeface="+mn-ea"/>
              </a:rPr>
              <a:t> </a:t>
            </a:r>
            <a:r>
              <a:rPr lang="en-US" sz="2000" b="1" i="1" dirty="0">
                <a:ea typeface="+mn-ea"/>
              </a:rPr>
              <a:t>implementation-defined</a:t>
            </a:r>
            <a:r>
              <a:rPr lang="en-US" altLang="ko-KR" sz="1600" b="1" i="1" dirty="0">
                <a:ea typeface="+mn-ea"/>
                <a:cs typeface="+mn-cs"/>
              </a:rPr>
              <a:t>(</a:t>
            </a:r>
            <a:r>
              <a:rPr lang="ko-KR" altLang="en-US" sz="1600" b="1" i="1" dirty="0">
                <a:ea typeface="+mn-ea"/>
                <a:cs typeface="+mn-cs"/>
              </a:rPr>
              <a:t>구현에 따라 다름</a:t>
            </a:r>
            <a:r>
              <a:rPr lang="en-US" altLang="ko-KR" sz="1600" b="1" i="1" dirty="0">
                <a:ea typeface="+mn-ea"/>
                <a:cs typeface="+mn-cs"/>
              </a:rPr>
              <a:t>)</a:t>
            </a:r>
            <a:r>
              <a:rPr lang="en-US" sz="2000" dirty="0">
                <a:ea typeface="+mn-ea"/>
                <a:cs typeface="+mn-cs"/>
              </a:rPr>
              <a:t>.</a:t>
            </a:r>
          </a:p>
          <a:p>
            <a:pPr lvl="1">
              <a:buFont typeface="Wingdings" charset="2"/>
              <a:buChar char="v"/>
              <a:defRPr/>
            </a:pPr>
            <a:r>
              <a:rPr lang="ko-KR" altLang="en-US" sz="2000" dirty="0">
                <a:ea typeface="+mn-ea"/>
              </a:rPr>
              <a:t> </a:t>
            </a:r>
            <a:r>
              <a:rPr lang="en-US" sz="2000" dirty="0">
                <a:ea typeface="+mn-ea"/>
              </a:rPr>
              <a:t>C99</a:t>
            </a:r>
            <a:r>
              <a:rPr lang="ko-KR" altLang="en-US" sz="2000" dirty="0">
                <a:ea typeface="+mn-ea"/>
              </a:rPr>
              <a:t>에서는</a:t>
            </a:r>
            <a:r>
              <a:rPr lang="en-US" sz="2000" dirty="0">
                <a:ea typeface="+mn-ea"/>
              </a:rPr>
              <a:t>, </a:t>
            </a:r>
            <a:r>
              <a:rPr lang="ko-KR" altLang="en-US" sz="2000" dirty="0">
                <a:ea typeface="+mn-ea"/>
              </a:rPr>
              <a:t>나눗셈의 결과는 항상 </a:t>
            </a:r>
            <a:r>
              <a:rPr lang="en-US" altLang="ko-KR" sz="2000" dirty="0">
                <a:ea typeface="+mn-ea"/>
              </a:rPr>
              <a:t>0</a:t>
            </a:r>
            <a:r>
              <a:rPr lang="ko-KR" altLang="en-US" sz="2000" dirty="0">
                <a:ea typeface="+mn-ea"/>
              </a:rPr>
              <a:t> 방향으로 내림</a:t>
            </a:r>
            <a:r>
              <a:rPr lang="en-US" altLang="ko-KR" sz="2000" dirty="0">
                <a:ea typeface="+mn-ea"/>
              </a:rPr>
              <a:t>,</a:t>
            </a:r>
            <a:r>
              <a:rPr lang="ko-KR" altLang="en-US" sz="2000" dirty="0">
                <a:ea typeface="+mn-ea"/>
              </a:rPr>
              <a:t> 그리고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%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j</a:t>
            </a:r>
            <a:r>
              <a:rPr lang="ko-KR" altLang="en-US" sz="2000" dirty="0">
                <a:latin typeface="Courier New" pitchFamily="49" charset="0"/>
                <a:ea typeface="+mn-ea"/>
                <a:cs typeface="Courier New" pitchFamily="49" charset="0"/>
              </a:rPr>
              <a:t>의 결과는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ko-KR" altLang="en-US" sz="2000" dirty="0">
                <a:latin typeface="Courier New" pitchFamily="49" charset="0"/>
                <a:ea typeface="+mn-ea"/>
                <a:cs typeface="Courier New" pitchFamily="49" charset="0"/>
              </a:rPr>
              <a:t>의 부호와 같음</a:t>
            </a:r>
            <a:r>
              <a:rPr lang="en-US" sz="2000" dirty="0">
                <a:ea typeface="+mn-ea"/>
              </a:rPr>
              <a:t>.</a:t>
            </a:r>
            <a:r>
              <a:rPr lang="ko-KR" altLang="en-US" sz="2000" dirty="0">
                <a:ea typeface="+mn-ea"/>
              </a:rPr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83A4D05-1D8E-1F42-ADC5-9D290B6F9EAC}" type="slidenum">
              <a:rPr lang="en-US" altLang="x-none" sz="1200">
                <a:latin typeface="Arial" charset="0"/>
              </a:rPr>
              <a:pPr/>
              <a:t>5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7838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Operator Precedence</a:t>
            </a:r>
            <a:r>
              <a:rPr lang="ko-KR" altLang="en-US" dirty="0"/>
              <a:t> </a:t>
            </a:r>
            <a:r>
              <a:rPr lang="en-US" altLang="ko-KR" sz="2000" dirty="0"/>
              <a:t>(</a:t>
            </a:r>
            <a:r>
              <a:rPr lang="ko-KR" altLang="en-US" sz="2000" dirty="0"/>
              <a:t>연산자 우선순위</a:t>
            </a:r>
            <a:r>
              <a:rPr lang="en-US" altLang="ko-KR" sz="2000" dirty="0"/>
              <a:t>)</a:t>
            </a:r>
            <a:endParaRPr lang="en-US" altLang="x-none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altLang="x-none" dirty="0"/>
              <a:t> </a:t>
            </a:r>
            <a:r>
              <a:rPr lang="ko-KR" altLang="en-US" dirty="0"/>
              <a:t>의 의미가</a:t>
            </a:r>
            <a:r>
              <a:rPr lang="en-US" altLang="x-none" dirty="0"/>
              <a:t> “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를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더하고</a:t>
            </a:r>
            <a:r>
              <a:rPr lang="en-US" altLang="x-none" dirty="0"/>
              <a:t>, </a:t>
            </a:r>
            <a:r>
              <a:rPr lang="ko-KR" altLang="en-US" dirty="0"/>
              <a:t>그 결과를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로 곱하라</a:t>
            </a:r>
            <a:r>
              <a:rPr lang="en-US" altLang="x-none" dirty="0"/>
              <a:t>” </a:t>
            </a:r>
            <a:r>
              <a:rPr lang="ko-KR" altLang="en-US" dirty="0"/>
              <a:t>일까</a:t>
            </a:r>
            <a:r>
              <a:rPr lang="en-US" altLang="x-none" dirty="0"/>
              <a:t> “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를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곱하고</a:t>
            </a:r>
            <a:r>
              <a:rPr lang="en-US" altLang="x-none" dirty="0"/>
              <a:t>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를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더하라</a:t>
            </a:r>
            <a:r>
              <a:rPr lang="en-US" altLang="x-none" dirty="0"/>
              <a:t>”</a:t>
            </a:r>
            <a:r>
              <a:rPr lang="ko-KR" altLang="en-US" dirty="0"/>
              <a:t>일까</a:t>
            </a:r>
            <a:r>
              <a:rPr lang="en-US" altLang="x-none" dirty="0"/>
              <a:t>?</a:t>
            </a:r>
          </a:p>
          <a:p>
            <a:r>
              <a:rPr lang="ko-KR" altLang="en-US" dirty="0"/>
              <a:t>명확히 하는 방법은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j)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altLang="x-none" dirty="0"/>
              <a:t> </a:t>
            </a:r>
            <a:r>
              <a:rPr lang="ko-KR" altLang="en-US" dirty="0"/>
              <a:t>또는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(j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k)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처럼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괄호로 묶는 것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괄호가 없으면</a:t>
            </a:r>
            <a:r>
              <a:rPr lang="en-US" altLang="x-none" dirty="0"/>
              <a:t>, C</a:t>
            </a:r>
            <a:r>
              <a:rPr lang="ko-KR" altLang="en-US" dirty="0"/>
              <a:t> 는 연산자 우선 순위</a:t>
            </a:r>
            <a:r>
              <a:rPr lang="en-US" altLang="x-none" dirty="0"/>
              <a:t> </a:t>
            </a:r>
            <a:r>
              <a:rPr lang="en-US" altLang="x-none" b="1" i="1" dirty="0"/>
              <a:t>operator precedence</a:t>
            </a:r>
            <a:r>
              <a:rPr lang="en-US" altLang="x-none" dirty="0"/>
              <a:t> </a:t>
            </a:r>
            <a:r>
              <a:rPr lang="ko-KR" altLang="en-US" dirty="0"/>
              <a:t>규칙에 따라 처리함</a:t>
            </a:r>
            <a:endParaRPr lang="en-US" altLang="x-none" dirty="0"/>
          </a:p>
          <a:p>
            <a:r>
              <a:rPr lang="ko-KR" altLang="en-US" sz="2000" dirty="0"/>
              <a:t>우선순위를 모를 때는 괄호를 써서 먼저 계산한 것을 표시</a:t>
            </a:r>
            <a:r>
              <a:rPr lang="en-US" altLang="ko-KR" sz="2000" dirty="0"/>
              <a:t>!</a:t>
            </a:r>
            <a:endParaRPr lang="en-US" altLang="x-none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0B69608-DB12-9B45-A263-DF151F5AB716}" type="slidenum">
              <a:rPr lang="en-US" altLang="x-none" sz="1200">
                <a:latin typeface="Arial" charset="0"/>
              </a:rPr>
              <a:pPr/>
              <a:t>6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760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Operator Precedence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수식 연산자의 우선 순위는 간략하게 다음과 같음</a:t>
            </a:r>
            <a:r>
              <a:rPr lang="en-US" altLang="x-none" dirty="0"/>
              <a:t>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sz="2400" dirty="0"/>
              <a:t>Highest: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400" dirty="0"/>
              <a:t> 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400" dirty="0"/>
              <a:t> (unary)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dirty="0"/>
              <a:t>		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400" dirty="0"/>
              <a:t> 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2400" dirty="0"/>
              <a:t> 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dirty="0"/>
              <a:t>	Lowest: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400" dirty="0"/>
              <a:t> 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400" dirty="0"/>
              <a:t> (binary)  </a:t>
            </a:r>
          </a:p>
          <a:p>
            <a:r>
              <a:rPr lang="en-US" altLang="x-none" dirty="0"/>
              <a:t>Examples: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altLang="x-none" sz="2400" dirty="0"/>
              <a:t>     </a:t>
            </a:r>
            <a:r>
              <a:rPr lang="ko-KR" altLang="en-US" dirty="0"/>
              <a:t>와</a:t>
            </a:r>
            <a:r>
              <a:rPr lang="en-US" altLang="x-none" sz="2400" dirty="0"/>
              <a:t> </a:t>
            </a:r>
            <a:r>
              <a:rPr lang="ko-KR" altLang="en-US" sz="2400" dirty="0"/>
              <a:t> </a:t>
            </a:r>
            <a:r>
              <a:rPr lang="en-US" altLang="x-none" sz="2400" dirty="0"/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(j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k)</a:t>
            </a:r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는 동치</a:t>
            </a: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-j</a:t>
            </a:r>
            <a:r>
              <a:rPr lang="en-US" altLang="x-none" sz="2400" dirty="0"/>
              <a:t> </a:t>
            </a:r>
            <a:r>
              <a:rPr lang="ko-KR" altLang="en-US" sz="2400" dirty="0"/>
              <a:t>      </a:t>
            </a:r>
            <a:r>
              <a:rPr lang="ko-KR" altLang="en-US" dirty="0"/>
              <a:t>와</a:t>
            </a:r>
            <a:r>
              <a:rPr lang="en-US" altLang="x-none" sz="2400" dirty="0"/>
              <a:t> 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(-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(-j)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는 동치</a:t>
            </a: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altLang="x-none" sz="2400" dirty="0"/>
              <a:t> </a:t>
            </a:r>
            <a:r>
              <a:rPr lang="ko-KR" altLang="en-US" sz="2400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(+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(j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k)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는 동치</a:t>
            </a: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B1A9D41-689B-A947-A019-A03193016DFD}" type="slidenum">
              <a:rPr lang="en-US" altLang="x-none" sz="1200">
                <a:latin typeface="Arial" charset="0"/>
              </a:rPr>
              <a:pPr/>
              <a:t>7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1298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Operator Associativity </a:t>
            </a:r>
            <a:r>
              <a:rPr lang="en-US" altLang="x-none" sz="2400" dirty="0"/>
              <a:t>(</a:t>
            </a:r>
            <a:r>
              <a:rPr lang="ko-KR" altLang="en-US" sz="2400" dirty="0"/>
              <a:t>연산자 결합</a:t>
            </a:r>
            <a:r>
              <a:rPr lang="en-US" altLang="ko-KR" sz="2400" dirty="0"/>
              <a:t>)</a:t>
            </a:r>
            <a:endParaRPr lang="en-US" altLang="x-none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b="1" i="1" dirty="0"/>
              <a:t>Associativity</a:t>
            </a:r>
            <a:r>
              <a:rPr lang="en-US" altLang="x-none" dirty="0"/>
              <a:t> </a:t>
            </a:r>
            <a:r>
              <a:rPr lang="ko-KR" altLang="en-US" dirty="0"/>
              <a:t>결합은 동일한 우선순위의 연산자들이 포함된 수식에서 적용됨</a:t>
            </a:r>
            <a:endParaRPr lang="en-US" altLang="ko-KR" dirty="0"/>
          </a:p>
          <a:p>
            <a:r>
              <a:rPr lang="ko-KR" altLang="en-US" dirty="0"/>
              <a:t>연산자들의 결합 방향이 왼쪽에서 오른쪽으로 진행된다면 </a:t>
            </a:r>
            <a:r>
              <a:rPr lang="en-US" altLang="x-none" b="1" i="1" dirty="0"/>
              <a:t>left associative</a:t>
            </a:r>
            <a:r>
              <a:rPr lang="ko-KR" altLang="en-US" b="1" i="1" dirty="0"/>
              <a:t> 왼쪽 결합</a:t>
            </a:r>
            <a:endParaRPr lang="en-US" altLang="x-none" dirty="0"/>
          </a:p>
          <a:p>
            <a:r>
              <a:rPr lang="ko-KR" altLang="en-US" dirty="0"/>
              <a:t>이항 수식 연산자</a:t>
            </a:r>
            <a:r>
              <a:rPr lang="en-US" altLang="x-none" dirty="0"/>
              <a:t> (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dirty="0"/>
              <a:t>) </a:t>
            </a:r>
            <a:r>
              <a:rPr lang="ko-KR" altLang="en-US" dirty="0"/>
              <a:t>는 </a:t>
            </a:r>
            <a:r>
              <a:rPr lang="en-US" altLang="x-none" dirty="0"/>
              <a:t>left associative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x-none" sz="2200" dirty="0"/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k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와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j)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는 동치</a:t>
            </a: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k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와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j)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는 동치</a:t>
            </a: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/>
              <a:t>연산의 결합 방향이 오른쪽에서 왼쪽이면</a:t>
            </a:r>
            <a:r>
              <a:rPr lang="en-US" altLang="x-none" dirty="0"/>
              <a:t> </a:t>
            </a:r>
            <a:r>
              <a:rPr lang="en-US" altLang="x-none" b="1" i="1" dirty="0"/>
              <a:t>right associative </a:t>
            </a:r>
            <a:r>
              <a:rPr lang="ko-KR" altLang="en-US" dirty="0"/>
              <a:t>오른쪽 결합</a:t>
            </a:r>
            <a:r>
              <a:rPr lang="en-US" altLang="x-none" dirty="0"/>
              <a:t>.</a:t>
            </a:r>
          </a:p>
          <a:p>
            <a:r>
              <a:rPr lang="ko-KR" altLang="en-US" dirty="0" err="1"/>
              <a:t>단항</a:t>
            </a:r>
            <a:r>
              <a:rPr lang="ko-KR" altLang="en-US" dirty="0"/>
              <a:t> 수식 연산자</a:t>
            </a:r>
            <a:r>
              <a:rPr lang="en-US" altLang="x-none" dirty="0"/>
              <a:t> (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ko-KR" dirty="0"/>
              <a:t>,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dirty="0"/>
              <a:t>) </a:t>
            </a:r>
            <a:r>
              <a:rPr lang="ko-KR" altLang="en-US" dirty="0"/>
              <a:t>는 </a:t>
            </a:r>
            <a:r>
              <a:rPr lang="en-US" altLang="x-none" dirty="0"/>
              <a:t>right associative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ko-KR" altLang="en-US" dirty="0"/>
              <a:t>와</a:t>
            </a:r>
            <a:r>
              <a:rPr lang="en-US" altLang="x-none" dirty="0"/>
              <a:t> 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-(+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는 동치</a:t>
            </a: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DE80DA3-DDF7-FF47-918C-BB5BA0BFB84C}" type="slidenum">
              <a:rPr lang="en-US" altLang="x-none" sz="1200">
                <a:latin typeface="Arial" charset="0"/>
              </a:rPr>
              <a:pPr/>
              <a:t>8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42957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Assignment Operators</a:t>
            </a:r>
            <a:r>
              <a:rPr lang="ko-KR" altLang="en-US" dirty="0"/>
              <a:t> 할당 연산자</a:t>
            </a:r>
            <a:endParaRPr lang="en-US" altLang="x-none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x-none" b="1" i="1" dirty="0"/>
              <a:t>Simple assignment</a:t>
            </a:r>
            <a:r>
              <a:rPr lang="ko-KR" altLang="en-US" b="1" i="1" dirty="0"/>
              <a:t> 단순 할당</a:t>
            </a:r>
            <a:r>
              <a:rPr lang="en-US" altLang="x-none" b="1" i="1" dirty="0"/>
              <a:t>:</a:t>
            </a:r>
            <a:r>
              <a:rPr lang="en-US" altLang="x-none" dirty="0"/>
              <a:t> </a:t>
            </a:r>
            <a:r>
              <a:rPr lang="ko-KR" altLang="en-US" dirty="0"/>
              <a:t>변수에 값 저장에 사용</a:t>
            </a:r>
            <a:endParaRPr lang="en-US" altLang="x-none" dirty="0"/>
          </a:p>
          <a:p>
            <a:pPr marL="457200" indent="-457200">
              <a:buFont typeface="+mj-lt"/>
              <a:buAutoNum type="arabicPeriod"/>
            </a:pPr>
            <a:endParaRPr lang="en-US" altLang="x-none" dirty="0"/>
          </a:p>
          <a:p>
            <a:pPr marL="457200" indent="-457200">
              <a:buFont typeface="+mj-lt"/>
              <a:buAutoNum type="arabicPeriod"/>
            </a:pPr>
            <a:r>
              <a:rPr lang="en-US" altLang="x-none" b="1" i="1" dirty="0"/>
              <a:t>Compound assignment</a:t>
            </a:r>
            <a:r>
              <a:rPr lang="ko-KR" altLang="en-US" b="1" i="1" dirty="0"/>
              <a:t> 합성 할당</a:t>
            </a:r>
            <a:r>
              <a:rPr lang="en-US" altLang="x-none" b="1" i="1" dirty="0"/>
              <a:t>: </a:t>
            </a:r>
            <a:r>
              <a:rPr lang="ko-KR" altLang="en-US" dirty="0"/>
              <a:t>변수에 저장된 값을 갱신할 때 사용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45D6850-08C0-D749-817A-846C5FE39303}" type="slidenum">
              <a:rPr lang="en-US" altLang="x-none" sz="1200">
                <a:latin typeface="Arial" charset="0"/>
              </a:rPr>
              <a:pPr/>
              <a:t>9</a:t>
            </a:fld>
            <a:endParaRPr lang="en-US" altLang="x-none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5373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11845</TotalTime>
  <Words>1199</Words>
  <Application>Microsoft Macintosh PowerPoint</Application>
  <PresentationFormat>On-screen Show (4:3)</PresentationFormat>
  <Paragraphs>276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맑은 고딕</vt:lpstr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Expressions</vt:lpstr>
      <vt:lpstr>Operators 연산자</vt:lpstr>
      <vt:lpstr>Arithmetic Operators 수식 연산자</vt:lpstr>
      <vt:lpstr>Binary Arithmetic Operators</vt:lpstr>
      <vt:lpstr>/ 와 % 연산자</vt:lpstr>
      <vt:lpstr>Operator Precedence (연산자 우선순위)</vt:lpstr>
      <vt:lpstr>Operator Precedence</vt:lpstr>
      <vt:lpstr>Operator Associativity (연산자 결합)</vt:lpstr>
      <vt:lpstr>Assignment Operators 할당 연산자</vt:lpstr>
      <vt:lpstr>Simple Assignment 단순 할당</vt:lpstr>
      <vt:lpstr>Side Effects </vt:lpstr>
      <vt:lpstr>Side Effects</vt:lpstr>
      <vt:lpstr>Side Effects</vt:lpstr>
      <vt:lpstr>Lvalues</vt:lpstr>
      <vt:lpstr>Compound Assignment 합성 할당 </vt:lpstr>
      <vt:lpstr>Compound Assignment</vt:lpstr>
      <vt:lpstr>Increment and Decrement Operators 증감, 가감 연산자</vt:lpstr>
      <vt:lpstr>Increment and Decrement Operators</vt:lpstr>
      <vt:lpstr>Increment and Decrement Operators</vt:lpstr>
      <vt:lpstr>Increment and Decrement Operators</vt:lpstr>
      <vt:lpstr>Increment and Decrement Operators</vt:lpstr>
      <vt:lpstr>표현식 평가</vt:lpstr>
      <vt:lpstr>표현식 평가</vt:lpstr>
      <vt:lpstr>하위표현식의 평가 순서</vt:lpstr>
      <vt:lpstr>Expression Statements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Seongjin Lee</cp:lastModifiedBy>
  <cp:revision>100</cp:revision>
  <cp:lastPrinted>2017-10-16T05:43:59Z</cp:lastPrinted>
  <dcterms:created xsi:type="dcterms:W3CDTF">2017-10-04T12:07:55Z</dcterms:created>
  <dcterms:modified xsi:type="dcterms:W3CDTF">2018-08-22T01:08:45Z</dcterms:modified>
</cp:coreProperties>
</file>