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85" r:id="rId3"/>
    <p:sldId id="287" r:id="rId4"/>
    <p:sldId id="303" r:id="rId5"/>
    <p:sldId id="288" r:id="rId6"/>
    <p:sldId id="289" r:id="rId7"/>
    <p:sldId id="290" r:id="rId8"/>
    <p:sldId id="291" r:id="rId9"/>
    <p:sldId id="292" r:id="rId10"/>
    <p:sldId id="294" r:id="rId11"/>
    <p:sldId id="295" r:id="rId12"/>
    <p:sldId id="296" r:id="rId13"/>
    <p:sldId id="297" r:id="rId14"/>
    <p:sldId id="298" r:id="rId15"/>
    <p:sldId id="299" r:id="rId16"/>
    <p:sldId id="30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3"/>
    <p:restoredTop sz="94645"/>
  </p:normalViewPr>
  <p:slideViewPr>
    <p:cSldViewPr snapToGrid="0" snapToObjects="1">
      <p:cViewPr varScale="1">
        <p:scale>
          <a:sx n="115" d="100"/>
          <a:sy n="115" d="100"/>
        </p:scale>
        <p:origin x="800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C1F77-E7B3-944A-9C34-5FE6CD259270}" type="datetimeFigureOut">
              <a:rPr lang="en-US" smtClean="0"/>
              <a:t>8/21/18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0DBD0-C05E-724F-BAA6-6F3020BB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68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4489-F6F4-FD47-B42D-AE25C079D9AE}" type="datetime1">
              <a:rPr lang="en-US" smtClean="0"/>
              <a:t>8/21/18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72143" y="3525837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CA79-8DC7-6B4E-A445-8EDD5C46D169}" type="datetime1">
              <a:rPr lang="en-US" smtClean="0"/>
              <a:t>8/21/18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72143" y="718456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02406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31772"/>
            <a:ext cx="7886700" cy="225788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F7F00-0BE8-3A49-8E25-43B8CDA25BBC}" type="datetime1">
              <a:rPr lang="en-US" smtClean="0"/>
              <a:t>8/21/18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72143" y="3788230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9286-1023-BB4F-A6CD-FA9DE682CEA8}" type="datetime1">
              <a:rPr lang="en-US" smtClean="0"/>
              <a:t>8/21/18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72143" y="718456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4A7E-2567-9D40-B75C-F0C3BD7359B0}" type="datetime1">
              <a:rPr lang="en-US" smtClean="0"/>
              <a:t>8/21/18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143" y="250370"/>
            <a:ext cx="8577943" cy="4136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143" y="783772"/>
            <a:ext cx="8577943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143" y="6356351"/>
            <a:ext cx="24139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EC14F-23A4-AD49-9ABA-2F68FD96E211}" type="datetime1">
              <a:rPr lang="en-US" smtClean="0"/>
              <a:t>8/21/18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392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4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847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302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Formatted </a:t>
            </a:r>
            <a:r>
              <a:rPr lang="en-US" dirty="0" err="1"/>
              <a:t>Input/Output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adopted from KNK C Programming : A </a:t>
            </a:r>
            <a:r>
              <a:rPr lang="en-US" sz="2000"/>
              <a:t>Modern Approach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9763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How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dirty="0"/>
              <a:t> Works (1/4)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dirty="0"/>
              <a:t> </a:t>
            </a:r>
            <a:r>
              <a:rPr lang="ko-KR" altLang="en-US" dirty="0"/>
              <a:t>는 입력된 글자들을 형식지정자에 매치를 시키는 일을 함</a:t>
            </a:r>
            <a:endParaRPr lang="en-US" altLang="x-none" dirty="0"/>
          </a:p>
          <a:p>
            <a:pPr marL="0" indent="0">
              <a:buNone/>
            </a:pPr>
            <a:endParaRPr lang="en-US" altLang="x-none" dirty="0"/>
          </a:p>
          <a:p>
            <a:r>
              <a:rPr lang="ko-KR" altLang="en-US" dirty="0"/>
              <a:t>각 형식지정자에 대해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dirty="0"/>
              <a:t> </a:t>
            </a:r>
            <a:r>
              <a:rPr lang="ko-KR" altLang="en-US" dirty="0"/>
              <a:t>는 </a:t>
            </a:r>
            <a:r>
              <a:rPr lang="ko-KR" altLang="en-US" dirty="0" err="1"/>
              <a:t>공백문자는</a:t>
            </a:r>
            <a:r>
              <a:rPr lang="ko-KR" altLang="en-US" dirty="0"/>
              <a:t> 제외하고 입력 값을 해당 형으로 변환함</a:t>
            </a:r>
            <a:endParaRPr lang="en-US" altLang="x-none" dirty="0"/>
          </a:p>
          <a:p>
            <a:endParaRPr lang="en-US" altLang="x-none" dirty="0"/>
          </a:p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dirty="0"/>
              <a:t> </a:t>
            </a:r>
            <a:r>
              <a:rPr lang="ko-KR" altLang="en-US" dirty="0"/>
              <a:t>가 입력된 값을 읽어 들인 후 형식에 맞지 않는 글자가 나오면 멈춤</a:t>
            </a:r>
            <a:endParaRPr lang="en-US" altLang="ko-KR" dirty="0"/>
          </a:p>
          <a:p>
            <a:endParaRPr lang="en-US" altLang="x-none" dirty="0"/>
          </a:p>
          <a:p>
            <a:r>
              <a:rPr lang="ko-KR" altLang="en-US" dirty="0"/>
              <a:t>정보를 제대로 읽었으면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는 다음 문자 형식을 처리함</a:t>
            </a:r>
            <a:endParaRPr lang="en-US" altLang="x-none" dirty="0"/>
          </a:p>
          <a:p>
            <a:pPr lvl="1"/>
            <a:r>
              <a:rPr lang="ko-KR" altLang="en-US" dirty="0"/>
              <a:t>더 읽을 것이 없으면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dirty="0"/>
              <a:t> </a:t>
            </a:r>
            <a:r>
              <a:rPr lang="ko-KR" altLang="en-US" dirty="0"/>
              <a:t>는 즉시 </a:t>
            </a:r>
            <a:r>
              <a:rPr lang="ko-KR" altLang="en-US" dirty="0" err="1"/>
              <a:t>리턴함</a:t>
            </a:r>
            <a:endParaRPr lang="en-US" altLang="x-none" dirty="0"/>
          </a:p>
          <a:p>
            <a:pPr>
              <a:buFontTx/>
              <a:buNone/>
            </a:pPr>
            <a:endParaRPr lang="en-US" altLang="x-none" dirty="0"/>
          </a:p>
          <a:p>
            <a:endParaRPr lang="en-US" altLang="x-none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44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How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dirty="0"/>
              <a:t> Works (2/4)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숫자를 찾는 동안 공백 문자는 무시함</a:t>
            </a:r>
            <a:endParaRPr lang="en-US" altLang="x-none" b="1" i="1" dirty="0"/>
          </a:p>
          <a:p>
            <a:pPr lvl="1"/>
            <a:r>
              <a:rPr lang="ko-KR" altLang="en-US" dirty="0"/>
              <a:t>스페이스</a:t>
            </a:r>
            <a:r>
              <a:rPr lang="en-US" altLang="ko-KR" dirty="0"/>
              <a:t>,</a:t>
            </a:r>
            <a:r>
              <a:rPr lang="ko-KR" altLang="en-US" dirty="0"/>
              <a:t> 탭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ko-KR" altLang="en-US" dirty="0" err="1"/>
              <a:t>줄바꿈</a:t>
            </a:r>
            <a:r>
              <a:rPr lang="ko-KR" altLang="en-US" dirty="0"/>
              <a:t> 등</a:t>
            </a:r>
            <a:endParaRPr lang="en-US" altLang="x-none" dirty="0"/>
          </a:p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dirty="0"/>
              <a:t> </a:t>
            </a:r>
            <a:r>
              <a:rPr lang="ko-KR" altLang="en-US" dirty="0"/>
              <a:t>호출로 </a:t>
            </a:r>
            <a:r>
              <a:rPr lang="en-US" altLang="ko-KR" dirty="0"/>
              <a:t>4</a:t>
            </a:r>
            <a:r>
              <a:rPr lang="ko-KR" altLang="en-US" dirty="0"/>
              <a:t>개의 수를 읽는 예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("%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d%d%f%f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", &amp;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, &amp;j, &amp;x, &amp;y);</a:t>
            </a:r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endParaRPr lang="en-US" altLang="x-none" sz="18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ko-KR" altLang="en-US" dirty="0"/>
              <a:t>이 경우 입력이 여러 줄에 걸쳐 입력될 수 있음</a:t>
            </a:r>
            <a:endParaRPr lang="en-US" altLang="x-none" dirty="0"/>
          </a:p>
          <a:p>
            <a:endParaRPr lang="en-US" altLang="x-none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altLang="x-none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altLang="x-none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altLang="x-none" sz="1800" dirty="0"/>
          </a:p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dirty="0"/>
              <a:t> </a:t>
            </a:r>
            <a:r>
              <a:rPr lang="ko-KR" altLang="en-US" dirty="0"/>
              <a:t>는 마지막 줄 바꿈 기호를 읽지는 않고 </a:t>
            </a:r>
            <a:r>
              <a:rPr lang="en-US" altLang="x-none" dirty="0"/>
              <a:t>“</a:t>
            </a:r>
            <a:r>
              <a:rPr lang="ko-KR" altLang="en-US" dirty="0"/>
              <a:t>엿보기</a:t>
            </a:r>
            <a:r>
              <a:rPr lang="en-US" altLang="x-none" dirty="0"/>
              <a:t>”</a:t>
            </a:r>
            <a:r>
              <a:rPr lang="ko-KR" altLang="en-US" dirty="0"/>
              <a:t>만 한다</a:t>
            </a:r>
            <a:endParaRPr lang="en-US" alt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48747" y="2998281"/>
            <a:ext cx="2113723" cy="1048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 1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-20   .3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  -4.0e3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5687" y="3196207"/>
            <a:ext cx="5612296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••1¤-20•••.3¤•••-4.0e3¤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ssrsrrrsssrrssssrrrrrr</a:t>
            </a:r>
            <a:endParaRPr lang="en-US" altLang="x-none" sz="2400" dirty="0"/>
          </a:p>
        </p:txBody>
      </p:sp>
      <p:sp>
        <p:nvSpPr>
          <p:cNvPr id="7" name="Rectangle 6"/>
          <p:cNvSpPr/>
          <p:nvPr/>
        </p:nvSpPr>
        <p:spPr>
          <a:xfrm>
            <a:off x="5475970" y="3814548"/>
            <a:ext cx="2313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x-none" dirty="0"/>
              <a:t>(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s</a:t>
            </a:r>
            <a:r>
              <a:rPr lang="en-US" altLang="x-none" dirty="0"/>
              <a:t> = </a:t>
            </a:r>
            <a:r>
              <a:rPr lang="ko-KR" altLang="en-US" dirty="0"/>
              <a:t>건너뜀</a:t>
            </a:r>
            <a:r>
              <a:rPr lang="en-US" altLang="x-none" dirty="0"/>
              <a:t>;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r</a:t>
            </a:r>
            <a:r>
              <a:rPr lang="en-US" altLang="x-none" dirty="0"/>
              <a:t> = </a:t>
            </a:r>
            <a:r>
              <a:rPr lang="ko-KR" altLang="en-US" dirty="0"/>
              <a:t>읽기</a:t>
            </a:r>
            <a:r>
              <a:rPr lang="en-US" altLang="x-none" dirty="0"/>
              <a:t>)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663687" y="3576178"/>
            <a:ext cx="59086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740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How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dirty="0"/>
              <a:t> Works (3/4)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ko-KR" altLang="en-US" dirty="0"/>
              <a:t>정수를 읽으려고 하면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/>
              <a:t> </a:t>
            </a:r>
            <a:r>
              <a:rPr lang="ko-KR" altLang="en-US" dirty="0"/>
              <a:t>는 먼저 숫자와 더하기 또는 빼기 기호를 찾음</a:t>
            </a:r>
            <a:r>
              <a:rPr lang="en-US" altLang="ko-KR" dirty="0"/>
              <a:t>.</a:t>
            </a:r>
            <a:r>
              <a:rPr lang="ko-KR" altLang="en-US" dirty="0"/>
              <a:t> 그리고 숫자가 아닌 것이 나올 때까지 읽음</a:t>
            </a:r>
            <a:endParaRPr lang="en-US" altLang="ko-KR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ko-KR" altLang="en-US" dirty="0"/>
              <a:t>소수점을 읽으려고 하면 다음의 순서대로 정보를 찾음</a:t>
            </a:r>
            <a:endParaRPr lang="en-US" altLang="ko-KR" dirty="0"/>
          </a:p>
          <a:p>
            <a:pPr lvl="1">
              <a:defRPr/>
            </a:pPr>
            <a:r>
              <a:rPr lang="ko-KR" altLang="en-US" dirty="0"/>
              <a:t>덧셈</a:t>
            </a:r>
            <a:r>
              <a:rPr lang="en-US" altLang="ko-KR" dirty="0"/>
              <a:t>,</a:t>
            </a:r>
            <a:r>
              <a:rPr lang="ko-KR" altLang="en-US" dirty="0"/>
              <a:t> 뺄셈 기호</a:t>
            </a:r>
            <a:r>
              <a:rPr lang="en-US" dirty="0"/>
              <a:t> (optional), </a:t>
            </a:r>
            <a:r>
              <a:rPr lang="ko-KR" altLang="en-US" dirty="0"/>
              <a:t>그리고</a:t>
            </a:r>
            <a:endParaRPr lang="en-US" dirty="0"/>
          </a:p>
          <a:p>
            <a:pPr lvl="1">
              <a:spcBef>
                <a:spcPts val="0"/>
              </a:spcBef>
              <a:defRPr/>
            </a:pPr>
            <a:r>
              <a:rPr lang="ko-KR" altLang="en-US" dirty="0"/>
              <a:t>숫자</a:t>
            </a:r>
            <a:r>
              <a:rPr lang="en-US" dirty="0"/>
              <a:t> (</a:t>
            </a:r>
            <a:r>
              <a:rPr lang="ko-KR" altLang="en-US" dirty="0"/>
              <a:t>소수점을 포함하는</a:t>
            </a:r>
            <a:r>
              <a:rPr lang="en-US" dirty="0"/>
              <a:t>),</a:t>
            </a:r>
            <a:r>
              <a:rPr lang="ko-KR" altLang="en-US" dirty="0"/>
              <a:t> 그리고</a:t>
            </a:r>
            <a:endParaRPr lang="en-US" dirty="0"/>
          </a:p>
          <a:p>
            <a:pPr lvl="1">
              <a:spcBef>
                <a:spcPts val="0"/>
              </a:spcBef>
              <a:defRPr/>
            </a:pPr>
            <a:r>
              <a:rPr lang="ko-KR" altLang="en-US" dirty="0"/>
              <a:t>지수</a:t>
            </a:r>
            <a:r>
              <a:rPr lang="en-US" dirty="0"/>
              <a:t> (optional). </a:t>
            </a:r>
            <a:r>
              <a:rPr lang="ko-KR" altLang="en-US" dirty="0"/>
              <a:t>지수는 문자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 (</a:t>
            </a:r>
            <a:r>
              <a:rPr lang="ko-KR" altLang="en-US" dirty="0"/>
              <a:t>또는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)</a:t>
            </a:r>
            <a:r>
              <a:rPr lang="ko-KR" altLang="en-US" dirty="0" err="1"/>
              <a:t>를</a:t>
            </a:r>
            <a:r>
              <a:rPr lang="ko-KR" altLang="en-US" dirty="0"/>
              <a:t> 쓰고</a:t>
            </a:r>
            <a:r>
              <a:rPr lang="en-US" dirty="0"/>
              <a:t>, </a:t>
            </a:r>
            <a:r>
              <a:rPr lang="ko-KR" altLang="en-US" dirty="0" err="1"/>
              <a:t>양수음수</a:t>
            </a:r>
            <a:r>
              <a:rPr lang="ko-KR" altLang="en-US" dirty="0"/>
              <a:t> 부호와 하나 또는 그 이상의 자리수로 구성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ko-KR" altLang="en-US" dirty="0">
                <a:latin typeface="Courier New" pitchFamily="49" charset="0"/>
                <a:cs typeface="Courier New" pitchFamily="49" charset="0"/>
              </a:rPr>
              <a:t>에서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%e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%f</a:t>
            </a:r>
            <a:r>
              <a:rPr lang="en-US" dirty="0"/>
              <a:t>,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%g</a:t>
            </a:r>
            <a:r>
              <a:rPr lang="en-US" dirty="0"/>
              <a:t> </a:t>
            </a:r>
            <a:r>
              <a:rPr lang="ko-KR" altLang="en-US" dirty="0"/>
              <a:t>는 서로 교환이 됨</a:t>
            </a:r>
            <a:r>
              <a:rPr lang="en-US" dirty="0"/>
              <a:t>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ko-KR" altLang="en-US" dirty="0"/>
              <a:t>만약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dirty="0"/>
              <a:t> </a:t>
            </a:r>
            <a:r>
              <a:rPr lang="ko-KR" altLang="en-US" dirty="0"/>
              <a:t>가 이번 읽기 시도에서 포함이 불가능한 문자를 만나게 되면 그 문자의 읽기를 취소함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5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How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dirty="0"/>
              <a:t> Works (4/4)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예제 입력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1-20.3-4.0e3¤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endParaRPr lang="en-US" altLang="x-none" sz="24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dirty="0"/>
              <a:t> </a:t>
            </a:r>
            <a:r>
              <a:rPr lang="ko-KR" altLang="en-US" dirty="0"/>
              <a:t>의 호출은 앞의 예에서와 같음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("%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d%d%f%f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", &amp;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, &amp;j, &amp;x, &amp;y);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endParaRPr lang="en-US" altLang="x-none" sz="24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ko-KR" altLang="en-US" dirty="0"/>
              <a:t>새로운 입력을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dirty="0"/>
              <a:t> </a:t>
            </a:r>
            <a:r>
              <a:rPr lang="ko-KR" altLang="en-US" dirty="0"/>
              <a:t>가 어떻게 처리하는 지 보자</a:t>
            </a:r>
            <a:r>
              <a:rPr lang="en-US" altLang="x-none" dirty="0"/>
              <a:t>:</a:t>
            </a:r>
          </a:p>
          <a:p>
            <a:pPr lvl="1"/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%d</a:t>
            </a:r>
            <a:r>
              <a:rPr lang="en-US" altLang="x-none" dirty="0"/>
              <a:t>  : 1</a:t>
            </a:r>
            <a:r>
              <a:rPr lang="ko-KR" altLang="en-US" dirty="0"/>
              <a:t>을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에 저장하고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altLang="x-none" dirty="0"/>
              <a:t> </a:t>
            </a:r>
            <a:r>
              <a:rPr lang="ko-KR" altLang="en-US" dirty="0"/>
              <a:t>문자는 되돌려 놓음</a:t>
            </a:r>
            <a:endParaRPr lang="en-US" altLang="ko-KR" dirty="0"/>
          </a:p>
          <a:p>
            <a:pPr lvl="1"/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%d</a:t>
            </a:r>
            <a:r>
              <a:rPr lang="en-US" altLang="x-none" dirty="0"/>
              <a:t>  : –20 </a:t>
            </a:r>
            <a:r>
              <a:rPr lang="ko-KR" altLang="en-US" dirty="0"/>
              <a:t>을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에</a:t>
            </a:r>
            <a:r>
              <a:rPr lang="en-US" altLang="x-none" dirty="0"/>
              <a:t> 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저장하고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.</a:t>
            </a:r>
            <a:r>
              <a:rPr lang="en-US" altLang="x-none" dirty="0"/>
              <a:t> </a:t>
            </a:r>
            <a:r>
              <a:rPr lang="ko-KR" altLang="en-US" dirty="0"/>
              <a:t>문자는 되돌려 놓음</a:t>
            </a:r>
            <a:endParaRPr lang="en-US" altLang="x-none" dirty="0"/>
          </a:p>
          <a:p>
            <a:pPr lvl="1"/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%f</a:t>
            </a:r>
            <a:r>
              <a:rPr lang="en-US" altLang="x-none" dirty="0"/>
              <a:t>  : 0.3 </a:t>
            </a:r>
            <a:r>
              <a:rPr lang="ko-KR" altLang="en-US" dirty="0"/>
              <a:t>을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altLang="x-none" dirty="0"/>
              <a:t> 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에</a:t>
            </a:r>
            <a:r>
              <a:rPr lang="en-US" altLang="x-none" dirty="0"/>
              <a:t> 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저장하고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altLang="x-none" dirty="0"/>
              <a:t> </a:t>
            </a:r>
            <a:r>
              <a:rPr lang="ko-KR" altLang="en-US" dirty="0"/>
              <a:t>문자는 되돌려 놓음</a:t>
            </a:r>
            <a:endParaRPr lang="en-US" altLang="x-none" dirty="0"/>
          </a:p>
          <a:p>
            <a:pPr lvl="1"/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%f</a:t>
            </a:r>
            <a:r>
              <a:rPr lang="en-US" altLang="x-none" dirty="0"/>
              <a:t>  :–4.0 × 103</a:t>
            </a:r>
            <a:r>
              <a:rPr lang="ko-KR" altLang="en-US" dirty="0"/>
              <a:t> 을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y</a:t>
            </a:r>
            <a:r>
              <a:rPr lang="en-US" altLang="x-none" dirty="0"/>
              <a:t> 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에</a:t>
            </a:r>
            <a:r>
              <a:rPr lang="en-US" altLang="x-none" dirty="0"/>
              <a:t> 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저장하고 </a:t>
            </a:r>
            <a:r>
              <a:rPr lang="ko-KR" altLang="en-US" dirty="0" err="1">
                <a:latin typeface="Courier New" charset="0"/>
                <a:ea typeface="Courier New" charset="0"/>
                <a:cs typeface="Courier New" charset="0"/>
              </a:rPr>
              <a:t>줄바꿈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ko-KR" altLang="en-US" dirty="0"/>
              <a:t>문자는 되돌려 놓음</a:t>
            </a:r>
            <a:endParaRPr lang="en-US" altLang="x-none" dirty="0"/>
          </a:p>
          <a:p>
            <a:pPr>
              <a:buFontTx/>
              <a:buNone/>
            </a:pPr>
            <a:endParaRPr lang="en-US" altLang="x-none" dirty="0"/>
          </a:p>
          <a:p>
            <a:endParaRPr lang="en-US" alt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형식 문자열의 일반 문자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ko-KR" altLang="en-US" dirty="0"/>
              <a:t>하나 또는 그 이상의 공백 문자를 형식 문자열에서 만나면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/>
              <a:t> </a:t>
            </a:r>
            <a:r>
              <a:rPr lang="ko-KR" altLang="en-US" dirty="0"/>
              <a:t>는 </a:t>
            </a:r>
            <a:r>
              <a:rPr lang="ko-KR" altLang="en-US" dirty="0" err="1"/>
              <a:t>공백문자가</a:t>
            </a:r>
            <a:r>
              <a:rPr lang="ko-KR" altLang="en-US" dirty="0"/>
              <a:t> 아닌 문자를 만날 때까지 공백 문자를 계속 읽음</a:t>
            </a:r>
            <a:endParaRPr lang="en-US" altLang="ko-KR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ko-KR" altLang="en-US" dirty="0" err="1"/>
              <a:t>공백문자가</a:t>
            </a:r>
            <a:r>
              <a:rPr lang="ko-KR" altLang="en-US" dirty="0"/>
              <a:t> 아닌 문자를 만나면 </a:t>
            </a:r>
            <a:r>
              <a:rPr lang="en-US" dirty="0"/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/>
              <a:t> </a:t>
            </a:r>
            <a:r>
              <a:rPr lang="ko-KR" altLang="en-US" dirty="0" err="1"/>
              <a:t>입력받아야</a:t>
            </a:r>
            <a:r>
              <a:rPr lang="ko-KR" altLang="en-US" dirty="0"/>
              <a:t> 하는 형과 같은지 비교함</a:t>
            </a:r>
            <a:endParaRPr lang="en-US" dirty="0"/>
          </a:p>
          <a:p>
            <a:pPr lvl="1">
              <a:defRPr/>
            </a:pPr>
            <a:r>
              <a:rPr lang="ko-KR" altLang="en-US" dirty="0"/>
              <a:t>같으면</a:t>
            </a:r>
            <a:r>
              <a:rPr lang="en-US" dirty="0"/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/>
              <a:t> </a:t>
            </a:r>
            <a:r>
              <a:rPr lang="ko-KR" altLang="en-US" dirty="0"/>
              <a:t>다음 번 처리할 형식으로 이동함</a:t>
            </a:r>
            <a:endParaRPr lang="en-US" altLang="ko-KR" dirty="0"/>
          </a:p>
          <a:p>
            <a:pPr lvl="1">
              <a:defRPr/>
            </a:pPr>
            <a:r>
              <a:rPr lang="ko-KR" altLang="en-US" dirty="0"/>
              <a:t>다르면</a:t>
            </a:r>
            <a:r>
              <a:rPr lang="en-US" dirty="0"/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/>
              <a:t> </a:t>
            </a:r>
            <a:r>
              <a:rPr lang="ko-KR" altLang="en-US" dirty="0"/>
              <a:t>다른 문자를 복원하고 종료함</a:t>
            </a:r>
            <a:endParaRPr lang="en-US" altLang="ko-KR" dirty="0"/>
          </a:p>
          <a:p>
            <a:pPr lvl="1">
              <a:defRPr/>
            </a:pPr>
            <a:endParaRPr lang="en-US" dirty="0"/>
          </a:p>
          <a:p>
            <a:r>
              <a:rPr lang="en-US" altLang="x-none" dirty="0"/>
              <a:t>Examples:</a:t>
            </a:r>
          </a:p>
          <a:p>
            <a:pPr lvl="1"/>
            <a:r>
              <a:rPr lang="ko-KR" altLang="en-US" dirty="0"/>
              <a:t>형식 문자열이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"%d/%d"</a:t>
            </a:r>
            <a:r>
              <a:rPr lang="en-US" altLang="x-none" dirty="0"/>
              <a:t> </a:t>
            </a:r>
            <a:r>
              <a:rPr lang="ko-KR" altLang="en-US" dirty="0"/>
              <a:t>이고 입력이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•5/•96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이면</a:t>
            </a:r>
            <a:r>
              <a:rPr lang="en-US" altLang="x-none" dirty="0">
                <a:ea typeface="Courier New" charset="0"/>
                <a:cs typeface="Courier New" charset="0"/>
              </a:rPr>
              <a:t>,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dirty="0"/>
              <a:t> </a:t>
            </a:r>
            <a:r>
              <a:rPr lang="ko-KR" altLang="en-US" dirty="0">
                <a:cs typeface="Courier New" charset="0"/>
              </a:rPr>
              <a:t>성공</a:t>
            </a:r>
            <a:r>
              <a:rPr lang="en-US" altLang="x-none" dirty="0">
                <a:ea typeface="Courier New" charset="0"/>
                <a:cs typeface="Courier New" charset="0"/>
              </a:rPr>
              <a:t>.</a:t>
            </a:r>
          </a:p>
          <a:p>
            <a:pPr lvl="1"/>
            <a:r>
              <a:rPr lang="ko-KR" altLang="en-US" dirty="0"/>
              <a:t>입력이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•5•/•96</a:t>
            </a:r>
            <a:r>
              <a:rPr lang="en-US" altLang="x-none" dirty="0">
                <a:ea typeface="Courier New" charset="0"/>
                <a:cs typeface="Courier New" charset="0"/>
              </a:rPr>
              <a:t> </a:t>
            </a:r>
            <a:r>
              <a:rPr lang="ko-KR" altLang="en-US" dirty="0">
                <a:ea typeface="Courier New" charset="0"/>
                <a:cs typeface="Courier New" charset="0"/>
              </a:rPr>
              <a:t>이면</a:t>
            </a:r>
            <a:r>
              <a:rPr lang="en-US" altLang="x-none" dirty="0">
                <a:ea typeface="Courier New" charset="0"/>
                <a:cs typeface="Courier New" charset="0"/>
              </a:rPr>
              <a:t>,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dirty="0"/>
              <a:t> </a:t>
            </a:r>
            <a:r>
              <a:rPr lang="ko-KR" altLang="en-US" dirty="0"/>
              <a:t>실패</a:t>
            </a:r>
            <a:r>
              <a:rPr lang="en-US" altLang="x-none" dirty="0"/>
              <a:t>,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altLang="x-none" dirty="0"/>
              <a:t> </a:t>
            </a:r>
            <a:r>
              <a:rPr lang="ko-KR" altLang="en-US" dirty="0"/>
              <a:t>문자가 형식문자열에 지정한 값과 다르기 때문</a:t>
            </a:r>
            <a:endParaRPr lang="en-US" altLang="x-none" dirty="0"/>
          </a:p>
          <a:p>
            <a:r>
              <a:rPr lang="ko-KR" altLang="en-US" dirty="0"/>
              <a:t>공백을 허용하려면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"%d /%d"</a:t>
            </a:r>
            <a:r>
              <a:rPr lang="en-US" altLang="x-none" dirty="0"/>
              <a:t> </a:t>
            </a:r>
            <a:r>
              <a:rPr lang="ko-KR" altLang="en-US" dirty="0"/>
              <a:t>이렇게 써야 함</a:t>
            </a:r>
            <a:r>
              <a:rPr lang="en-US" altLang="x-none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86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dirty="0"/>
              <a:t> </a:t>
            </a:r>
            <a:r>
              <a:rPr lang="ko-KR" altLang="en-US" dirty="0"/>
              <a:t>와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dirty="0">
                <a:ea typeface="Courier New" charset="0"/>
                <a:cs typeface="Courier New" charset="0"/>
              </a:rPr>
              <a:t> </a:t>
            </a:r>
            <a:r>
              <a:rPr lang="ko-KR" altLang="en-US" dirty="0">
                <a:ea typeface="Courier New" charset="0"/>
                <a:cs typeface="Courier New" charset="0"/>
              </a:rPr>
              <a:t> 주의점 </a:t>
            </a:r>
            <a:r>
              <a:rPr lang="en-US" altLang="x-none" dirty="0">
                <a:ea typeface="Courier New" charset="0"/>
                <a:cs typeface="Courier New" charset="0"/>
              </a:rPr>
              <a:t>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dirty="0"/>
              <a:t> </a:t>
            </a:r>
            <a:r>
              <a:rPr lang="ko-KR" altLang="en-US" dirty="0"/>
              <a:t>과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dirty="0"/>
              <a:t> </a:t>
            </a:r>
            <a:r>
              <a:rPr lang="ko-KR" altLang="en-US" dirty="0"/>
              <a:t>의 호출이 유사해 보이지만</a:t>
            </a:r>
            <a:r>
              <a:rPr lang="en-US" altLang="ko-KR" dirty="0"/>
              <a:t>,</a:t>
            </a:r>
            <a:r>
              <a:rPr lang="ko-KR" altLang="en-US" dirty="0"/>
              <a:t> 매우 다른 함수임</a:t>
            </a:r>
            <a:endParaRPr lang="en-US" altLang="x-none" dirty="0"/>
          </a:p>
          <a:p>
            <a:endParaRPr lang="en-US" altLang="x-none" dirty="0"/>
          </a:p>
          <a:p>
            <a:r>
              <a:rPr lang="ko-KR" altLang="en-US" dirty="0"/>
              <a:t>흔한 실수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&amp;</a:t>
            </a:r>
            <a:r>
              <a:rPr lang="en-US" altLang="x-none" dirty="0"/>
              <a:t> </a:t>
            </a:r>
            <a:r>
              <a:rPr lang="ko-KR" altLang="en-US" dirty="0" err="1"/>
              <a:t>를</a:t>
            </a:r>
            <a:r>
              <a:rPr lang="ko-KR" altLang="en-US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의 인자에 쓰는 경우</a:t>
            </a:r>
            <a:endParaRPr lang="en-US" altLang="x-none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/>
              <a:t> </a:t>
            </a:r>
            <a:r>
              <a:rPr lang="ko-KR" altLang="en-US" dirty="0"/>
              <a:t>의 형식 문자열이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/>
              <a:t> </a:t>
            </a:r>
            <a:r>
              <a:rPr lang="ko-KR" altLang="en-US" dirty="0"/>
              <a:t>의 형식 문자열과 같아야 한다고 착각하면 안됨</a:t>
            </a:r>
            <a:endParaRPr lang="en-US" dirty="0"/>
          </a:p>
          <a:p>
            <a:pPr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ko-KR" altLang="en-US" dirty="0">
                <a:latin typeface="Courier New" pitchFamily="49" charset="0"/>
                <a:cs typeface="Courier New" pitchFamily="49" charset="0"/>
              </a:rPr>
              <a:t>의 호출 예를 보자</a:t>
            </a:r>
            <a:r>
              <a:rPr lang="en-US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/>
              <a:t> </a:t>
            </a:r>
            <a:r>
              <a:rPr lang="ko-KR" altLang="en-US" dirty="0"/>
              <a:t>는 먼저 입력으로 정수를 기대하며</a:t>
            </a:r>
            <a:r>
              <a:rPr lang="en-US" altLang="ko-KR" dirty="0"/>
              <a:t>,</a:t>
            </a:r>
            <a:r>
              <a:rPr lang="ko-KR" altLang="en-US" dirty="0"/>
              <a:t> 그 값을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ko-KR" altLang="en-US" dirty="0">
                <a:latin typeface="Courier New" pitchFamily="49" charset="0"/>
                <a:cs typeface="Courier New" pitchFamily="49" charset="0"/>
              </a:rPr>
              <a:t>에 저장</a:t>
            </a:r>
            <a:r>
              <a:rPr lang="en-US" dirty="0"/>
              <a:t>.</a:t>
            </a:r>
          </a:p>
          <a:p>
            <a:pPr lvl="1"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/>
              <a:t> </a:t>
            </a:r>
            <a:r>
              <a:rPr lang="ko-KR" altLang="en-US" dirty="0"/>
              <a:t>은 그리고 쉼표가 입력되기를 기대함</a:t>
            </a:r>
            <a:endParaRPr lang="en-US" dirty="0"/>
          </a:p>
          <a:p>
            <a:pPr lvl="1">
              <a:defRPr/>
            </a:pPr>
            <a:r>
              <a:rPr lang="ko-KR" altLang="en-US" dirty="0"/>
              <a:t>입력이 쉼표가 아니라 공백이면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/>
              <a:t> </a:t>
            </a:r>
            <a:r>
              <a:rPr lang="ko-KR" altLang="en-US" dirty="0"/>
              <a:t>는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ko-KR" altLang="en-US" dirty="0" err="1">
                <a:latin typeface="Courier New" pitchFamily="49" charset="0"/>
                <a:cs typeface="Courier New" pitchFamily="49" charset="0"/>
              </a:rPr>
              <a:t>를</a:t>
            </a:r>
            <a:r>
              <a:rPr lang="ko-KR" altLang="en-US" dirty="0">
                <a:latin typeface="Courier New" pitchFamily="49" charset="0"/>
                <a:cs typeface="Courier New" pitchFamily="49" charset="0"/>
              </a:rPr>
              <a:t> 위한 값을 읽지 않고 종료함</a:t>
            </a:r>
            <a:r>
              <a:rPr lang="en-US" dirty="0"/>
              <a:t>.</a:t>
            </a:r>
          </a:p>
          <a:p>
            <a:pPr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0451" y="1849269"/>
            <a:ext cx="6897757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("%d %d\n", &amp;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, &amp;j);  /*** WRONG ***/</a:t>
            </a:r>
          </a:p>
        </p:txBody>
      </p:sp>
      <p:sp>
        <p:nvSpPr>
          <p:cNvPr id="6" name="Rectangle 5"/>
          <p:cNvSpPr/>
          <p:nvPr/>
        </p:nvSpPr>
        <p:spPr>
          <a:xfrm>
            <a:off x="683129" y="3691192"/>
            <a:ext cx="38779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("%d, %d", &amp;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&amp;j);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16079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dirty="0"/>
              <a:t> </a:t>
            </a:r>
            <a:r>
              <a:rPr lang="ko-KR" altLang="en-US" dirty="0"/>
              <a:t>와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dirty="0">
                <a:ea typeface="Courier New" charset="0"/>
                <a:cs typeface="Courier New" charset="0"/>
              </a:rPr>
              <a:t> </a:t>
            </a:r>
            <a:r>
              <a:rPr lang="ko-KR" altLang="en-US" dirty="0">
                <a:ea typeface="Courier New" charset="0"/>
                <a:cs typeface="Courier New" charset="0"/>
              </a:rPr>
              <a:t> 주의점</a:t>
            </a:r>
            <a:r>
              <a:rPr lang="en-US" altLang="x-none" dirty="0">
                <a:ea typeface="Courier New" charset="0"/>
                <a:cs typeface="Courier New" charset="0"/>
              </a:rPr>
              <a:t>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dirty="0"/>
              <a:t> </a:t>
            </a:r>
            <a:r>
              <a:rPr lang="ko-KR" altLang="en-US" dirty="0"/>
              <a:t>의 형식 문자열의 끝에 </a:t>
            </a:r>
            <a:r>
              <a:rPr lang="ko-KR" altLang="en-US" dirty="0" err="1"/>
              <a:t>줄바꿈</a:t>
            </a:r>
            <a:r>
              <a:rPr lang="ko-KR" altLang="en-US" dirty="0"/>
              <a:t> 기호를 넣는 것은 좋은 생각이 아님</a:t>
            </a:r>
            <a:endParaRPr lang="en-US" altLang="ko-KR" dirty="0"/>
          </a:p>
          <a:p>
            <a:endParaRPr lang="en-US" altLang="x-none" dirty="0"/>
          </a:p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는 </a:t>
            </a:r>
            <a:r>
              <a:rPr lang="ko-KR" altLang="en-US" dirty="0" err="1">
                <a:latin typeface="Courier New" charset="0"/>
                <a:ea typeface="Courier New" charset="0"/>
                <a:cs typeface="Courier New" charset="0"/>
              </a:rPr>
              <a:t>줄바꿈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기호를 공백과 같이 처리하기 때문에 다음 칸으로 이동과 같은 의미로 사용됨</a:t>
            </a:r>
            <a:endParaRPr lang="en-US" altLang="ko-KR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altLang="x-none" dirty="0"/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"%d\n</a:t>
            </a:r>
            <a:r>
              <a:rPr lang="en-US" altLang="ko-KR" dirty="0"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이라고 쓰면</a:t>
            </a:r>
            <a:r>
              <a:rPr lang="en-US" altLang="x-none" dirty="0"/>
              <a:t>,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dirty="0"/>
              <a:t> </a:t>
            </a:r>
            <a:r>
              <a:rPr lang="ko-KR" altLang="en-US" dirty="0"/>
              <a:t>는 공백 문자를 무시하고 정수를 읽은 뒤 다시 </a:t>
            </a:r>
            <a:r>
              <a:rPr lang="ko-KR" altLang="en-US" dirty="0" err="1"/>
              <a:t>공백문자가</a:t>
            </a:r>
            <a:r>
              <a:rPr lang="ko-KR" altLang="en-US" dirty="0"/>
              <a:t> 아닌 글자가 들어오기를 기다리게 됨</a:t>
            </a:r>
            <a:endParaRPr lang="en-US" altLang="ko-KR" dirty="0"/>
          </a:p>
          <a:p>
            <a:endParaRPr lang="en-US" altLang="x-none" dirty="0"/>
          </a:p>
          <a:p>
            <a:r>
              <a:rPr lang="ko-KR" altLang="en-US" dirty="0"/>
              <a:t>이런 경우 프로그램이 멈춘 것처럼 보이게 됨</a:t>
            </a:r>
            <a:endParaRPr lang="en-US" altLang="x-none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8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dirty="0"/>
              <a:t> Function (1/3)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dirty="0"/>
              <a:t> </a:t>
            </a:r>
            <a:r>
              <a:rPr lang="ko-KR" altLang="en-US" dirty="0"/>
              <a:t>함수는 출력될 문자열과 해당 문자열에 포함되어야 할 값들로 구성되어 있음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endParaRPr lang="en-US" altLang="x-none" dirty="0"/>
          </a:p>
          <a:p>
            <a:r>
              <a:rPr lang="ko-KR" altLang="en-US" dirty="0"/>
              <a:t>출력될 문자열은 일반 글자들과 </a:t>
            </a:r>
            <a:r>
              <a:rPr lang="en-US" altLang="ko-KR" dirty="0"/>
              <a:t>%</a:t>
            </a:r>
            <a:r>
              <a:rPr lang="ko-KR" altLang="en-US" dirty="0"/>
              <a:t>로 시작되는 형식지정자가 포함될 수 있음</a:t>
            </a:r>
            <a:endParaRPr lang="en-US" altLang="x-none" dirty="0"/>
          </a:p>
          <a:p>
            <a:endParaRPr lang="en-US" altLang="x-none" dirty="0"/>
          </a:p>
          <a:p>
            <a:r>
              <a:rPr lang="ko-KR" altLang="en-US" dirty="0"/>
              <a:t>형식 지정자는 출력될 값이 표현될 위치를 나타냄</a:t>
            </a:r>
            <a:endParaRPr lang="en-US" altLang="x-none" dirty="0"/>
          </a:p>
          <a:p>
            <a:pPr lvl="1"/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%d</a:t>
            </a:r>
            <a:r>
              <a:rPr lang="en-US" altLang="x-none" dirty="0"/>
              <a:t> </a:t>
            </a:r>
            <a:r>
              <a:rPr lang="ko-KR" altLang="en-US" dirty="0"/>
              <a:t>는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/>
              <a:t> </a:t>
            </a:r>
            <a:r>
              <a:rPr lang="ko-KR" altLang="en-US" dirty="0"/>
              <a:t>형 값에 쓰임</a:t>
            </a:r>
            <a:endParaRPr lang="en-US" altLang="x-none" dirty="0"/>
          </a:p>
          <a:p>
            <a:pPr lvl="1"/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%f</a:t>
            </a:r>
            <a:r>
              <a:rPr lang="en-US" altLang="x-none" dirty="0"/>
              <a:t> </a:t>
            </a:r>
            <a:r>
              <a:rPr lang="ko-KR" altLang="en-US" dirty="0"/>
              <a:t>는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float</a:t>
            </a:r>
            <a:r>
              <a:rPr lang="en-US" altLang="x-none" dirty="0"/>
              <a:t> </a:t>
            </a:r>
            <a:r>
              <a:rPr lang="ko-KR" altLang="en-US" dirty="0"/>
              <a:t>형 값에 쓰임</a:t>
            </a:r>
            <a:endParaRPr lang="en-US" altLang="x-none" dirty="0"/>
          </a:p>
          <a:p>
            <a:endParaRPr lang="en-US" altLang="x-none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2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23460" y="1597478"/>
            <a:ext cx="6526697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400" i="1" dirty="0" err="1">
                <a:ea typeface="Courier New" charset="0"/>
                <a:cs typeface="Courier New" charset="0"/>
              </a:rPr>
              <a:t>format_string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altLang="x-none" sz="2400" i="1" dirty="0">
                <a:ea typeface="Courier New" charset="0"/>
                <a:cs typeface="Courier New" charset="0"/>
              </a:rPr>
              <a:t>expr</a:t>
            </a:r>
            <a:r>
              <a:rPr lang="en-US" altLang="x-none" sz="2400" dirty="0">
                <a:ea typeface="Courier New" charset="0"/>
                <a:cs typeface="Courier New" charset="0"/>
              </a:rPr>
              <a:t>1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altLang="x-none" sz="2400" i="1" dirty="0">
                <a:ea typeface="Courier New" charset="0"/>
                <a:cs typeface="Courier New" charset="0"/>
              </a:rPr>
              <a:t>expr</a:t>
            </a:r>
            <a:r>
              <a:rPr lang="en-US" altLang="x-none" sz="2400" dirty="0">
                <a:ea typeface="Courier New" charset="0"/>
                <a:cs typeface="Courier New" charset="0"/>
              </a:rPr>
              <a:t>2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, …);</a:t>
            </a:r>
          </a:p>
        </p:txBody>
      </p:sp>
    </p:spTree>
    <p:extLst>
      <p:ext uri="{BB962C8B-B14F-4D97-AF65-F5344CB8AC3E}">
        <p14:creationId xmlns:p14="http://schemas.microsoft.com/office/powerpoint/2010/main" val="1717206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dirty="0"/>
              <a:t> Function (2/3)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일반 문자는 기록된 데로 표현되고 형식지정자는 뒤 따라오는 변수</a:t>
            </a:r>
            <a:r>
              <a:rPr lang="en-US" altLang="ko-KR" dirty="0"/>
              <a:t>/</a:t>
            </a:r>
            <a:r>
              <a:rPr lang="ko-KR" altLang="en-US" dirty="0"/>
              <a:t>값을 </a:t>
            </a:r>
            <a:r>
              <a:rPr lang="ko-KR" altLang="en-US" dirty="0" err="1"/>
              <a:t>표혀함</a:t>
            </a:r>
            <a:endParaRPr lang="en-US" altLang="ko-KR" dirty="0"/>
          </a:p>
          <a:p>
            <a:r>
              <a:rPr lang="en-US" altLang="x-none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3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78069" y="1945341"/>
            <a:ext cx="8082455" cy="2480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, j;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float x, y;</a:t>
            </a:r>
          </a:p>
          <a:p>
            <a:pPr>
              <a:lnSpc>
                <a:spcPct val="40000"/>
              </a:lnSpc>
              <a:spcBef>
                <a:spcPts val="6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= 10;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j = 20;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x = 43.2892f;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y = 5527.0f;</a:t>
            </a:r>
          </a:p>
          <a:p>
            <a:pPr>
              <a:lnSpc>
                <a:spcPct val="40000"/>
              </a:lnSpc>
              <a:spcBef>
                <a:spcPts val="6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= %d, j = %d, x = %f, y = %f\n",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, j, x, y);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78068" y="5015726"/>
            <a:ext cx="7168055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= 10, j = 20, x = 43.289200, y = 5527.000000</a:t>
            </a:r>
          </a:p>
        </p:txBody>
      </p:sp>
      <p:sp>
        <p:nvSpPr>
          <p:cNvPr id="7" name="Rectangle 6"/>
          <p:cNvSpPr/>
          <p:nvPr/>
        </p:nvSpPr>
        <p:spPr>
          <a:xfrm>
            <a:off x="578068" y="4646394"/>
            <a:ext cx="825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x-none" dirty="0"/>
              <a:t>Result: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78429" y="4960383"/>
            <a:ext cx="6369270" cy="73854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7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dirty="0"/>
              <a:t> Function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컴파일러는 몇개의 형식지정자가 사용되었는지 검사하지 않아도 됨</a:t>
            </a:r>
            <a:r>
              <a:rPr lang="en-US" altLang="ko-KR" dirty="0"/>
              <a:t>.</a:t>
            </a:r>
            <a:r>
              <a:rPr lang="ko-KR" altLang="en-US" dirty="0"/>
              <a:t> 하지만</a:t>
            </a:r>
            <a:r>
              <a:rPr lang="en-US" altLang="ko-KR" dirty="0"/>
              <a:t>,</a:t>
            </a:r>
            <a:r>
              <a:rPr lang="ko-KR" altLang="en-US" dirty="0"/>
              <a:t> 형식지정자의 개수와 변수</a:t>
            </a:r>
            <a:r>
              <a:rPr lang="en-US" altLang="ko-KR" dirty="0"/>
              <a:t>/</a:t>
            </a:r>
            <a:r>
              <a:rPr lang="ko-KR" altLang="en-US" dirty="0"/>
              <a:t>값의 수는 같아야 함</a:t>
            </a:r>
            <a:endParaRPr lang="en-US" altLang="x-none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endParaRPr lang="en-US" altLang="x-none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endParaRPr lang="en-US" altLang="x-none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endParaRPr lang="en-US" altLang="x-none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endParaRPr lang="en-US" altLang="x-none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ko-KR" altLang="en-US" dirty="0"/>
              <a:t>컴파일러는 형식지정자가 제대로 쓰였는지 검사하지 않아도 됨</a:t>
            </a:r>
            <a:endParaRPr lang="en-US" altLang="x-none" dirty="0"/>
          </a:p>
          <a:p>
            <a:pPr lvl="1"/>
            <a:r>
              <a:rPr lang="ko-KR" altLang="en-US" dirty="0"/>
              <a:t>형식이 맞지 않으면 의미 없는 결과를 출력하게 됨</a:t>
            </a:r>
            <a:r>
              <a:rPr lang="en-US" altLang="x-none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9479" y="1542079"/>
            <a:ext cx="61291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("%d %d\n",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);   /*** WRONG ***/</a:t>
            </a:r>
          </a:p>
          <a:p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("%d\n",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, j);   /*** WRONG ***/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629478" y="3726193"/>
            <a:ext cx="673873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float x;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("%f %d\n",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, x);  /*** WRONG ***/</a:t>
            </a:r>
            <a:endParaRPr lang="en-US" altLang="x-none" sz="2000" dirty="0"/>
          </a:p>
        </p:txBody>
      </p:sp>
    </p:spTree>
    <p:extLst>
      <p:ext uri="{BB962C8B-B14F-4D97-AF65-F5344CB8AC3E}">
        <p14:creationId xmlns:p14="http://schemas.microsoft.com/office/powerpoint/2010/main" val="935374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Conversion Specifications</a:t>
            </a:r>
            <a:r>
              <a:rPr lang="ko-KR" altLang="en-US" dirty="0"/>
              <a:t>형식 지정자</a:t>
            </a:r>
            <a:r>
              <a:rPr lang="en-US" altLang="x-none" dirty="0"/>
              <a:t> (1/2)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48636" y="1583698"/>
            <a:ext cx="222208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x-none" sz="4800" b="1" dirty="0">
                <a:latin typeface="Courier New" charset="0"/>
                <a:ea typeface="Courier New" charset="0"/>
                <a:cs typeface="Courier New" charset="0"/>
              </a:rPr>
              <a:t>%</a:t>
            </a:r>
            <a:r>
              <a:rPr lang="en-US" altLang="x-none" sz="4800" b="1" i="1" dirty="0" err="1"/>
              <a:t>m</a:t>
            </a:r>
            <a:r>
              <a:rPr lang="en-US" altLang="x-none" sz="4800" b="1" dirty="0" err="1">
                <a:latin typeface="Courier New" charset="0"/>
                <a:ea typeface="Courier New" charset="0"/>
                <a:cs typeface="Courier New" charset="0"/>
              </a:rPr>
              <a:t>.</a:t>
            </a:r>
            <a:r>
              <a:rPr lang="en-US" altLang="x-none" sz="4800" b="1" i="1" dirty="0" err="1"/>
              <a:t>p</a:t>
            </a:r>
            <a:r>
              <a:rPr lang="en-US" altLang="x-none" sz="4800" b="1" i="1" dirty="0" err="1">
                <a:ea typeface="Courier New" charset="0"/>
                <a:cs typeface="Courier New" charset="0"/>
              </a:rPr>
              <a:t>X</a:t>
            </a:r>
            <a:r>
              <a:rPr lang="en-US" altLang="x-none" sz="4800" b="1" dirty="0"/>
              <a:t> 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960036" y="2873496"/>
            <a:ext cx="21771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x-none" b="1" i="1" dirty="0"/>
              <a:t>minimum field width</a:t>
            </a:r>
          </a:p>
          <a:p>
            <a:r>
              <a:rPr lang="ko-KR" altLang="en-US" b="1" i="1" dirty="0"/>
              <a:t>필드의 길이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31149" y="2873496"/>
            <a:ext cx="1043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x-none" b="1" i="1" dirty="0"/>
              <a:t>Precision</a:t>
            </a:r>
          </a:p>
          <a:p>
            <a:r>
              <a:rPr lang="ko-KR" altLang="en-US" b="1" i="1" dirty="0"/>
              <a:t>정밀도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731649" y="750905"/>
            <a:ext cx="20690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x-none" b="1" i="1" dirty="0"/>
              <a:t>conversion specifier</a:t>
            </a:r>
          </a:p>
          <a:p>
            <a:r>
              <a:rPr lang="ko-KR" altLang="en-US" b="1" i="1" dirty="0" err="1"/>
              <a:t>형식지정자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756769" y="1421319"/>
            <a:ext cx="90019" cy="33390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3499571" y="2328930"/>
            <a:ext cx="115989" cy="5445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716109" y="2262155"/>
            <a:ext cx="15541" cy="6113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504169" y="3440866"/>
            <a:ext cx="964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x-none" dirty="0"/>
              <a:t>optional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431149" y="3395245"/>
            <a:ext cx="964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x-none" dirty="0"/>
              <a:t>optional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743308" y="4162497"/>
            <a:ext cx="110639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%5.3f</a:t>
            </a:r>
          </a:p>
          <a:p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%8d</a:t>
            </a:r>
          </a:p>
          <a:p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%-8d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3051929" y="3754443"/>
            <a:ext cx="1729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x-none" sz="2400"/>
              <a:t>12345.6789 </a:t>
            </a:r>
            <a:endParaRPr lang="en-US" sz="2400"/>
          </a:p>
        </p:txBody>
      </p:sp>
      <p:sp>
        <p:nvSpPr>
          <p:cNvPr id="21" name="Rectangle 20"/>
          <p:cNvSpPr/>
          <p:nvPr/>
        </p:nvSpPr>
        <p:spPr>
          <a:xfrm>
            <a:off x="3063290" y="4127558"/>
            <a:ext cx="184377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12345.678</a:t>
            </a:r>
          </a:p>
          <a:p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  12345</a:t>
            </a:r>
          </a:p>
          <a:p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12345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5038640" y="1051987"/>
            <a:ext cx="397134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%d – </a:t>
            </a:r>
            <a:r>
              <a:rPr lang="en-US" altLang="x-none" sz="2000" dirty="0"/>
              <a:t>Integer</a:t>
            </a:r>
            <a:r>
              <a:rPr lang="ko-KR" altLang="en-US" sz="2000" dirty="0"/>
              <a:t> 정수</a:t>
            </a:r>
            <a:endParaRPr lang="en-US" altLang="x-none" sz="2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%e - </a:t>
            </a:r>
            <a:r>
              <a:rPr lang="en-US" altLang="x-none" sz="2000" dirty="0"/>
              <a:t>Exponential format</a:t>
            </a:r>
            <a:r>
              <a:rPr lang="ko-KR" altLang="en-US" sz="2000" dirty="0"/>
              <a:t> 지수</a:t>
            </a:r>
            <a:endParaRPr lang="en-US" altLang="x-none" sz="2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%f - </a:t>
            </a:r>
            <a:r>
              <a:rPr lang="en-US" altLang="x-none" sz="2000" dirty="0"/>
              <a:t>Fixed decimal</a:t>
            </a:r>
            <a:r>
              <a:rPr lang="ko-KR" altLang="en-US" sz="2000" dirty="0"/>
              <a:t> 소수점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%g - </a:t>
            </a:r>
            <a:r>
              <a:rPr lang="en-US" altLang="x-none" sz="2000" dirty="0"/>
              <a:t>Either exponential format or </a:t>
            </a:r>
          </a:p>
          <a:p>
            <a:r>
              <a:rPr lang="en-US" altLang="x-none" sz="2000" dirty="0"/>
              <a:t>             fixed decimal format</a:t>
            </a:r>
            <a:br>
              <a:rPr lang="en-US" altLang="x-none" sz="2000" dirty="0"/>
            </a:br>
            <a:r>
              <a:rPr lang="ko-KR" altLang="en-US" sz="2000" dirty="0"/>
              <a:t>             </a:t>
            </a:r>
            <a:r>
              <a:rPr lang="ko-KR" altLang="en-US" sz="2000" dirty="0" err="1"/>
              <a:t>지수형이나</a:t>
            </a:r>
            <a:r>
              <a:rPr lang="ko-KR" altLang="en-US" sz="2000" dirty="0"/>
              <a:t> 소수점 형</a:t>
            </a:r>
            <a:endParaRPr lang="en-US" altLang="x-none" sz="2000" dirty="0"/>
          </a:p>
        </p:txBody>
      </p:sp>
    </p:spTree>
    <p:extLst>
      <p:ext uri="{BB962C8B-B14F-4D97-AF65-F5344CB8AC3E}">
        <p14:creationId xmlns:p14="http://schemas.microsoft.com/office/powerpoint/2010/main" val="198568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Conversion Specifications (1/2)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200215"/>
              </p:ext>
            </p:extLst>
          </p:nvPr>
        </p:nvGraphicFramePr>
        <p:xfrm>
          <a:off x="272143" y="838082"/>
          <a:ext cx="4257816" cy="5931164"/>
        </p:xfrm>
        <a:graphic>
          <a:graphicData uri="http://schemas.openxmlformats.org/drawingml/2006/table">
            <a:tbl>
              <a:tblPr/>
              <a:tblGrid>
                <a:gridCol w="1419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9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324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Format specifier</a:t>
                      </a:r>
                    </a:p>
                  </a:txBody>
                  <a:tcPr marL="40970" marR="40970" marT="19666" marB="19666" anchor="ctr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effectLst/>
                        </a:rPr>
                        <a:t>Description</a:t>
                      </a:r>
                    </a:p>
                  </a:txBody>
                  <a:tcPr marL="40970" marR="40970" marT="19666" marB="19666" anchor="ctr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Supported data types</a:t>
                      </a:r>
                    </a:p>
                  </a:txBody>
                  <a:tcPr marL="40970" marR="40970" marT="19666" marB="19666" anchor="ctr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911">
                <a:tc>
                  <a:txBody>
                    <a:bodyPr/>
                    <a:lstStyle/>
                    <a:p>
                      <a:pPr algn="l"/>
                      <a:r>
                        <a:rPr lang="mr-IN" sz="1400" b="0" i="0">
                          <a:effectLst/>
                          <a:latin typeface="Consolas" charset="0"/>
                        </a:rPr>
                        <a:t>%c</a:t>
                      </a:r>
                      <a:endParaRPr lang="mr-IN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>
                          <a:effectLst/>
                        </a:rPr>
                        <a:t>Character</a:t>
                      </a: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>
                          <a:effectLst/>
                          <a:latin typeface="Consolas" charset="0"/>
                        </a:rPr>
                        <a:t>char</a:t>
                      </a:r>
                      <a:br>
                        <a:rPr lang="en-US" sz="1400" b="0" i="0">
                          <a:effectLst/>
                          <a:latin typeface="Consolas" charset="0"/>
                        </a:rPr>
                      </a:br>
                      <a:r>
                        <a:rPr lang="en-US" sz="1400" b="0" i="0">
                          <a:effectLst/>
                          <a:latin typeface="Consolas" charset="0"/>
                        </a:rPr>
                        <a:t>unsigned char</a:t>
                      </a:r>
                      <a:endParaRPr lang="en-US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897">
                <a:tc>
                  <a:txBody>
                    <a:bodyPr/>
                    <a:lstStyle/>
                    <a:p>
                      <a:pPr algn="l"/>
                      <a:r>
                        <a:rPr lang="mr-IN" sz="1400" b="0" i="0">
                          <a:effectLst/>
                          <a:latin typeface="Consolas" charset="0"/>
                        </a:rPr>
                        <a:t>%d</a:t>
                      </a:r>
                      <a:endParaRPr lang="mr-IN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>
                          <a:effectLst/>
                        </a:rPr>
                        <a:t>Signed Integer</a:t>
                      </a: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>
                          <a:effectLst/>
                          <a:latin typeface="Consolas" charset="0"/>
                        </a:rPr>
                        <a:t>short</a:t>
                      </a:r>
                      <a:br>
                        <a:rPr lang="en-US" sz="1400" b="0" i="0">
                          <a:effectLst/>
                          <a:latin typeface="Consolas" charset="0"/>
                        </a:rPr>
                      </a:br>
                      <a:r>
                        <a:rPr lang="en-US" sz="1400" b="0" i="0">
                          <a:effectLst/>
                          <a:latin typeface="Consolas" charset="0"/>
                        </a:rPr>
                        <a:t>unsigned short</a:t>
                      </a:r>
                      <a:br>
                        <a:rPr lang="en-US" sz="1400" b="0" i="0">
                          <a:effectLst/>
                          <a:latin typeface="Consolas" charset="0"/>
                        </a:rPr>
                      </a:br>
                      <a:r>
                        <a:rPr lang="en-US" sz="1400" b="0" i="0">
                          <a:effectLst/>
                          <a:latin typeface="Consolas" charset="0"/>
                        </a:rPr>
                        <a:t>int</a:t>
                      </a:r>
                      <a:br>
                        <a:rPr lang="en-US" sz="1400" b="0" i="0">
                          <a:effectLst/>
                          <a:latin typeface="Consolas" charset="0"/>
                        </a:rPr>
                      </a:br>
                      <a:r>
                        <a:rPr lang="en-US" sz="1400" b="0" i="0">
                          <a:effectLst/>
                          <a:latin typeface="Consolas" charset="0"/>
                        </a:rPr>
                        <a:t>long</a:t>
                      </a:r>
                      <a:endParaRPr lang="en-US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911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>
                          <a:effectLst/>
                          <a:latin typeface="Consolas" charset="0"/>
                        </a:rPr>
                        <a:t>%e or %E</a:t>
                      </a:r>
                      <a:endParaRPr lang="en-US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>
                          <a:effectLst/>
                        </a:rPr>
                        <a:t>Scientific notation of float values</a:t>
                      </a: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>
                          <a:effectLst/>
                          <a:latin typeface="Consolas" charset="0"/>
                        </a:rPr>
                        <a:t>float</a:t>
                      </a:r>
                      <a:br>
                        <a:rPr lang="en-US" sz="1400" b="0" i="0">
                          <a:effectLst/>
                          <a:latin typeface="Consolas" charset="0"/>
                        </a:rPr>
                      </a:br>
                      <a:r>
                        <a:rPr lang="en-US" sz="1400" b="0" i="0">
                          <a:effectLst/>
                          <a:latin typeface="Consolas" charset="0"/>
                        </a:rPr>
                        <a:t>double</a:t>
                      </a:r>
                      <a:endParaRPr lang="en-US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918">
                <a:tc>
                  <a:txBody>
                    <a:bodyPr/>
                    <a:lstStyle/>
                    <a:p>
                      <a:pPr algn="l"/>
                      <a:r>
                        <a:rPr lang="mr-IN" sz="1400" b="0" i="0">
                          <a:effectLst/>
                          <a:latin typeface="Consolas" charset="0"/>
                        </a:rPr>
                        <a:t>%f</a:t>
                      </a:r>
                      <a:endParaRPr lang="mr-IN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>
                          <a:effectLst/>
                        </a:rPr>
                        <a:t>Floating point</a:t>
                      </a: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>
                          <a:effectLst/>
                          <a:latin typeface="Consolas" charset="0"/>
                        </a:rPr>
                        <a:t>float</a:t>
                      </a:r>
                      <a:endParaRPr lang="en-US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911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>
                          <a:effectLst/>
                          <a:latin typeface="Consolas" charset="0"/>
                        </a:rPr>
                        <a:t>%g or %G</a:t>
                      </a:r>
                      <a:endParaRPr lang="en-US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>
                          <a:effectLst/>
                        </a:rPr>
                        <a:t>Similar as %e or %E</a:t>
                      </a: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>
                          <a:effectLst/>
                          <a:latin typeface="Consolas" charset="0"/>
                        </a:rPr>
                        <a:t>float</a:t>
                      </a:r>
                      <a:br>
                        <a:rPr lang="en-US" sz="1400" b="0" i="0">
                          <a:effectLst/>
                          <a:latin typeface="Consolas" charset="0"/>
                        </a:rPr>
                      </a:br>
                      <a:r>
                        <a:rPr lang="en-US" sz="1400" b="0" i="0">
                          <a:effectLst/>
                          <a:latin typeface="Consolas" charset="0"/>
                        </a:rPr>
                        <a:t>double</a:t>
                      </a:r>
                      <a:endParaRPr lang="en-US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8918">
                <a:tc>
                  <a:txBody>
                    <a:bodyPr/>
                    <a:lstStyle/>
                    <a:p>
                      <a:pPr algn="l"/>
                      <a:r>
                        <a:rPr lang="mr-IN" sz="1400" b="0" i="0">
                          <a:effectLst/>
                          <a:latin typeface="Consolas" charset="0"/>
                        </a:rPr>
                        <a:t>%hi</a:t>
                      </a:r>
                      <a:endParaRPr lang="mr-IN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>
                          <a:effectLst/>
                        </a:rPr>
                        <a:t>Signed Integer(Short)</a:t>
                      </a: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>
                          <a:effectLst/>
                          <a:latin typeface="Consolas" charset="0"/>
                        </a:rPr>
                        <a:t>short</a:t>
                      </a:r>
                      <a:endParaRPr lang="en-US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918">
                <a:tc>
                  <a:txBody>
                    <a:bodyPr/>
                    <a:lstStyle/>
                    <a:p>
                      <a:pPr algn="l"/>
                      <a:r>
                        <a:rPr lang="mr-IN" sz="1400" b="0" i="0">
                          <a:effectLst/>
                          <a:latin typeface="Consolas" charset="0"/>
                        </a:rPr>
                        <a:t>%hu</a:t>
                      </a:r>
                      <a:endParaRPr lang="mr-IN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>
                          <a:effectLst/>
                        </a:rPr>
                        <a:t>Unsigned Integer(Short)</a:t>
                      </a: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>
                          <a:effectLst/>
                          <a:latin typeface="Consolas" charset="0"/>
                        </a:rPr>
                        <a:t>unsigned short</a:t>
                      </a:r>
                      <a:endParaRPr lang="en-US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2897">
                <a:tc>
                  <a:txBody>
                    <a:bodyPr/>
                    <a:lstStyle/>
                    <a:p>
                      <a:pPr algn="l"/>
                      <a:r>
                        <a:rPr lang="mr-IN" sz="1400" b="0" i="0">
                          <a:effectLst/>
                          <a:latin typeface="Consolas" charset="0"/>
                        </a:rPr>
                        <a:t>%i</a:t>
                      </a:r>
                      <a:endParaRPr lang="mr-IN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>
                          <a:effectLst/>
                        </a:rPr>
                        <a:t>Signed Integer</a:t>
                      </a: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>
                          <a:effectLst/>
                          <a:latin typeface="Consolas" charset="0"/>
                        </a:rPr>
                        <a:t>short</a:t>
                      </a:r>
                      <a:br>
                        <a:rPr lang="en-US" sz="1400" b="0" i="0">
                          <a:effectLst/>
                          <a:latin typeface="Consolas" charset="0"/>
                        </a:rPr>
                      </a:br>
                      <a:r>
                        <a:rPr lang="en-US" sz="1400" b="0" i="0">
                          <a:effectLst/>
                          <a:latin typeface="Consolas" charset="0"/>
                        </a:rPr>
                        <a:t>unsigned short</a:t>
                      </a:r>
                      <a:br>
                        <a:rPr lang="en-US" sz="1400" b="0" i="0">
                          <a:effectLst/>
                          <a:latin typeface="Consolas" charset="0"/>
                        </a:rPr>
                      </a:br>
                      <a:r>
                        <a:rPr lang="en-US" sz="1400" b="0" i="0">
                          <a:effectLst/>
                          <a:latin typeface="Consolas" charset="0"/>
                        </a:rPr>
                        <a:t>int</a:t>
                      </a:r>
                      <a:br>
                        <a:rPr lang="en-US" sz="1400" b="0" i="0">
                          <a:effectLst/>
                          <a:latin typeface="Consolas" charset="0"/>
                        </a:rPr>
                      </a:br>
                      <a:r>
                        <a:rPr lang="en-US" sz="1400" b="0" i="0">
                          <a:effectLst/>
                          <a:latin typeface="Consolas" charset="0"/>
                        </a:rPr>
                        <a:t>long</a:t>
                      </a:r>
                      <a:endParaRPr lang="en-US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8918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>
                          <a:effectLst/>
                          <a:latin typeface="Consolas" charset="0"/>
                        </a:rPr>
                        <a:t>%l or %ld or %li</a:t>
                      </a:r>
                      <a:endParaRPr lang="en-US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>
                          <a:effectLst/>
                        </a:rPr>
                        <a:t>Signed Integer</a:t>
                      </a: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>
                          <a:effectLst/>
                          <a:latin typeface="Consolas" charset="0"/>
                        </a:rPr>
                        <a:t>long</a:t>
                      </a:r>
                      <a:endParaRPr lang="en-US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8918">
                <a:tc>
                  <a:txBody>
                    <a:bodyPr/>
                    <a:lstStyle/>
                    <a:p>
                      <a:pPr algn="l"/>
                      <a:r>
                        <a:rPr lang="mr-IN" sz="1400" b="0" i="0">
                          <a:effectLst/>
                          <a:latin typeface="Consolas" charset="0"/>
                        </a:rPr>
                        <a:t>%lf</a:t>
                      </a:r>
                      <a:endParaRPr lang="mr-IN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>
                          <a:effectLst/>
                        </a:rPr>
                        <a:t>Floating point</a:t>
                      </a: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>
                          <a:effectLst/>
                          <a:latin typeface="Consolas" charset="0"/>
                        </a:rPr>
                        <a:t>double</a:t>
                      </a:r>
                      <a:endParaRPr lang="en-US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8918">
                <a:tc>
                  <a:txBody>
                    <a:bodyPr/>
                    <a:lstStyle/>
                    <a:p>
                      <a:pPr algn="l"/>
                      <a:r>
                        <a:rPr lang="mr-IN" sz="1400" b="0" i="0">
                          <a:effectLst/>
                          <a:latin typeface="Consolas" charset="0"/>
                        </a:rPr>
                        <a:t>%Lf</a:t>
                      </a:r>
                      <a:endParaRPr lang="mr-IN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>
                          <a:effectLst/>
                        </a:rPr>
                        <a:t>Floating point</a:t>
                      </a: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>
                          <a:effectLst/>
                          <a:latin typeface="Consolas" charset="0"/>
                        </a:rPr>
                        <a:t>long double</a:t>
                      </a:r>
                      <a:endParaRPr lang="en-US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6911">
                <a:tc>
                  <a:txBody>
                    <a:bodyPr/>
                    <a:lstStyle/>
                    <a:p>
                      <a:pPr algn="l"/>
                      <a:r>
                        <a:rPr lang="mr-IN" sz="1400" b="0" i="0">
                          <a:effectLst/>
                          <a:latin typeface="Consolas" charset="0"/>
                        </a:rPr>
                        <a:t>%lu</a:t>
                      </a:r>
                      <a:endParaRPr lang="mr-IN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>
                          <a:effectLst/>
                        </a:rPr>
                        <a:t>Unsigned integer</a:t>
                      </a: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dirty="0">
                          <a:effectLst/>
                          <a:latin typeface="Consolas" charset="0"/>
                        </a:rPr>
                        <a:t>unsigned </a:t>
                      </a:r>
                      <a:r>
                        <a:rPr lang="en-US" sz="1400" b="0" i="0" dirty="0" err="1">
                          <a:effectLst/>
                          <a:latin typeface="Consolas" charset="0"/>
                        </a:rPr>
                        <a:t>int</a:t>
                      </a:r>
                      <a:br>
                        <a:rPr lang="en-US" sz="1400" b="0" i="0" dirty="0">
                          <a:effectLst/>
                          <a:latin typeface="Consolas" charset="0"/>
                        </a:rPr>
                      </a:br>
                      <a:r>
                        <a:rPr lang="en-US" sz="1400" b="0" i="0" dirty="0">
                          <a:effectLst/>
                          <a:latin typeface="Consolas" charset="0"/>
                        </a:rPr>
                        <a:t>unsigned long</a:t>
                      </a:r>
                      <a:endParaRPr lang="en-US" sz="1400" b="0" dirty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013134"/>
              </p:ext>
            </p:extLst>
          </p:nvPr>
        </p:nvGraphicFramePr>
        <p:xfrm>
          <a:off x="4612942" y="838082"/>
          <a:ext cx="4237143" cy="5635824"/>
        </p:xfrm>
        <a:graphic>
          <a:graphicData uri="http://schemas.openxmlformats.org/drawingml/2006/table">
            <a:tbl>
              <a:tblPr/>
              <a:tblGrid>
                <a:gridCol w="1412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2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324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Format specifier</a:t>
                      </a:r>
                    </a:p>
                  </a:txBody>
                  <a:tcPr marL="40970" marR="40970" marT="19666" marB="19666" anchor="ctr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effectLst/>
                        </a:rPr>
                        <a:t>Description</a:t>
                      </a:r>
                    </a:p>
                  </a:txBody>
                  <a:tcPr marL="40970" marR="40970" marT="19666" marB="19666" anchor="ctr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Supported data types</a:t>
                      </a:r>
                    </a:p>
                  </a:txBody>
                  <a:tcPr marL="40970" marR="40970" marT="19666" marB="19666" anchor="ctr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911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dirty="0">
                          <a:effectLst/>
                          <a:latin typeface="Consolas" charset="0"/>
                        </a:rPr>
                        <a:t>%</a:t>
                      </a:r>
                      <a:r>
                        <a:rPr lang="en-US" sz="1400" b="0" i="0" dirty="0" err="1">
                          <a:effectLst/>
                          <a:latin typeface="Consolas" charset="0"/>
                        </a:rPr>
                        <a:t>lli</a:t>
                      </a:r>
                      <a:r>
                        <a:rPr lang="en-US" sz="1400" b="0" i="0" dirty="0">
                          <a:effectLst/>
                          <a:latin typeface="Consolas" charset="0"/>
                        </a:rPr>
                        <a:t>, %</a:t>
                      </a:r>
                      <a:r>
                        <a:rPr lang="en-US" sz="1400" b="0" i="0" dirty="0" err="1">
                          <a:effectLst/>
                          <a:latin typeface="Consolas" charset="0"/>
                        </a:rPr>
                        <a:t>lld</a:t>
                      </a:r>
                      <a:endParaRPr lang="en-US" sz="1400" b="0" dirty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effectLst/>
                        </a:rPr>
                        <a:t>Signed Integer</a:t>
                      </a: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>
                          <a:effectLst/>
                          <a:latin typeface="Consolas" charset="0"/>
                        </a:rPr>
                        <a:t>long long</a:t>
                      </a:r>
                      <a:endParaRPr lang="en-US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897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>
                          <a:effectLst/>
                          <a:latin typeface="Consolas" charset="0"/>
                        </a:rPr>
                        <a:t>%llu</a:t>
                      </a:r>
                      <a:endParaRPr lang="en-US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effectLst/>
                        </a:rPr>
                        <a:t>Unsigned Integer</a:t>
                      </a: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>
                          <a:effectLst/>
                          <a:latin typeface="Consolas" charset="0"/>
                        </a:rPr>
                        <a:t>unsigned long long</a:t>
                      </a:r>
                      <a:endParaRPr lang="en-US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911">
                <a:tc>
                  <a:txBody>
                    <a:bodyPr/>
                    <a:lstStyle/>
                    <a:p>
                      <a:pPr algn="l"/>
                      <a:r>
                        <a:rPr lang="mr-IN" sz="1400" b="0" i="0">
                          <a:effectLst/>
                          <a:latin typeface="Consolas" charset="0"/>
                        </a:rPr>
                        <a:t>%o</a:t>
                      </a:r>
                      <a:endParaRPr lang="mr-IN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effectLst/>
                        </a:rPr>
                        <a:t>Octal representation of Integer.</a:t>
                      </a: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dirty="0">
                          <a:effectLst/>
                          <a:latin typeface="Consolas" charset="0"/>
                        </a:rPr>
                        <a:t>short</a:t>
                      </a:r>
                      <a:br>
                        <a:rPr lang="en-US" sz="1400" b="0" i="0" dirty="0">
                          <a:effectLst/>
                          <a:latin typeface="Consolas" charset="0"/>
                        </a:rPr>
                      </a:br>
                      <a:r>
                        <a:rPr lang="en-US" sz="1400" b="0" i="0" dirty="0">
                          <a:effectLst/>
                          <a:latin typeface="Consolas" charset="0"/>
                        </a:rPr>
                        <a:t>unsigned short</a:t>
                      </a:r>
                      <a:br>
                        <a:rPr lang="en-US" sz="1400" b="0" i="0" dirty="0">
                          <a:effectLst/>
                          <a:latin typeface="Consolas" charset="0"/>
                        </a:rPr>
                      </a:br>
                      <a:r>
                        <a:rPr lang="en-US" sz="1400" b="0" i="0" dirty="0" err="1">
                          <a:effectLst/>
                          <a:latin typeface="Consolas" charset="0"/>
                        </a:rPr>
                        <a:t>int</a:t>
                      </a:r>
                      <a:br>
                        <a:rPr lang="en-US" sz="1400" b="0" i="0" dirty="0">
                          <a:effectLst/>
                          <a:latin typeface="Consolas" charset="0"/>
                        </a:rPr>
                      </a:br>
                      <a:r>
                        <a:rPr lang="en-US" sz="1400" b="0" i="0" dirty="0">
                          <a:effectLst/>
                          <a:latin typeface="Consolas" charset="0"/>
                        </a:rPr>
                        <a:t>unsigned </a:t>
                      </a:r>
                      <a:r>
                        <a:rPr lang="en-US" sz="1400" b="0" i="0" dirty="0" err="1">
                          <a:effectLst/>
                          <a:latin typeface="Consolas" charset="0"/>
                        </a:rPr>
                        <a:t>int</a:t>
                      </a:r>
                      <a:br>
                        <a:rPr lang="en-US" sz="1400" b="0" i="0" dirty="0">
                          <a:effectLst/>
                          <a:latin typeface="Consolas" charset="0"/>
                        </a:rPr>
                      </a:br>
                      <a:r>
                        <a:rPr lang="en-US" sz="1400" b="0" i="0" dirty="0">
                          <a:effectLst/>
                          <a:latin typeface="Consolas" charset="0"/>
                        </a:rPr>
                        <a:t>long</a:t>
                      </a:r>
                      <a:endParaRPr lang="en-US" sz="1400" b="0" dirty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918">
                <a:tc>
                  <a:txBody>
                    <a:bodyPr/>
                    <a:lstStyle/>
                    <a:p>
                      <a:pPr algn="l"/>
                      <a:r>
                        <a:rPr lang="mr-IN" sz="1400" b="0" i="0">
                          <a:effectLst/>
                          <a:latin typeface="Consolas" charset="0"/>
                        </a:rPr>
                        <a:t>%p</a:t>
                      </a:r>
                      <a:endParaRPr lang="mr-IN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>
                          <a:effectLst/>
                        </a:rPr>
                        <a:t>Address of pointer to void void *</a:t>
                      </a: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>
                          <a:effectLst/>
                          <a:latin typeface="Consolas" charset="0"/>
                        </a:rPr>
                        <a:t>void *</a:t>
                      </a:r>
                      <a:endParaRPr lang="en-US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911">
                <a:tc>
                  <a:txBody>
                    <a:bodyPr/>
                    <a:lstStyle/>
                    <a:p>
                      <a:pPr algn="l"/>
                      <a:r>
                        <a:rPr lang="mr-IN" sz="1400" b="0" i="0">
                          <a:effectLst/>
                          <a:latin typeface="Consolas" charset="0"/>
                        </a:rPr>
                        <a:t>%s</a:t>
                      </a:r>
                      <a:endParaRPr lang="mr-IN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>
                          <a:effectLst/>
                        </a:rPr>
                        <a:t>String</a:t>
                      </a: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>
                          <a:effectLst/>
                          <a:latin typeface="Consolas" charset="0"/>
                        </a:rPr>
                        <a:t>char *</a:t>
                      </a:r>
                      <a:endParaRPr lang="en-US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8918">
                <a:tc>
                  <a:txBody>
                    <a:bodyPr/>
                    <a:lstStyle/>
                    <a:p>
                      <a:pPr algn="l"/>
                      <a:r>
                        <a:rPr lang="mr-IN" sz="1400" b="0" i="0">
                          <a:effectLst/>
                          <a:latin typeface="Consolas" charset="0"/>
                        </a:rPr>
                        <a:t>%u</a:t>
                      </a:r>
                      <a:endParaRPr lang="mr-IN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>
                          <a:effectLst/>
                        </a:rPr>
                        <a:t>Unsigned Integer</a:t>
                      </a: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>
                          <a:effectLst/>
                          <a:latin typeface="Consolas" charset="0"/>
                        </a:rPr>
                        <a:t>unsigned int</a:t>
                      </a:r>
                      <a:br>
                        <a:rPr lang="en-US" sz="1400" b="0" i="0">
                          <a:effectLst/>
                          <a:latin typeface="Consolas" charset="0"/>
                        </a:rPr>
                      </a:br>
                      <a:r>
                        <a:rPr lang="en-US" sz="1400" b="0" i="0">
                          <a:effectLst/>
                          <a:latin typeface="Consolas" charset="0"/>
                        </a:rPr>
                        <a:t>unsigned long</a:t>
                      </a:r>
                      <a:endParaRPr lang="en-US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918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>
                          <a:effectLst/>
                          <a:latin typeface="Consolas" charset="0"/>
                        </a:rPr>
                        <a:t>%x or %X</a:t>
                      </a:r>
                      <a:endParaRPr lang="en-US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>
                          <a:effectLst/>
                        </a:rPr>
                        <a:t>Hexadecimal representation of Unsigned Integer</a:t>
                      </a: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>
                          <a:effectLst/>
                          <a:latin typeface="Consolas" charset="0"/>
                        </a:rPr>
                        <a:t>short</a:t>
                      </a:r>
                      <a:br>
                        <a:rPr lang="en-US" sz="1400" b="0" i="0">
                          <a:effectLst/>
                          <a:latin typeface="Consolas" charset="0"/>
                        </a:rPr>
                      </a:br>
                      <a:r>
                        <a:rPr lang="en-US" sz="1400" b="0" i="0">
                          <a:effectLst/>
                          <a:latin typeface="Consolas" charset="0"/>
                        </a:rPr>
                        <a:t>unsigned short</a:t>
                      </a:r>
                      <a:br>
                        <a:rPr lang="en-US" sz="1400" b="0" i="0">
                          <a:effectLst/>
                          <a:latin typeface="Consolas" charset="0"/>
                        </a:rPr>
                      </a:br>
                      <a:r>
                        <a:rPr lang="en-US" sz="1400" b="0" i="0">
                          <a:effectLst/>
                          <a:latin typeface="Consolas" charset="0"/>
                        </a:rPr>
                        <a:t>int</a:t>
                      </a:r>
                      <a:br>
                        <a:rPr lang="en-US" sz="1400" b="0" i="0">
                          <a:effectLst/>
                          <a:latin typeface="Consolas" charset="0"/>
                        </a:rPr>
                      </a:br>
                      <a:r>
                        <a:rPr lang="en-US" sz="1400" b="0" i="0">
                          <a:effectLst/>
                          <a:latin typeface="Consolas" charset="0"/>
                        </a:rPr>
                        <a:t>unsigned int</a:t>
                      </a:r>
                      <a:br>
                        <a:rPr lang="en-US" sz="1400" b="0" i="0">
                          <a:effectLst/>
                          <a:latin typeface="Consolas" charset="0"/>
                        </a:rPr>
                      </a:br>
                      <a:r>
                        <a:rPr lang="en-US" sz="1400" b="0" i="0">
                          <a:effectLst/>
                          <a:latin typeface="Consolas" charset="0"/>
                        </a:rPr>
                        <a:t>long</a:t>
                      </a:r>
                      <a:endParaRPr lang="en-US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2897">
                <a:tc>
                  <a:txBody>
                    <a:bodyPr/>
                    <a:lstStyle/>
                    <a:p>
                      <a:pPr algn="l"/>
                      <a:r>
                        <a:rPr lang="mr-IN" sz="1400" b="0" i="0">
                          <a:effectLst/>
                          <a:latin typeface="Consolas" charset="0"/>
                        </a:rPr>
                        <a:t>%n</a:t>
                      </a:r>
                      <a:endParaRPr lang="mr-IN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>
                          <a:effectLst/>
                        </a:rPr>
                        <a:t>Prints nothing</a:t>
                      </a: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8918">
                <a:tc>
                  <a:txBody>
                    <a:bodyPr/>
                    <a:lstStyle/>
                    <a:p>
                      <a:pPr algn="l"/>
                      <a:r>
                        <a:rPr lang="mr-IN" sz="1400" b="0" i="0">
                          <a:effectLst/>
                          <a:latin typeface="Consolas" charset="0"/>
                        </a:rPr>
                        <a:t>%%</a:t>
                      </a:r>
                      <a:endParaRPr lang="mr-IN" sz="1400" b="0">
                        <a:effectLst/>
                      </a:endParaRP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>
                          <a:effectLst/>
                        </a:rPr>
                        <a:t>Prints % character</a:t>
                      </a:r>
                    </a:p>
                  </a:txBody>
                  <a:tcPr marL="13657" marR="27313" marT="5463" marB="5463" anchor="ctr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9331" marR="39331" marT="19666" marB="19666">
                    <a:lnL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251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Escape Sequences </a:t>
            </a:r>
            <a:r>
              <a:rPr lang="ko-KR" altLang="en-US" dirty="0"/>
              <a:t>특수 문자</a:t>
            </a:r>
            <a:r>
              <a:rPr lang="en-US" altLang="x-none" dirty="0"/>
              <a:t> (1/2)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\n</a:t>
            </a:r>
            <a:r>
              <a:rPr lang="en-US" dirty="0"/>
              <a:t> </a:t>
            </a:r>
            <a:r>
              <a:rPr lang="ko-KR" altLang="en-US" dirty="0"/>
              <a:t>와 같은 서식을 </a:t>
            </a:r>
            <a:r>
              <a:rPr lang="en-US" b="1" i="1" dirty="0"/>
              <a:t>escape sequence</a:t>
            </a:r>
            <a:r>
              <a:rPr lang="ko-KR" altLang="en-US" b="1" i="1" dirty="0"/>
              <a:t> </a:t>
            </a:r>
            <a:r>
              <a:rPr lang="ko-KR" altLang="en-US" b="1" i="1" dirty="0" err="1"/>
              <a:t>특수문자라</a:t>
            </a:r>
            <a:r>
              <a:rPr lang="ko-KR" altLang="en-US" b="1" i="1" dirty="0"/>
              <a:t> 함</a:t>
            </a:r>
            <a:r>
              <a:rPr lang="en-US" b="1" i="1" dirty="0"/>
              <a:t>.</a:t>
            </a:r>
          </a:p>
          <a:p>
            <a:pPr>
              <a:defRPr/>
            </a:pPr>
            <a:endParaRPr lang="en-US" b="1" i="1" dirty="0"/>
          </a:p>
          <a:p>
            <a:pPr>
              <a:defRPr/>
            </a:pPr>
            <a:r>
              <a:rPr lang="ko-KR" altLang="en-US" dirty="0"/>
              <a:t>특수 문자는 제어용 출력이 안되는 문자와 특별한 의미를 갖는 </a:t>
            </a:r>
            <a:r>
              <a:rPr lang="en-US" altLang="ko-KR" dirty="0"/>
              <a:t>“</a:t>
            </a:r>
            <a:r>
              <a:rPr lang="ko-KR" altLang="en-US" dirty="0"/>
              <a:t>와 같은 문자들로 구성되어 있음</a:t>
            </a:r>
            <a:endParaRPr lang="en-US" altLang="ko-KR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ko-KR" altLang="en-US" dirty="0"/>
              <a:t>특수 문자의 일부</a:t>
            </a:r>
            <a:r>
              <a:rPr lang="en-US" dirty="0"/>
              <a:t>:</a:t>
            </a:r>
          </a:p>
          <a:p>
            <a:pPr indent="0">
              <a:lnSpc>
                <a:spcPts val="2600"/>
              </a:lnSpc>
              <a:buFontTx/>
              <a:buNone/>
              <a:defRPr/>
            </a:pPr>
            <a:r>
              <a:rPr lang="en-US" sz="1800" dirty="0"/>
              <a:t>Alert (bell</a:t>
            </a:r>
            <a:r>
              <a:rPr lang="en-US" altLang="ko-KR" sz="1800" dirty="0"/>
              <a:t>,</a:t>
            </a:r>
            <a:r>
              <a:rPr lang="ko-KR" altLang="en-US" sz="1800" dirty="0"/>
              <a:t> 종소리</a:t>
            </a:r>
            <a:r>
              <a:rPr lang="en-US" sz="1800" dirty="0"/>
              <a:t>)		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\a</a:t>
            </a:r>
          </a:p>
          <a:p>
            <a:pPr indent="0">
              <a:lnSpc>
                <a:spcPts val="2400"/>
              </a:lnSpc>
              <a:buFontTx/>
              <a:buNone/>
              <a:defRPr/>
            </a:pPr>
            <a:r>
              <a:rPr lang="en-US" sz="1800" dirty="0"/>
              <a:t>Backspace</a:t>
            </a:r>
            <a:r>
              <a:rPr lang="ko-KR" altLang="en-US" sz="1800" dirty="0"/>
              <a:t> 백스페이스</a:t>
            </a:r>
            <a:r>
              <a:rPr lang="en-US" sz="1800" dirty="0"/>
              <a:t>		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\b</a:t>
            </a:r>
          </a:p>
          <a:p>
            <a:pPr indent="0">
              <a:lnSpc>
                <a:spcPts val="2400"/>
              </a:lnSpc>
              <a:buFontTx/>
              <a:buNone/>
              <a:defRPr/>
            </a:pPr>
            <a:r>
              <a:rPr lang="en-US" sz="1800" dirty="0"/>
              <a:t>New line</a:t>
            </a:r>
            <a:r>
              <a:rPr lang="ko-KR" altLang="en-US" sz="1800" dirty="0"/>
              <a:t> 줄 바꿈</a:t>
            </a:r>
            <a:r>
              <a:rPr lang="en-US" sz="1800" dirty="0"/>
              <a:t>		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\n</a:t>
            </a:r>
          </a:p>
          <a:p>
            <a:pPr indent="0">
              <a:lnSpc>
                <a:spcPts val="2400"/>
              </a:lnSpc>
              <a:buFontTx/>
              <a:buNone/>
              <a:defRPr/>
            </a:pPr>
            <a:r>
              <a:rPr lang="en-US" sz="1800" dirty="0"/>
              <a:t>Horizontal tab</a:t>
            </a:r>
            <a:r>
              <a:rPr lang="ko-KR" altLang="en-US" sz="1800" dirty="0"/>
              <a:t> 탭 문자 </a:t>
            </a:r>
            <a:r>
              <a:rPr lang="en-US" sz="1800" dirty="0"/>
              <a:t>		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\t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65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Escape Sequences (2/2)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문자열에는 특수문자가 몇이든 포함될 수 있음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ko-KR" altLang="en-US" dirty="0"/>
              <a:t>주로 사용되는 특수문자는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\</a:t>
            </a:r>
            <a:r>
              <a:rPr lang="en-US" altLang="ko-KR" dirty="0"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ko-KR" altLang="en-US" dirty="0" err="1">
                <a:latin typeface="Courier New" charset="0"/>
                <a:ea typeface="Courier New" charset="0"/>
                <a:cs typeface="Courier New" charset="0"/>
              </a:rPr>
              <a:t>로서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altLang="x-none" dirty="0"/>
              <a:t> </a:t>
            </a:r>
            <a:r>
              <a:rPr lang="ko-KR" altLang="en-US" dirty="0"/>
              <a:t>문자를 출력함</a:t>
            </a:r>
            <a:r>
              <a:rPr lang="en-US" altLang="x-none" dirty="0"/>
              <a:t>:</a:t>
            </a:r>
          </a:p>
          <a:p>
            <a:endParaRPr lang="en-US" altLang="x-none" dirty="0"/>
          </a:p>
          <a:p>
            <a:endParaRPr lang="en-US" altLang="x-none" dirty="0"/>
          </a:p>
          <a:p>
            <a:endParaRPr lang="en-US" altLang="x-none" dirty="0"/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\</a:t>
            </a:r>
            <a:r>
              <a:rPr lang="en-US" altLang="x-none" dirty="0"/>
              <a:t> </a:t>
            </a:r>
            <a:r>
              <a:rPr lang="ko-KR" altLang="en-US" dirty="0"/>
              <a:t>문자를 쓰려면</a:t>
            </a:r>
            <a:r>
              <a:rPr lang="en-US" altLang="x-none" dirty="0"/>
              <a:t>,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\</a:t>
            </a:r>
            <a:r>
              <a:rPr lang="en-US" altLang="x-none" dirty="0"/>
              <a:t> </a:t>
            </a:r>
            <a:r>
              <a:rPr lang="ko-KR" altLang="en-US" dirty="0"/>
              <a:t>문자를 </a:t>
            </a:r>
            <a:r>
              <a:rPr lang="ko-KR" altLang="en-US" dirty="0" err="1"/>
              <a:t>두번</a:t>
            </a:r>
            <a:r>
              <a:rPr lang="ko-KR" altLang="en-US" dirty="0"/>
              <a:t> 연속으로 쓰면 됨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876" y="1228651"/>
            <a:ext cx="6942083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("Item\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tUnit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\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tPurchase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\n\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tPrice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\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tDate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\n");</a:t>
            </a:r>
          </a:p>
        </p:txBody>
      </p:sp>
      <p:sp>
        <p:nvSpPr>
          <p:cNvPr id="7" name="Rectangle 6"/>
          <p:cNvSpPr/>
          <p:nvPr/>
        </p:nvSpPr>
        <p:spPr>
          <a:xfrm>
            <a:off x="635876" y="1662326"/>
            <a:ext cx="4572000" cy="9664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Item	Unit	Purchase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Price	Date</a:t>
            </a:r>
            <a:endParaRPr lang="en-US" dirty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35876" y="3331906"/>
            <a:ext cx="6222124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("\"Hello!\""); /* prints "Hello!" */</a:t>
            </a:r>
          </a:p>
        </p:txBody>
      </p:sp>
      <p:sp>
        <p:nvSpPr>
          <p:cNvPr id="9" name="Rectangle 8"/>
          <p:cNvSpPr/>
          <p:nvPr/>
        </p:nvSpPr>
        <p:spPr>
          <a:xfrm>
            <a:off x="635876" y="4851274"/>
            <a:ext cx="7604234" cy="327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("\\");         /* prints one \ character */</a:t>
            </a:r>
          </a:p>
        </p:txBody>
      </p:sp>
    </p:spTree>
    <p:extLst>
      <p:ext uri="{BB962C8B-B14F-4D97-AF65-F5344CB8AC3E}">
        <p14:creationId xmlns:p14="http://schemas.microsoft.com/office/powerpoint/2010/main" val="771351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dirty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dirty="0"/>
              <a:t> </a:t>
            </a:r>
            <a:r>
              <a:rPr lang="ko-KR" altLang="en-US" dirty="0"/>
              <a:t>는 특정 형식으로 입력을 읽음</a:t>
            </a:r>
            <a:endParaRPr lang="en-US" altLang="x-none" dirty="0"/>
          </a:p>
          <a:p>
            <a:pPr lvl="1"/>
            <a:endParaRPr lang="en-US" altLang="x-none" dirty="0"/>
          </a:p>
          <a:p>
            <a:pPr lvl="1"/>
            <a:endParaRPr lang="en-US" altLang="x-none" dirty="0"/>
          </a:p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dirty="0"/>
              <a:t> </a:t>
            </a:r>
            <a:r>
              <a:rPr lang="ko-KR" altLang="en-US" dirty="0"/>
              <a:t>의 문자 형식은 </a:t>
            </a:r>
            <a:r>
              <a:rPr lang="ko-KR" altLang="en-US" b="1" dirty="0"/>
              <a:t>일반 문자</a:t>
            </a:r>
            <a:r>
              <a:rPr lang="ko-KR" altLang="en-US" dirty="0"/>
              <a:t>와 </a:t>
            </a:r>
            <a:r>
              <a:rPr lang="ko-KR" altLang="en-US" b="1" dirty="0" err="1"/>
              <a:t>형식지정자</a:t>
            </a:r>
            <a:endParaRPr lang="en-US" altLang="ko-KR" b="1" dirty="0"/>
          </a:p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dirty="0"/>
              <a:t> </a:t>
            </a:r>
            <a:r>
              <a:rPr lang="ko-KR" altLang="en-US" dirty="0"/>
              <a:t>의 형식 변환은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와 동일함</a:t>
            </a:r>
            <a:r>
              <a:rPr lang="en-US" altLang="x-none" dirty="0"/>
              <a:t>.</a:t>
            </a:r>
          </a:p>
          <a:p>
            <a:pPr lvl="1"/>
            <a:endParaRPr lang="en-US" altLang="x-none" dirty="0"/>
          </a:p>
          <a:p>
            <a:r>
              <a:rPr lang="ko-KR" altLang="en-US" dirty="0"/>
              <a:t>많은 경우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dirty="0"/>
              <a:t> </a:t>
            </a:r>
            <a:r>
              <a:rPr lang="ko-KR" altLang="en-US" dirty="0"/>
              <a:t>의 문자 형식은 형식지정자만 포함하고 있음</a:t>
            </a:r>
            <a:r>
              <a:rPr lang="en-US" altLang="x-none" dirty="0"/>
              <a:t>:</a:t>
            </a:r>
          </a:p>
          <a:p>
            <a:endParaRPr lang="en-US" altLang="x-none" dirty="0"/>
          </a:p>
          <a:p>
            <a:endParaRPr lang="en-US" altLang="x-none" dirty="0"/>
          </a:p>
          <a:p>
            <a:endParaRPr lang="en-US" altLang="x-none" dirty="0"/>
          </a:p>
          <a:p>
            <a:pPr marL="0" indent="0">
              <a:buNone/>
            </a:pPr>
            <a:endParaRPr lang="en-US" altLang="x-none" dirty="0"/>
          </a:p>
          <a:p>
            <a:r>
              <a:rPr lang="ko-KR" altLang="en-US" dirty="0"/>
              <a:t>예제 입력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dirty="0"/>
              <a:t> </a:t>
            </a:r>
            <a:r>
              <a:rPr lang="ko-KR" altLang="en-US" dirty="0"/>
              <a:t>는</a:t>
            </a:r>
            <a:r>
              <a:rPr lang="en-US" altLang="x-none" dirty="0"/>
              <a:t> 1, –20, 0.3,–4000.0 </a:t>
            </a:r>
            <a:r>
              <a:rPr lang="ko-KR" altLang="en-US" dirty="0"/>
              <a:t>을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,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altLang="x-none" dirty="0"/>
              <a:t>,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altLang="x-none" dirty="0"/>
              <a:t>, 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y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에 저장함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6865" y="3606555"/>
            <a:ext cx="575441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, j;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float x, y;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("%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d%d%f%f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", &amp;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, &amp;j, &amp;x, &amp;y);</a:t>
            </a:r>
          </a:p>
        </p:txBody>
      </p:sp>
      <p:sp>
        <p:nvSpPr>
          <p:cNvPr id="6" name="Rectangle 5"/>
          <p:cNvSpPr/>
          <p:nvPr/>
        </p:nvSpPr>
        <p:spPr>
          <a:xfrm>
            <a:off x="2197802" y="5078774"/>
            <a:ext cx="2252540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1 -20 .3 -4.0e3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0538" y="1269922"/>
            <a:ext cx="6526697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400" i="1" dirty="0" err="1">
                <a:ea typeface="Courier New" charset="0"/>
                <a:cs typeface="Courier New" charset="0"/>
              </a:rPr>
              <a:t>format_string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altLang="x-none" sz="2400" i="1" dirty="0">
                <a:latin typeface="Courier New" charset="0"/>
                <a:ea typeface="Courier New" charset="0"/>
                <a:cs typeface="Courier New" charset="0"/>
              </a:rPr>
              <a:t>&amp;var1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, &amp;</a:t>
            </a:r>
            <a:r>
              <a:rPr lang="en-US" altLang="x-none" sz="2400" i="1" dirty="0">
                <a:latin typeface="Courier New" charset="0"/>
                <a:ea typeface="Courier New" charset="0"/>
                <a:cs typeface="Courier New" charset="0"/>
              </a:rPr>
              <a:t>var2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, …);</a:t>
            </a:r>
          </a:p>
        </p:txBody>
      </p:sp>
    </p:spTree>
    <p:extLst>
      <p:ext uri="{BB962C8B-B14F-4D97-AF65-F5344CB8AC3E}">
        <p14:creationId xmlns:p14="http://schemas.microsoft.com/office/powerpoint/2010/main" val="711855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3058</TotalTime>
  <Words>1087</Words>
  <Application>Microsoft Macintosh PowerPoint</Application>
  <PresentationFormat>On-screen Show (4:3)</PresentationFormat>
  <Paragraphs>274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맑은 고딕</vt:lpstr>
      <vt:lpstr>Arial</vt:lpstr>
      <vt:lpstr>Calibri</vt:lpstr>
      <vt:lpstr>Calibri Light</vt:lpstr>
      <vt:lpstr>Consolas</vt:lpstr>
      <vt:lpstr>Courier New</vt:lpstr>
      <vt:lpstr>Office Theme</vt:lpstr>
      <vt:lpstr>Formatted Input/Output</vt:lpstr>
      <vt:lpstr>The printf Function (1/3)</vt:lpstr>
      <vt:lpstr>The printf Function (2/3)</vt:lpstr>
      <vt:lpstr>The printf Function (3/3)</vt:lpstr>
      <vt:lpstr>Conversion Specifications형식 지정자 (1/2)</vt:lpstr>
      <vt:lpstr>Conversion Specifications (1/2)</vt:lpstr>
      <vt:lpstr>Escape Sequences 특수 문자 (1/2)</vt:lpstr>
      <vt:lpstr>Escape Sequences (2/2)</vt:lpstr>
      <vt:lpstr>The scanf Function</vt:lpstr>
      <vt:lpstr>How scanf Works (1/4)</vt:lpstr>
      <vt:lpstr>How scanf Works (2/4)</vt:lpstr>
      <vt:lpstr>How scanf Works (3/4)</vt:lpstr>
      <vt:lpstr>How scanf Works (4/4)</vt:lpstr>
      <vt:lpstr>형식 문자열의 일반 문자</vt:lpstr>
      <vt:lpstr>printf 와 scanf  주의점 (1/2)</vt:lpstr>
      <vt:lpstr>printf 와 scanf  주의점(2/2)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Fundamentals &amp;  Formatted Input/Output</dc:title>
  <dc:creator>Seongjin Lee</dc:creator>
  <cp:lastModifiedBy>Seongjin Lee</cp:lastModifiedBy>
  <cp:revision>54</cp:revision>
  <cp:lastPrinted>2017-10-06T13:30:13Z</cp:lastPrinted>
  <dcterms:created xsi:type="dcterms:W3CDTF">2017-10-04T12:07:55Z</dcterms:created>
  <dcterms:modified xsi:type="dcterms:W3CDTF">2018-08-21T09:05:34Z</dcterms:modified>
</cp:coreProperties>
</file>