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7" r:id="rId2"/>
    <p:sldId id="464" r:id="rId3"/>
    <p:sldId id="465" r:id="rId4"/>
    <p:sldId id="466" r:id="rId5"/>
    <p:sldId id="467" r:id="rId6"/>
    <p:sldId id="468" r:id="rId7"/>
    <p:sldId id="469" r:id="rId8"/>
    <p:sldId id="470" r:id="rId9"/>
    <p:sldId id="471" r:id="rId10"/>
    <p:sldId id="472" r:id="rId11"/>
    <p:sldId id="473" r:id="rId12"/>
    <p:sldId id="474" r:id="rId13"/>
    <p:sldId id="475" r:id="rId14"/>
    <p:sldId id="476" r:id="rId15"/>
    <p:sldId id="477" r:id="rId16"/>
    <p:sldId id="478" r:id="rId17"/>
    <p:sldId id="479" r:id="rId18"/>
    <p:sldId id="480" r:id="rId19"/>
    <p:sldId id="481" r:id="rId20"/>
    <p:sldId id="482" r:id="rId21"/>
    <p:sldId id="483" r:id="rId22"/>
    <p:sldId id="484" r:id="rId23"/>
    <p:sldId id="485" r:id="rId24"/>
    <p:sldId id="452" r:id="rId25"/>
    <p:sldId id="354" r:id="rId26"/>
    <p:sldId id="486" r:id="rId27"/>
    <p:sldId id="487" r:id="rId28"/>
    <p:sldId id="488" r:id="rId29"/>
    <p:sldId id="489" r:id="rId30"/>
    <p:sldId id="490" r:id="rId31"/>
    <p:sldId id="491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62"/>
    <p:restoredTop sz="93913"/>
  </p:normalViewPr>
  <p:slideViewPr>
    <p:cSldViewPr snapToGrid="0" snapToObjects="1">
      <p:cViewPr varScale="1">
        <p:scale>
          <a:sx n="159" d="100"/>
          <a:sy n="159" d="100"/>
        </p:scale>
        <p:origin x="200" y="3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477F8-33BB-5540-A863-4A765FB911F6}" type="datetimeFigureOut">
              <a:rPr lang="en-US" smtClean="0"/>
              <a:t>8/16/18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27D753-BEE6-0C4C-895F-18D9E5B67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37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3E919-4CE5-C94C-93A5-A34AB78B083C}" type="datetimeFigureOut">
              <a:rPr lang="en-US" smtClean="0"/>
              <a:t>8/16/18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55F1F-B6B4-804E-84D7-1B711087A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509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7C9EC-6344-46D0-ADA9-294A7D3D533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209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483057-5BFD-4E3C-AAB5-9166BAE2A395}" type="slidenum">
              <a:rPr lang="en-US"/>
              <a:pPr/>
              <a:t>4</a:t>
            </a:fld>
            <a:endParaRPr lang="en-US"/>
          </a:p>
        </p:txBody>
      </p:sp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1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483057-5BFD-4E3C-AAB5-9166BAE2A395}" type="slidenum">
              <a:rPr lang="en-US"/>
              <a:pPr/>
              <a:t>5</a:t>
            </a:fld>
            <a:endParaRPr lang="en-US"/>
          </a:p>
        </p:txBody>
      </p:sp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90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483057-5BFD-4E3C-AAB5-9166BAE2A395}" type="slidenum">
              <a:rPr lang="en-US"/>
              <a:pPr/>
              <a:t>6</a:t>
            </a:fld>
            <a:endParaRPr lang="en-US"/>
          </a:p>
        </p:txBody>
      </p:sp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9995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483057-5BFD-4E3C-AAB5-9166BAE2A395}" type="slidenum">
              <a:rPr lang="en-US"/>
              <a:pPr/>
              <a:t>7</a:t>
            </a:fld>
            <a:endParaRPr lang="en-US"/>
          </a:p>
        </p:txBody>
      </p:sp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2123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483057-5BFD-4E3C-AAB5-9166BAE2A395}" type="slidenum">
              <a:rPr lang="en-US"/>
              <a:pPr/>
              <a:t>8</a:t>
            </a:fld>
            <a:endParaRPr lang="en-US"/>
          </a:p>
        </p:txBody>
      </p:sp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006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483057-5BFD-4E3C-AAB5-9166BAE2A395}" type="slidenum">
              <a:rPr lang="en-US"/>
              <a:pPr/>
              <a:t>9</a:t>
            </a:fld>
            <a:endParaRPr lang="en-US"/>
          </a:p>
        </p:txBody>
      </p:sp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059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B35867-9BF2-6949-B91A-0D7FA39A17D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23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2145" tIns="46073" rIns="92145" bIns="46073"/>
          <a:lstStyle/>
          <a:p>
            <a:endParaRPr lang="en-US" dirty="0"/>
          </a:p>
        </p:txBody>
      </p:sp>
      <p:sp>
        <p:nvSpPr>
          <p:cNvPr id="8499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 cap="flat"/>
        </p:spPr>
      </p:sp>
    </p:spTree>
    <p:extLst>
      <p:ext uri="{BB962C8B-B14F-4D97-AF65-F5344CB8AC3E}">
        <p14:creationId xmlns:p14="http://schemas.microsoft.com/office/powerpoint/2010/main" val="4038359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t>8/16/18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913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t>8/16/18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852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t>8/16/18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949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t>8/16/18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63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t>8/16/18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847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t>8/16/18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713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t>8/16/18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870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t>8/16/18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5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t>8/16/18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963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t>8/16/18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372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t>8/16/18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75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79733-3C74-104F-9E50-DF58623F54E4}" type="datetimeFigureOut">
              <a:rPr lang="en-US" smtClean="0"/>
              <a:t>8/16/18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83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4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0.png"/><Relationship Id="rId4" Type="http://schemas.openxmlformats.org/officeDocument/2006/relationships/image" Target="../media/image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12: </a:t>
            </a:r>
            <a:br>
              <a:rPr lang="en-US" dirty="0"/>
            </a:br>
            <a:r>
              <a:rPr lang="en-US" dirty="0"/>
              <a:t>Joins Part 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88780" y="-22510"/>
              <a:ext cx="93968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12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83116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We write </a:t>
                </a:r>
                <a14:m>
                  <m:oMath xmlns:m="http://schemas.openxmlformats.org/officeDocument/2006/math">
                    <m:r>
                      <a:rPr lang="en-US" b="1" i="0" smtClean="0">
                        <a:solidFill>
                          <a:srgbClr val="C00000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𝐑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⋈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𝑺</m:t>
                    </m:r>
                  </m:oMath>
                </a14:m>
                <a:r>
                  <a:rPr lang="en-US" b="1" dirty="0">
                    <a:solidFill>
                      <a:srgbClr val="C00000"/>
                    </a:solidFill>
                  </a:rPr>
                  <a:t> </a:t>
                </a:r>
                <a:r>
                  <a:rPr lang="en-US" dirty="0"/>
                  <a:t>to mean </a:t>
                </a:r>
                <a:r>
                  <a:rPr lang="en-US" i="1" dirty="0"/>
                  <a:t>join R and S by returning all tuple pairs where </a:t>
                </a:r>
                <a:r>
                  <a:rPr lang="en-US" b="1" i="1" dirty="0"/>
                  <a:t>all shared attributes </a:t>
                </a:r>
                <a:r>
                  <a:rPr lang="en-US" i="1" dirty="0"/>
                  <a:t>are equal</a:t>
                </a:r>
              </a:p>
              <a:p>
                <a:endParaRPr lang="en-US" b="1" i="1" dirty="0"/>
              </a:p>
              <a:p>
                <a:r>
                  <a:rPr lang="en-US" dirty="0"/>
                  <a:t>We write </a:t>
                </a:r>
                <a14:m>
                  <m:oMath xmlns:m="http://schemas.openxmlformats.org/officeDocument/2006/math">
                    <m:r>
                      <a:rPr lang="en-US" b="1" i="0" smtClean="0">
                        <a:solidFill>
                          <a:srgbClr val="C00000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𝐑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⋈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𝑺</m:t>
                    </m:r>
                  </m:oMath>
                </a14:m>
                <a:r>
                  <a:rPr lang="en-US" b="1" dirty="0">
                    <a:solidFill>
                      <a:srgbClr val="C00000"/>
                    </a:solidFill>
                  </a:rPr>
                  <a:t> on </a:t>
                </a:r>
                <a:r>
                  <a:rPr lang="en-US" b="1" i="1" dirty="0">
                    <a:solidFill>
                      <a:srgbClr val="C00000"/>
                    </a:solidFill>
                  </a:rPr>
                  <a:t>A</a:t>
                </a:r>
                <a:r>
                  <a:rPr lang="en-US" b="1" dirty="0"/>
                  <a:t> </a:t>
                </a:r>
                <a:r>
                  <a:rPr lang="en-US" dirty="0"/>
                  <a:t>to mean </a:t>
                </a:r>
                <a:r>
                  <a:rPr lang="en-US" i="1" dirty="0"/>
                  <a:t>join R and S by returning all tuple pairs where </a:t>
                </a:r>
                <a:r>
                  <a:rPr lang="en-US" b="1" i="1" dirty="0"/>
                  <a:t>attribute(s) A </a:t>
                </a:r>
                <a:r>
                  <a:rPr lang="en-US" i="1" dirty="0"/>
                  <a:t>are equal</a:t>
                </a:r>
              </a:p>
              <a:p>
                <a:endParaRPr lang="en-US" i="1" dirty="0"/>
              </a:p>
              <a:p>
                <a:r>
                  <a:rPr lang="en-US" dirty="0"/>
                  <a:t>For simplicity, we’ll consider joins on </a:t>
                </a:r>
                <a:r>
                  <a:rPr lang="en-US" b="1" dirty="0"/>
                  <a:t>two tables</a:t>
                </a:r>
                <a:r>
                  <a:rPr lang="en-US" dirty="0"/>
                  <a:t> and with </a:t>
                </a:r>
                <a:r>
                  <a:rPr lang="en-US" b="1" dirty="0"/>
                  <a:t>equality constraints </a:t>
                </a:r>
                <a:r>
                  <a:rPr lang="en-US" dirty="0"/>
                  <a:t>(“equijoins”)</a:t>
                </a:r>
                <a:endParaRPr lang="en-US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 r="-9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6096000" y="5307266"/>
            <a:ext cx="5649524" cy="13849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j-lt"/>
              </a:rPr>
              <a:t>However joins </a:t>
            </a:r>
            <a:r>
              <a:rPr lang="en-US" sz="2800" i="1" dirty="0">
                <a:latin typeface="+mj-lt"/>
              </a:rPr>
              <a:t>can</a:t>
            </a:r>
            <a:r>
              <a:rPr lang="en-US" sz="2800" dirty="0">
                <a:latin typeface="+mj-lt"/>
              </a:rPr>
              <a:t> merge &gt; 2 tables, and some algorithms </a:t>
            </a:r>
            <a:r>
              <a:rPr lang="en-US" sz="2800">
                <a:latin typeface="+mj-lt"/>
              </a:rPr>
              <a:t>do support non-equality </a:t>
            </a:r>
            <a:r>
              <a:rPr lang="en-US" sz="2800" dirty="0">
                <a:latin typeface="+mj-lt"/>
              </a:rPr>
              <a:t>constraints!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88780" y="-22510"/>
              <a:ext cx="244169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12  &gt;  Section 1  &gt;  Joins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28965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2. Nested Loop Joins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FC1D740-DF9A-134E-8199-8E68A07733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CF4E0-EC4C-9843-94AC-AEB7CB568A9C}" type="slidenum">
              <a:rPr lang="en-US"/>
              <a:pPr/>
              <a:t>11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88780" y="-22510"/>
              <a:ext cx="23407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12  &gt;  Section 2  &gt;  NLJ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02316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0131"/>
            <a:ext cx="7875494" cy="4351338"/>
          </a:xfrm>
        </p:spPr>
        <p:txBody>
          <a:bodyPr>
            <a:noAutofit/>
          </a:bodyPr>
          <a:lstStyle/>
          <a:p>
            <a:r>
              <a:rPr lang="en-US" dirty="0"/>
              <a:t>We are again considering “IO aware” algorithms: </a:t>
            </a:r>
            <a:r>
              <a:rPr lang="en-US" b="1" i="1" dirty="0"/>
              <a:t>care about disk IO</a:t>
            </a:r>
          </a:p>
          <a:p>
            <a:pPr lvl="1"/>
            <a:endParaRPr lang="en-US" sz="2800" dirty="0"/>
          </a:p>
          <a:p>
            <a:r>
              <a:rPr lang="en-US" dirty="0"/>
              <a:t>Given a relation R, let:</a:t>
            </a:r>
          </a:p>
          <a:p>
            <a:pPr lvl="1"/>
            <a:r>
              <a:rPr lang="en-US" sz="2800" dirty="0"/>
              <a:t>T(R) = # of tuples in R</a:t>
            </a:r>
          </a:p>
          <a:p>
            <a:pPr lvl="1"/>
            <a:r>
              <a:rPr lang="en-US" sz="2800" dirty="0"/>
              <a:t>P(R) = # of pages in R</a:t>
            </a:r>
          </a:p>
          <a:p>
            <a:pPr lvl="1"/>
            <a:endParaRPr lang="en-US" sz="2800" dirty="0"/>
          </a:p>
          <a:p>
            <a:r>
              <a:rPr lang="en-US" dirty="0"/>
              <a:t>Note also that we omit ceilings in calculations… good exercise to put back in!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88780" y="-22510"/>
              <a:ext cx="23407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12  &gt;  Section 2  &gt;  NLJ</a:t>
              </a: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6579202" y="3268746"/>
            <a:ext cx="4069373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j-lt"/>
              </a:rPr>
              <a:t>Recall that we read / write entire pages with disk IO</a:t>
            </a:r>
          </a:p>
        </p:txBody>
      </p:sp>
    </p:spTree>
    <p:extLst>
      <p:ext uri="{BB962C8B-B14F-4D97-AF65-F5344CB8AC3E}">
        <p14:creationId xmlns:p14="http://schemas.microsoft.com/office/powerpoint/2010/main" val="217137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Loop Join (NLJ)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5791200" cy="2961528"/>
              </a:xfrm>
              <a:solidFill>
                <a:schemeClr val="bg1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3200" dirty="0">
                    <a:latin typeface="Menlo" charset="0"/>
                    <a:ea typeface="Menlo" charset="0"/>
                    <a:cs typeface="Menlo" charset="0"/>
                  </a:rPr>
                  <a:t>Compute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R</m:t>
                    </m:r>
                    <m:r>
                      <a:rPr lang="en-US" sz="32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⋈</m:t>
                    </m:r>
                    <m:r>
                      <a:rPr lang="en-US" sz="32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𝑆</m:t>
                    </m:r>
                    <m:r>
                      <a:rPr lang="en-US" sz="32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  <m:r>
                      <a:rPr lang="en-US" sz="32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𝑜𝑛</m:t>
                    </m:r>
                    <m:r>
                      <a:rPr lang="en-US" sz="32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  <m:r>
                      <a:rPr lang="en-US" sz="32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𝐴</m:t>
                    </m:r>
                  </m:oMath>
                </a14:m>
                <a:r>
                  <a:rPr lang="en-US" sz="3200" dirty="0">
                    <a:latin typeface="Menlo" charset="0"/>
                    <a:ea typeface="Menlo" charset="0"/>
                    <a:cs typeface="Menlo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Menlo" charset="0"/>
                    <a:ea typeface="Menlo" charset="0"/>
                    <a:cs typeface="Menlo" charset="0"/>
                  </a:rPr>
                  <a:t>  for r in R: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Menlo" charset="0"/>
                    <a:ea typeface="Menlo" charset="0"/>
                    <a:cs typeface="Menlo" charset="0"/>
                  </a:rPr>
                  <a:t>    for s in S: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Menlo" charset="0"/>
                    <a:ea typeface="Menlo" charset="0"/>
                    <a:cs typeface="Menlo" charset="0"/>
                  </a:rPr>
                  <a:t>      if r[A] == s[A]: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Menlo" charset="0"/>
                    <a:ea typeface="Menlo" charset="0"/>
                    <a:cs typeface="Menlo" charset="0"/>
                  </a:rPr>
                  <a:t>        yield (</a:t>
                </a:r>
                <a:r>
                  <a:rPr lang="en-US" sz="3200" dirty="0" err="1">
                    <a:latin typeface="Menlo" charset="0"/>
                    <a:ea typeface="Menlo" charset="0"/>
                    <a:cs typeface="Menlo" charset="0"/>
                  </a:rPr>
                  <a:t>r,s</a:t>
                </a:r>
                <a:r>
                  <a:rPr lang="en-US" sz="3200" dirty="0">
                    <a:latin typeface="Menlo" charset="0"/>
                    <a:ea typeface="Menlo" charset="0"/>
                    <a:cs typeface="Menlo" charset="0"/>
                  </a:rPr>
                  <a:t>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5791200" cy="2961528"/>
              </a:xfrm>
              <a:blipFill rotWithShape="0">
                <a:blip r:embed="rId2"/>
                <a:stretch>
                  <a:fillRect/>
                </a:stretch>
              </a:blip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88780" y="-22510"/>
              <a:ext cx="23407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12  &gt;  Section 2  &gt;  NLJ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704462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Loop Join (NLJ)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5791200" cy="2961528"/>
              </a:xfrm>
              <a:solidFill>
                <a:schemeClr val="bg1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3200" dirty="0">
                    <a:latin typeface="Menlo" charset="0"/>
                    <a:ea typeface="Menlo" charset="0"/>
                    <a:cs typeface="Menlo" charset="0"/>
                  </a:rPr>
                  <a:t>Compute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R</m:t>
                    </m:r>
                    <m:r>
                      <a:rPr lang="en-US" sz="32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⋈</m:t>
                    </m:r>
                    <m:r>
                      <a:rPr lang="en-US" sz="32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𝑆</m:t>
                    </m:r>
                    <m:r>
                      <a:rPr lang="en-US" sz="32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  <m:r>
                      <a:rPr lang="en-US" sz="32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𝑜𝑛</m:t>
                    </m:r>
                    <m:r>
                      <a:rPr lang="en-US" sz="32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  <m:r>
                      <a:rPr lang="en-US" sz="32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𝐴</m:t>
                    </m:r>
                  </m:oMath>
                </a14:m>
                <a:r>
                  <a:rPr lang="en-US" sz="3200" dirty="0">
                    <a:latin typeface="Menlo" charset="0"/>
                    <a:ea typeface="Menlo" charset="0"/>
                    <a:cs typeface="Menlo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Menlo" charset="0"/>
                    <a:ea typeface="Menlo" charset="0"/>
                    <a:cs typeface="Menlo" charset="0"/>
                  </a:rPr>
                  <a:t>  for r in R: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Menlo" charset="0"/>
                    <a:ea typeface="Menlo" charset="0"/>
                    <a:cs typeface="Menlo" charset="0"/>
                  </a:rPr>
                  <a:t>    for s in S: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Menlo" charset="0"/>
                    <a:ea typeface="Menlo" charset="0"/>
                    <a:cs typeface="Menlo" charset="0"/>
                  </a:rPr>
                  <a:t>      if r[A] == s[A]: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Menlo" charset="0"/>
                    <a:ea typeface="Menlo" charset="0"/>
                    <a:cs typeface="Menlo" charset="0"/>
                  </a:rPr>
                  <a:t>        yield (</a:t>
                </a:r>
                <a:r>
                  <a:rPr lang="en-US" sz="3200" dirty="0" err="1">
                    <a:latin typeface="Menlo" charset="0"/>
                    <a:ea typeface="Menlo" charset="0"/>
                    <a:cs typeface="Menlo" charset="0"/>
                  </a:rPr>
                  <a:t>r,s</a:t>
                </a:r>
                <a:r>
                  <a:rPr lang="en-US" sz="3200" dirty="0">
                    <a:latin typeface="Menlo" charset="0"/>
                    <a:ea typeface="Menlo" charset="0"/>
                    <a:cs typeface="Menlo" charset="0"/>
                  </a:rPr>
                  <a:t>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5791200" cy="2961528"/>
              </a:xfrm>
              <a:blipFill rotWithShape="0">
                <a:blip r:embed="rId2"/>
                <a:stretch>
                  <a:fillRect/>
                </a:stretch>
              </a:blip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88780" y="-22510"/>
              <a:ext cx="23407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12  &gt;  Section 2  &gt;  NLJ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7150332" y="1825625"/>
            <a:ext cx="4069373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P(R)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359132" y="2369912"/>
            <a:ext cx="2809456" cy="521205"/>
          </a:xfrm>
          <a:prstGeom prst="roundRect">
            <a:avLst/>
          </a:prstGeom>
          <a:solidFill>
            <a:schemeClr val="accent1">
              <a:alpha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150332" y="2708476"/>
            <a:ext cx="4069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b="1" dirty="0"/>
              <a:t>Loop over the tuples in 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150332" y="3892492"/>
            <a:ext cx="3896832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our IO cost is based on </a:t>
            </a:r>
            <a:r>
              <a:rPr lang="en-US" sz="2400">
                <a:latin typeface="+mj-lt"/>
              </a:rPr>
              <a:t>the number of </a:t>
            </a:r>
            <a:r>
              <a:rPr lang="en-US" sz="2400" b="1" i="1">
                <a:latin typeface="+mj-lt"/>
              </a:rPr>
              <a:t>pages</a:t>
            </a:r>
            <a:r>
              <a:rPr lang="en-US" sz="2400">
                <a:latin typeface="+mj-lt"/>
              </a:rPr>
              <a:t> loaded, not the number of tuples!</a:t>
            </a:r>
            <a:endParaRPr lang="en-US" sz="2400" dirty="0"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959832" y="1308881"/>
            <a:ext cx="8750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u="sng">
                <a:latin typeface="+mj-lt"/>
              </a:rPr>
              <a:t>Cost:</a:t>
            </a:r>
            <a:r>
              <a:rPr lang="en-US" sz="240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42778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Loop Join (NLJ)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5791200" cy="2961528"/>
              </a:xfrm>
              <a:solidFill>
                <a:schemeClr val="bg1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3200" dirty="0">
                    <a:latin typeface="Menlo" charset="0"/>
                    <a:ea typeface="Menlo" charset="0"/>
                    <a:cs typeface="Menlo" charset="0"/>
                  </a:rPr>
                  <a:t>Compute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R</m:t>
                    </m:r>
                    <m:r>
                      <a:rPr lang="en-US" sz="32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⋈</m:t>
                    </m:r>
                    <m:r>
                      <a:rPr lang="en-US" sz="32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𝑆</m:t>
                    </m:r>
                    <m:r>
                      <a:rPr lang="en-US" sz="32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  <m:r>
                      <a:rPr lang="en-US" sz="32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𝑜𝑛</m:t>
                    </m:r>
                    <m:r>
                      <a:rPr lang="en-US" sz="32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  <m:r>
                      <a:rPr lang="en-US" sz="32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𝐴</m:t>
                    </m:r>
                  </m:oMath>
                </a14:m>
                <a:r>
                  <a:rPr lang="en-US" sz="3200" dirty="0">
                    <a:latin typeface="Menlo" charset="0"/>
                    <a:ea typeface="Menlo" charset="0"/>
                    <a:cs typeface="Menlo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Menlo" charset="0"/>
                    <a:ea typeface="Menlo" charset="0"/>
                    <a:cs typeface="Menlo" charset="0"/>
                  </a:rPr>
                  <a:t>  for r in R: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Menlo" charset="0"/>
                    <a:ea typeface="Menlo" charset="0"/>
                    <a:cs typeface="Menlo" charset="0"/>
                  </a:rPr>
                  <a:t>    for s in S: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Menlo" charset="0"/>
                    <a:ea typeface="Menlo" charset="0"/>
                    <a:cs typeface="Menlo" charset="0"/>
                  </a:rPr>
                  <a:t>      if r[A] == s[A]: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Menlo" charset="0"/>
                    <a:ea typeface="Menlo" charset="0"/>
                    <a:cs typeface="Menlo" charset="0"/>
                  </a:rPr>
                  <a:t>        yield (</a:t>
                </a:r>
                <a:r>
                  <a:rPr lang="en-US" sz="3200" dirty="0" err="1">
                    <a:latin typeface="Menlo" charset="0"/>
                    <a:ea typeface="Menlo" charset="0"/>
                    <a:cs typeface="Menlo" charset="0"/>
                  </a:rPr>
                  <a:t>r,s</a:t>
                </a:r>
                <a:r>
                  <a:rPr lang="en-US" sz="3200" dirty="0">
                    <a:latin typeface="Menlo" charset="0"/>
                    <a:ea typeface="Menlo" charset="0"/>
                    <a:cs typeface="Menlo" charset="0"/>
                  </a:rPr>
                  <a:t>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5791200" cy="2961528"/>
              </a:xfrm>
              <a:blipFill rotWithShape="0">
                <a:blip r:embed="rId2"/>
                <a:stretch>
                  <a:fillRect/>
                </a:stretch>
              </a:blip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88780" y="-22510"/>
              <a:ext cx="23407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12  &gt;  Section 2  &gt;  NLJ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7150332" y="1825625"/>
            <a:ext cx="4069373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P(R) + T(R)*P(S)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843226" y="2948135"/>
            <a:ext cx="2809456" cy="521205"/>
          </a:xfrm>
          <a:prstGeom prst="roundRect">
            <a:avLst/>
          </a:prstGeom>
          <a:solidFill>
            <a:schemeClr val="accent1">
              <a:alpha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573306" y="5496673"/>
            <a:ext cx="9045388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+mj-lt"/>
              </a:rPr>
              <a:t>Have to read </a:t>
            </a:r>
            <a:r>
              <a:rPr lang="en-US" sz="3200" b="1" i="1" dirty="0">
                <a:latin typeface="+mj-lt"/>
              </a:rPr>
              <a:t>all of S </a:t>
            </a:r>
            <a:r>
              <a:rPr lang="en-US" sz="3200" dirty="0">
                <a:latin typeface="+mj-lt"/>
              </a:rPr>
              <a:t>from disk for </a:t>
            </a:r>
            <a:r>
              <a:rPr lang="en-US" sz="3200" b="1" i="1">
                <a:latin typeface="+mj-lt"/>
              </a:rPr>
              <a:t>every tuple in R!</a:t>
            </a:r>
            <a:endParaRPr lang="en-US" sz="32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50332" y="2708476"/>
            <a:ext cx="40693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/>
              <a:t>Loop over the tuples in R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b="1" dirty="0"/>
              <a:t>For every tuple in R, loop over all the tuples in 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959832" y="1308881"/>
            <a:ext cx="8750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u="sng">
                <a:latin typeface="+mj-lt"/>
              </a:rPr>
              <a:t>Cost:</a:t>
            </a:r>
            <a:r>
              <a:rPr lang="en-US" sz="240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5917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Loop Join (NLJ)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5791200" cy="2961528"/>
              </a:xfrm>
              <a:solidFill>
                <a:schemeClr val="bg1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3200" dirty="0">
                    <a:latin typeface="Menlo" charset="0"/>
                    <a:ea typeface="Menlo" charset="0"/>
                    <a:cs typeface="Menlo" charset="0"/>
                  </a:rPr>
                  <a:t>Compute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R</m:t>
                    </m:r>
                    <m:r>
                      <a:rPr lang="en-US" sz="32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⋈</m:t>
                    </m:r>
                    <m:r>
                      <a:rPr lang="en-US" sz="32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𝑆</m:t>
                    </m:r>
                    <m:r>
                      <a:rPr lang="en-US" sz="32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  <m:r>
                      <a:rPr lang="en-US" sz="32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𝑜𝑛</m:t>
                    </m:r>
                    <m:r>
                      <a:rPr lang="en-US" sz="32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  <m:r>
                      <a:rPr lang="en-US" sz="32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𝐴</m:t>
                    </m:r>
                  </m:oMath>
                </a14:m>
                <a:r>
                  <a:rPr lang="en-US" sz="3200" dirty="0">
                    <a:latin typeface="Menlo" charset="0"/>
                    <a:ea typeface="Menlo" charset="0"/>
                    <a:cs typeface="Menlo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Menlo" charset="0"/>
                    <a:ea typeface="Menlo" charset="0"/>
                    <a:cs typeface="Menlo" charset="0"/>
                  </a:rPr>
                  <a:t>  for r in R: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Menlo" charset="0"/>
                    <a:ea typeface="Menlo" charset="0"/>
                    <a:cs typeface="Menlo" charset="0"/>
                  </a:rPr>
                  <a:t>    for s in S: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Menlo" charset="0"/>
                    <a:ea typeface="Menlo" charset="0"/>
                    <a:cs typeface="Menlo" charset="0"/>
                  </a:rPr>
                  <a:t>      if r[A] == s[A]: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Menlo" charset="0"/>
                    <a:ea typeface="Menlo" charset="0"/>
                    <a:cs typeface="Menlo" charset="0"/>
                  </a:rPr>
                  <a:t>        yield (</a:t>
                </a:r>
                <a:r>
                  <a:rPr lang="en-US" sz="3200" dirty="0" err="1">
                    <a:latin typeface="Menlo" charset="0"/>
                    <a:ea typeface="Menlo" charset="0"/>
                    <a:cs typeface="Menlo" charset="0"/>
                  </a:rPr>
                  <a:t>r,s</a:t>
                </a:r>
                <a:r>
                  <a:rPr lang="en-US" sz="3200" dirty="0">
                    <a:latin typeface="Menlo" charset="0"/>
                    <a:ea typeface="Menlo" charset="0"/>
                    <a:cs typeface="Menlo" charset="0"/>
                  </a:rPr>
                  <a:t>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5791200" cy="2961528"/>
              </a:xfrm>
              <a:blipFill rotWithShape="0">
                <a:blip r:embed="rId2"/>
                <a:stretch>
                  <a:fillRect/>
                </a:stretch>
              </a:blip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88780" y="-22510"/>
              <a:ext cx="23407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12  &gt;  Section 2  &gt;  NLJ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7150332" y="1825625"/>
            <a:ext cx="4069373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P(R) + T(R)*P(S)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329071" y="3478631"/>
            <a:ext cx="3979131" cy="521205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529538" y="5489799"/>
            <a:ext cx="6690167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NLJ can handle things other than equality constraints… just check in the </a:t>
            </a:r>
            <a:r>
              <a:rPr lang="en-US" sz="2400" i="1" dirty="0">
                <a:latin typeface="+mj-lt"/>
              </a:rPr>
              <a:t>if </a:t>
            </a:r>
            <a:r>
              <a:rPr lang="en-US" sz="2400" dirty="0">
                <a:latin typeface="+mj-lt"/>
              </a:rPr>
              <a:t>statement!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150332" y="2708476"/>
            <a:ext cx="42034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/>
              <a:t>Loop over the tuples in R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For every tuple in R, loop over all the tuples in S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b="1" dirty="0"/>
              <a:t>Check against join conditions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959832" y="1308881"/>
            <a:ext cx="8750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u="sng">
                <a:latin typeface="+mj-lt"/>
              </a:rPr>
              <a:t>Cost:</a:t>
            </a:r>
            <a:r>
              <a:rPr lang="en-US" sz="240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6403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Loop Join (NLJ)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5791200" cy="2961528"/>
              </a:xfrm>
              <a:solidFill>
                <a:schemeClr val="bg1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3200" dirty="0">
                    <a:latin typeface="Menlo" charset="0"/>
                    <a:ea typeface="Menlo" charset="0"/>
                    <a:cs typeface="Menlo" charset="0"/>
                  </a:rPr>
                  <a:t>Compute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R</m:t>
                    </m:r>
                    <m:r>
                      <a:rPr lang="en-US" sz="32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⋈</m:t>
                    </m:r>
                    <m:r>
                      <a:rPr lang="en-US" sz="32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𝑆</m:t>
                    </m:r>
                    <m:r>
                      <a:rPr lang="en-US" sz="32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  <m:r>
                      <a:rPr lang="en-US" sz="32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𝑜𝑛</m:t>
                    </m:r>
                    <m:r>
                      <a:rPr lang="en-US" sz="32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  <m:r>
                      <a:rPr lang="en-US" sz="32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𝐴</m:t>
                    </m:r>
                  </m:oMath>
                </a14:m>
                <a:r>
                  <a:rPr lang="en-US" sz="3200" dirty="0">
                    <a:latin typeface="Menlo" charset="0"/>
                    <a:ea typeface="Menlo" charset="0"/>
                    <a:cs typeface="Menlo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Menlo" charset="0"/>
                    <a:ea typeface="Menlo" charset="0"/>
                    <a:cs typeface="Menlo" charset="0"/>
                  </a:rPr>
                  <a:t>  for r in R: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Menlo" charset="0"/>
                    <a:ea typeface="Menlo" charset="0"/>
                    <a:cs typeface="Menlo" charset="0"/>
                  </a:rPr>
                  <a:t>    for s in S: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Menlo" charset="0"/>
                    <a:ea typeface="Menlo" charset="0"/>
                    <a:cs typeface="Menlo" charset="0"/>
                  </a:rPr>
                  <a:t>      if r[A] == s[A]: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Menlo" charset="0"/>
                    <a:ea typeface="Menlo" charset="0"/>
                    <a:cs typeface="Menlo" charset="0"/>
                  </a:rPr>
                  <a:t>        yield (</a:t>
                </a:r>
                <a:r>
                  <a:rPr lang="en-US" sz="3200" dirty="0" err="1">
                    <a:latin typeface="Menlo" charset="0"/>
                    <a:ea typeface="Menlo" charset="0"/>
                    <a:cs typeface="Menlo" charset="0"/>
                  </a:rPr>
                  <a:t>r,s</a:t>
                </a:r>
                <a:r>
                  <a:rPr lang="en-US" sz="3200" dirty="0">
                    <a:latin typeface="Menlo" charset="0"/>
                    <a:ea typeface="Menlo" charset="0"/>
                    <a:cs typeface="Menlo" charset="0"/>
                  </a:rPr>
                  <a:t>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5791200" cy="2961528"/>
              </a:xfrm>
              <a:blipFill rotWithShape="0">
                <a:blip r:embed="rId2"/>
                <a:stretch>
                  <a:fillRect/>
                </a:stretch>
              </a:blip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88780" y="-22510"/>
              <a:ext cx="23407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12  &gt;  Section 2  &gt;  NLJ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7150332" y="1825625"/>
            <a:ext cx="3974868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200">
                <a:latin typeface="+mj-lt"/>
              </a:rPr>
              <a:t>P(R</a:t>
            </a:r>
            <a:r>
              <a:rPr lang="en-US" sz="3200" dirty="0">
                <a:latin typeface="+mj-lt"/>
              </a:rPr>
              <a:t>) + T(R)*P(S) + OUT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150332" y="2708476"/>
            <a:ext cx="42034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/>
              <a:t>Loop over the tuples in R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For every tuple in R, loop over all the tuples in S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Check against join conditions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b="1" dirty="0"/>
              <a:t>Write out (to page, then when page full, to disk)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783026" y="4065735"/>
            <a:ext cx="2843074" cy="521205"/>
          </a:xfrm>
          <a:prstGeom prst="roundRect">
            <a:avLst/>
          </a:prstGeom>
          <a:solidFill>
            <a:schemeClr val="accent1">
              <a:alpha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959832" y="1308881"/>
            <a:ext cx="8750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u="sng">
                <a:latin typeface="+mj-lt"/>
              </a:rPr>
              <a:t>Cost:</a:t>
            </a:r>
            <a:r>
              <a:rPr lang="en-US" sz="2400">
                <a:latin typeface="+mj-lt"/>
              </a:rPr>
              <a:t>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38200" y="5062229"/>
            <a:ext cx="2527299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What would </a:t>
            </a:r>
            <a:r>
              <a:rPr lang="en-US" sz="2400" b="1" i="1" dirty="0">
                <a:latin typeface="+mj-lt"/>
              </a:rPr>
              <a:t>OUT</a:t>
            </a:r>
            <a:r>
              <a:rPr lang="en-US" sz="2400" dirty="0">
                <a:latin typeface="+mj-lt"/>
              </a:rPr>
              <a:t> be if our join condition is trivial (</a:t>
            </a:r>
            <a:r>
              <a:rPr lang="en-US" sz="2400" i="1" dirty="0">
                <a:latin typeface="+mj-lt"/>
              </a:rPr>
              <a:t>if TRUE)?</a:t>
            </a:r>
            <a:endParaRPr lang="en-US" sz="2400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33800" y="5062229"/>
            <a:ext cx="2895599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OUT</a:t>
            </a:r>
            <a:r>
              <a:rPr lang="en-US" sz="2400" dirty="0">
                <a:latin typeface="+mj-lt"/>
              </a:rPr>
              <a:t> could be bigger than P(R)*P(S)… but usually not that bad</a:t>
            </a:r>
          </a:p>
        </p:txBody>
      </p:sp>
    </p:spTree>
    <p:extLst>
      <p:ext uri="{BB962C8B-B14F-4D97-AF65-F5344CB8AC3E}">
        <p14:creationId xmlns:p14="http://schemas.microsoft.com/office/powerpoint/2010/main" val="576290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Loop Join (NLJ)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5791200" cy="2961528"/>
              </a:xfrm>
              <a:solidFill>
                <a:schemeClr val="bg1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3200" dirty="0">
                    <a:latin typeface="Menlo" charset="0"/>
                    <a:ea typeface="Menlo" charset="0"/>
                    <a:cs typeface="Menlo" charset="0"/>
                  </a:rPr>
                  <a:t>Compute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R</m:t>
                    </m:r>
                    <m:r>
                      <a:rPr lang="en-US" sz="32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⋈</m:t>
                    </m:r>
                    <m:r>
                      <a:rPr lang="en-US" sz="32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𝑆</m:t>
                    </m:r>
                    <m:r>
                      <a:rPr lang="en-US" sz="32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  <m:r>
                      <a:rPr lang="en-US" sz="32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𝑜𝑛</m:t>
                    </m:r>
                    <m:r>
                      <a:rPr lang="en-US" sz="32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  <m:r>
                      <a:rPr lang="en-US" sz="32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𝐴</m:t>
                    </m:r>
                  </m:oMath>
                </a14:m>
                <a:r>
                  <a:rPr lang="en-US" sz="3200" dirty="0">
                    <a:latin typeface="Menlo" charset="0"/>
                    <a:ea typeface="Menlo" charset="0"/>
                    <a:cs typeface="Menlo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Menlo" charset="0"/>
                    <a:ea typeface="Menlo" charset="0"/>
                    <a:cs typeface="Menlo" charset="0"/>
                  </a:rPr>
                  <a:t>  for r in R: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Menlo" charset="0"/>
                    <a:ea typeface="Menlo" charset="0"/>
                    <a:cs typeface="Menlo" charset="0"/>
                  </a:rPr>
                  <a:t>    for s in S: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Menlo" charset="0"/>
                    <a:ea typeface="Menlo" charset="0"/>
                    <a:cs typeface="Menlo" charset="0"/>
                  </a:rPr>
                  <a:t>      if r[A] == s[A]: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Menlo" charset="0"/>
                    <a:ea typeface="Menlo" charset="0"/>
                    <a:cs typeface="Menlo" charset="0"/>
                  </a:rPr>
                  <a:t>        yield (</a:t>
                </a:r>
                <a:r>
                  <a:rPr lang="en-US" sz="3200" dirty="0" err="1">
                    <a:latin typeface="Menlo" charset="0"/>
                    <a:ea typeface="Menlo" charset="0"/>
                    <a:cs typeface="Menlo" charset="0"/>
                  </a:rPr>
                  <a:t>r,s</a:t>
                </a:r>
                <a:r>
                  <a:rPr lang="en-US" sz="3200" dirty="0">
                    <a:latin typeface="Menlo" charset="0"/>
                    <a:ea typeface="Menlo" charset="0"/>
                    <a:cs typeface="Menlo" charset="0"/>
                  </a:rPr>
                  <a:t>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5791200" cy="2961528"/>
              </a:xfrm>
              <a:blipFill rotWithShape="0">
                <a:blip r:embed="rId2"/>
                <a:stretch>
                  <a:fillRect/>
                </a:stretch>
              </a:blip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88780" y="-22510"/>
              <a:ext cx="23407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12  &gt;  Section 2  &gt;  NLJ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7150332" y="1825625"/>
            <a:ext cx="4069373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P(R) + T(R)*P(S) + OUT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150332" y="2714302"/>
            <a:ext cx="4069373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i="1" dirty="0">
                <a:latin typeface="+mj-lt"/>
              </a:rPr>
              <a:t>What if R (“outer”) and S (“inner”) switched?</a:t>
            </a:r>
          </a:p>
        </p:txBody>
      </p:sp>
      <p:sp>
        <p:nvSpPr>
          <p:cNvPr id="10" name="Rectangle 9"/>
          <p:cNvSpPr/>
          <p:nvPr/>
        </p:nvSpPr>
        <p:spPr>
          <a:xfrm>
            <a:off x="6959832" y="1308881"/>
            <a:ext cx="8750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u="sng">
                <a:latin typeface="+mj-lt"/>
              </a:rPr>
              <a:t>Cost:</a:t>
            </a:r>
            <a:r>
              <a:rPr lang="en-US" sz="2400">
                <a:latin typeface="+mj-lt"/>
              </a:rPr>
              <a:t> </a:t>
            </a:r>
          </a:p>
        </p:txBody>
      </p:sp>
      <p:sp>
        <p:nvSpPr>
          <p:cNvPr id="9" name="Down Arrow 8"/>
          <p:cNvSpPr/>
          <p:nvPr/>
        </p:nvSpPr>
        <p:spPr>
          <a:xfrm>
            <a:off x="8918318" y="3898900"/>
            <a:ext cx="533400" cy="558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150332" y="4661878"/>
            <a:ext cx="4069373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P(</a:t>
            </a:r>
            <a:r>
              <a:rPr lang="en-US" sz="3200" b="1" i="1" dirty="0">
                <a:latin typeface="+mj-lt"/>
              </a:rPr>
              <a:t>S</a:t>
            </a:r>
            <a:r>
              <a:rPr lang="en-US" sz="3200" dirty="0">
                <a:latin typeface="+mj-lt"/>
              </a:rPr>
              <a:t>) + T(</a:t>
            </a:r>
            <a:r>
              <a:rPr lang="en-US" sz="3200" b="1" i="1" dirty="0">
                <a:latin typeface="+mj-lt"/>
              </a:rPr>
              <a:t>S</a:t>
            </a:r>
            <a:r>
              <a:rPr lang="en-US" sz="3200" dirty="0">
                <a:latin typeface="+mj-lt"/>
              </a:rPr>
              <a:t>)*P(</a:t>
            </a:r>
            <a:r>
              <a:rPr lang="en-US" sz="3200" b="1" i="1" dirty="0">
                <a:latin typeface="+mj-lt"/>
              </a:rPr>
              <a:t>R</a:t>
            </a:r>
            <a:r>
              <a:rPr lang="en-US" sz="3200" dirty="0">
                <a:latin typeface="+mj-lt"/>
              </a:rPr>
              <a:t>) + OUT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163891" y="5601678"/>
            <a:ext cx="7864217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+mj-lt"/>
              </a:rPr>
              <a:t>Outer vs. inner selection makes a huge difference- DBMS needs to know which relation is smaller!</a:t>
            </a:r>
          </a:p>
        </p:txBody>
      </p:sp>
    </p:spTree>
    <p:extLst>
      <p:ext uri="{BB962C8B-B14F-4D97-AF65-F5344CB8AC3E}">
        <p14:creationId xmlns:p14="http://schemas.microsoft.com/office/powerpoint/2010/main" val="3589624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9" grpId="0" animBg="1"/>
      <p:bldP spid="12" grpId="0" animBg="1"/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3. IO-Aware Approach: </a:t>
            </a:r>
            <a:br>
              <a:rPr lang="en-US" dirty="0"/>
            </a:br>
            <a:r>
              <a:rPr lang="en-US" dirty="0"/>
              <a:t>                   Block Nested Loop Join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922F34-1E1F-0E44-A016-E2D1FB5074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88780" y="-22510"/>
              <a:ext cx="243688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12  &gt;  Section 3  &gt;  BNLJ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13758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you will learn about in this section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17578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+mj-lt"/>
              </a:rPr>
              <a:t>RECAP: Joins</a:t>
            </a:r>
          </a:p>
          <a:p>
            <a:pPr marL="514350" indent="-514350">
              <a:buAutoNum type="arabicPeriod"/>
            </a:pPr>
            <a:endParaRPr lang="en-US" dirty="0">
              <a:latin typeface="+mj-lt"/>
            </a:endParaRPr>
          </a:p>
          <a:p>
            <a:pPr marL="514350" indent="-514350">
              <a:buAutoNum type="arabicPeriod"/>
            </a:pPr>
            <a:r>
              <a:rPr lang="en-US" dirty="0">
                <a:latin typeface="+mj-lt"/>
              </a:rPr>
              <a:t>Nested Loop Join (NLJ)</a:t>
            </a:r>
          </a:p>
          <a:p>
            <a:pPr marL="514350" indent="-514350">
              <a:buAutoNum type="arabicPeriod"/>
            </a:pPr>
            <a:endParaRPr lang="en-US" dirty="0">
              <a:latin typeface="+mj-lt"/>
            </a:endParaRPr>
          </a:p>
          <a:p>
            <a:pPr marL="514350" indent="-514350">
              <a:buAutoNum type="arabicPeriod"/>
            </a:pPr>
            <a:r>
              <a:rPr lang="en-US" dirty="0">
                <a:latin typeface="+mj-lt"/>
              </a:rPr>
              <a:t>Block Nested Loop Join (BNLJ)</a:t>
            </a:r>
          </a:p>
          <a:p>
            <a:pPr marL="514350" indent="-514350">
              <a:buAutoNum type="arabicPeriod"/>
            </a:pPr>
            <a:endParaRPr lang="en-US" dirty="0">
              <a:latin typeface="+mj-lt"/>
            </a:endParaRPr>
          </a:p>
          <a:p>
            <a:pPr marL="514350" indent="-514350">
              <a:buAutoNum type="arabicPeriod"/>
            </a:pPr>
            <a:r>
              <a:rPr lang="en-US" dirty="0">
                <a:latin typeface="+mj-lt"/>
              </a:rPr>
              <a:t>Index Nested Loop Join (INLJ)</a:t>
            </a:r>
          </a:p>
          <a:p>
            <a:pPr marL="0" indent="0">
              <a:buNone/>
            </a:pP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A6B5-0D7C-48A8-B49A-953CF10F77E3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88780" y="-22510"/>
              <a:ext cx="93968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11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43205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 Nested Loop Join (BNLJ)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07894" y="1795208"/>
                <a:ext cx="6962073" cy="3822140"/>
              </a:xfrm>
              <a:solidFill>
                <a:schemeClr val="bg1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Compute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R</m:t>
                    </m:r>
                    <m:r>
                      <a:rPr lang="en-US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⋈</m:t>
                    </m:r>
                    <m:r>
                      <a:rPr lang="en-US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𝑆</m:t>
                    </m:r>
                    <m:r>
                      <a:rPr lang="en-US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  <m:r>
                      <a:rPr lang="en-US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𝑜𝑛</m:t>
                    </m:r>
                    <m:r>
                      <a:rPr lang="en-US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  <m:r>
                      <a:rPr lang="en-US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𝐴</m:t>
                    </m:r>
                  </m:oMath>
                </a14:m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  for each B-1 pages </a:t>
                </a:r>
                <a:r>
                  <a:rPr lang="en-US" dirty="0" err="1">
                    <a:latin typeface="Menlo" charset="0"/>
                    <a:ea typeface="Menlo" charset="0"/>
                    <a:cs typeface="Menlo" charset="0"/>
                  </a:rPr>
                  <a:t>pr</a:t>
                </a: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 of R: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    for page </a:t>
                </a:r>
                <a:r>
                  <a:rPr lang="en-US" dirty="0" err="1">
                    <a:latin typeface="Menlo" charset="0"/>
                    <a:ea typeface="Menlo" charset="0"/>
                    <a:cs typeface="Menlo" charset="0"/>
                  </a:rPr>
                  <a:t>ps</a:t>
                </a: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 of S: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      for each tuple r in </a:t>
                </a:r>
                <a:r>
                  <a:rPr lang="en-US" dirty="0" err="1">
                    <a:latin typeface="Menlo" charset="0"/>
                    <a:ea typeface="Menlo" charset="0"/>
                    <a:cs typeface="Menlo" charset="0"/>
                  </a:rPr>
                  <a:t>pr</a:t>
                </a: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        for each tuple s in </a:t>
                </a:r>
                <a:r>
                  <a:rPr lang="en-US" dirty="0" err="1">
                    <a:latin typeface="Menlo" charset="0"/>
                    <a:ea typeface="Menlo" charset="0"/>
                    <a:cs typeface="Menlo" charset="0"/>
                  </a:rPr>
                  <a:t>ps</a:t>
                </a: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          if r[A] == s[A]: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            yield (</a:t>
                </a:r>
                <a:r>
                  <a:rPr lang="en-US" dirty="0" err="1">
                    <a:latin typeface="Menlo" charset="0"/>
                    <a:ea typeface="Menlo" charset="0"/>
                    <a:cs typeface="Menlo" charset="0"/>
                  </a:rPr>
                  <a:t>r,s</a:t>
                </a: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7894" y="1795208"/>
                <a:ext cx="6962073" cy="3822140"/>
              </a:xfrm>
              <a:blipFill rotWithShape="0">
                <a:blip r:embed="rId3"/>
                <a:stretch>
                  <a:fillRect/>
                </a:stretch>
              </a:blip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88780" y="-22510"/>
              <a:ext cx="243688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12  &gt;  Section 3  &gt;  BNLJ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755636" y="1793052"/>
                <a:ext cx="4069373" cy="58477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200" b="0" i="0" smtClean="0">
                          <a:latin typeface="Cambria Math" charset="0"/>
                        </a:rPr>
                        <m:t>P</m:t>
                      </m:r>
                      <m:r>
                        <a:rPr lang="en-US" sz="3200" b="0" i="1" smtClean="0">
                          <a:latin typeface="Cambria Math" charset="0"/>
                        </a:rPr>
                        <m:t>(</m:t>
                      </m:r>
                      <m:r>
                        <a:rPr lang="en-US" sz="3200" b="0" i="1" smtClean="0">
                          <a:latin typeface="Cambria Math" charset="0"/>
                        </a:rPr>
                        <m:t>𝑅</m:t>
                      </m:r>
                      <m:r>
                        <a:rPr lang="en-US" sz="32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3200" dirty="0">
                  <a:latin typeface="+mj-lt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5636" y="1793052"/>
                <a:ext cx="4069373" cy="58477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8226845" y="797073"/>
            <a:ext cx="3776102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Given </a:t>
            </a:r>
            <a:r>
              <a:rPr lang="en-US" sz="2400" b="1" i="1" dirty="0">
                <a:latin typeface="+mj-lt"/>
              </a:rPr>
              <a:t>B+1 </a:t>
            </a:r>
            <a:r>
              <a:rPr lang="en-US" sz="2400" dirty="0">
                <a:latin typeface="+mj-lt"/>
              </a:rPr>
              <a:t>pages of memory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755635" y="2770093"/>
            <a:ext cx="424731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b="1" dirty="0"/>
              <a:t>Load in B-1 pages of R at a time (leaving 1 page each free for S &amp; output)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/>
          </a:p>
          <a:p>
            <a:pPr marL="342900" indent="-342900">
              <a:buFont typeface="+mj-lt"/>
              <a:buAutoNum type="arabicPeriod"/>
            </a:pPr>
            <a:endParaRPr lang="en-US" sz="2400" dirty="0"/>
          </a:p>
        </p:txBody>
      </p:sp>
      <p:sp>
        <p:nvSpPr>
          <p:cNvPr id="16" name="Rounded Rectangle 15"/>
          <p:cNvSpPr/>
          <p:nvPr/>
        </p:nvSpPr>
        <p:spPr>
          <a:xfrm>
            <a:off x="851647" y="2248888"/>
            <a:ext cx="5877766" cy="521205"/>
          </a:xfrm>
          <a:prstGeom prst="roundRect">
            <a:avLst/>
          </a:prstGeom>
          <a:solidFill>
            <a:schemeClr val="accent1">
              <a:alpha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544032" y="1295062"/>
            <a:ext cx="8750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u="sng">
                <a:latin typeface="+mj-lt"/>
              </a:rPr>
              <a:t>Cost:</a:t>
            </a:r>
            <a:r>
              <a:rPr lang="en-US" sz="2400">
                <a:latin typeface="+mj-lt"/>
              </a:rPr>
              <a:t>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755634" y="4247420"/>
            <a:ext cx="4069375" cy="19389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Note: There could be some speedup here due to the fact that we’re reading in multiple pages sequentially however we’ll ignore this here!</a:t>
            </a:r>
          </a:p>
        </p:txBody>
      </p:sp>
    </p:spTree>
    <p:extLst>
      <p:ext uri="{BB962C8B-B14F-4D97-AF65-F5344CB8AC3E}">
        <p14:creationId xmlns:p14="http://schemas.microsoft.com/office/powerpoint/2010/main" val="4010654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 Nested Loop Join (BNLJ)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07894" y="1795208"/>
                <a:ext cx="6962073" cy="3822140"/>
              </a:xfrm>
              <a:solidFill>
                <a:schemeClr val="bg1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Compute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R</m:t>
                    </m:r>
                    <m:r>
                      <a:rPr lang="en-US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⋈</m:t>
                    </m:r>
                    <m:r>
                      <a:rPr lang="en-US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𝑆</m:t>
                    </m:r>
                    <m:r>
                      <a:rPr lang="en-US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  <m:r>
                      <a:rPr lang="en-US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𝑜𝑛</m:t>
                    </m:r>
                    <m:r>
                      <a:rPr lang="en-US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  <m:r>
                      <a:rPr lang="en-US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𝐴</m:t>
                    </m:r>
                  </m:oMath>
                </a14:m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  for each B-1 pages </a:t>
                </a:r>
                <a:r>
                  <a:rPr lang="en-US" dirty="0" err="1">
                    <a:latin typeface="Menlo" charset="0"/>
                    <a:ea typeface="Menlo" charset="0"/>
                    <a:cs typeface="Menlo" charset="0"/>
                  </a:rPr>
                  <a:t>pr</a:t>
                </a: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 of R: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    for page </a:t>
                </a:r>
                <a:r>
                  <a:rPr lang="en-US" dirty="0" err="1">
                    <a:latin typeface="Menlo" charset="0"/>
                    <a:ea typeface="Menlo" charset="0"/>
                    <a:cs typeface="Menlo" charset="0"/>
                  </a:rPr>
                  <a:t>ps</a:t>
                </a: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 of S: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      for each tuple r in </a:t>
                </a:r>
                <a:r>
                  <a:rPr lang="en-US" dirty="0" err="1">
                    <a:latin typeface="Menlo" charset="0"/>
                    <a:ea typeface="Menlo" charset="0"/>
                    <a:cs typeface="Menlo" charset="0"/>
                  </a:rPr>
                  <a:t>pr</a:t>
                </a: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        for each tuple s in </a:t>
                </a:r>
                <a:r>
                  <a:rPr lang="en-US" dirty="0" err="1">
                    <a:latin typeface="Menlo" charset="0"/>
                    <a:ea typeface="Menlo" charset="0"/>
                    <a:cs typeface="Menlo" charset="0"/>
                  </a:rPr>
                  <a:t>ps</a:t>
                </a: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          if r[A] == s[A]: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            yield (</a:t>
                </a:r>
                <a:r>
                  <a:rPr lang="en-US" dirty="0" err="1">
                    <a:latin typeface="Menlo" charset="0"/>
                    <a:ea typeface="Menlo" charset="0"/>
                    <a:cs typeface="Menlo" charset="0"/>
                  </a:rPr>
                  <a:t>r,s</a:t>
                </a: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7894" y="1795208"/>
                <a:ext cx="6962073" cy="3822140"/>
              </a:xfrm>
              <a:blipFill rotWithShape="0">
                <a:blip r:embed="rId2"/>
                <a:stretch>
                  <a:fillRect/>
                </a:stretch>
              </a:blip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88780" y="-22510"/>
              <a:ext cx="243688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12  &gt;  Section 3  &gt;  BNLJ</a:t>
              </a:r>
            </a:p>
          </p:txBody>
        </p:sp>
      </p:grpSp>
      <p:sp>
        <p:nvSpPr>
          <p:cNvPr id="14" name="Rounded Rectangle 13"/>
          <p:cNvSpPr/>
          <p:nvPr/>
        </p:nvSpPr>
        <p:spPr>
          <a:xfrm>
            <a:off x="1296379" y="2753368"/>
            <a:ext cx="3988315" cy="521205"/>
          </a:xfrm>
          <a:prstGeom prst="roundRect">
            <a:avLst/>
          </a:prstGeom>
          <a:solidFill>
            <a:schemeClr val="accent1">
              <a:alpha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755636" y="1793052"/>
                <a:ext cx="4069373" cy="925703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b="0" i="0" smtClean="0">
                          <a:latin typeface="Cambria Math" charset="0"/>
                        </a:rPr>
                        <m:t>P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charset="0"/>
                            </a:rPr>
                            <m:t>𝑅</m:t>
                          </m:r>
                        </m:e>
                      </m:d>
                      <m:r>
                        <a:rPr lang="en-US" sz="2800" b="0" i="1" smtClean="0">
                          <a:latin typeface="Cambria Math" charset="0"/>
                        </a:rPr>
                        <m:t>+ 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charset="0"/>
                                </a:rPr>
                                <m:t>𝑅</m:t>
                              </m:r>
                            </m:e>
                          </m:d>
                        </m:num>
                        <m:den>
                          <m:r>
                            <a:rPr lang="en-US" sz="2800" b="0" i="1" smtClean="0">
                              <a:latin typeface="Cambria Math" charset="0"/>
                            </a:rPr>
                            <m:t>𝐵</m:t>
                          </m:r>
                          <m:r>
                            <a:rPr lang="en-US" sz="2800" b="0" i="1" smtClean="0">
                              <a:latin typeface="Cambria Math" charset="0"/>
                            </a:rPr>
                            <m:t>−1</m:t>
                          </m:r>
                        </m:den>
                      </m:f>
                      <m:r>
                        <a:rPr lang="en-US" sz="2800" i="1">
                          <a:latin typeface="Cambria Math" charset="0"/>
                        </a:rPr>
                        <m:t>𝑃</m:t>
                      </m:r>
                      <m:r>
                        <a:rPr lang="en-US" sz="2800" i="1">
                          <a:latin typeface="Cambria Math" charset="0"/>
                        </a:rPr>
                        <m:t>(</m:t>
                      </m:r>
                      <m:r>
                        <a:rPr lang="en-US" sz="2800" i="1">
                          <a:latin typeface="Cambria Math" charset="0"/>
                        </a:rPr>
                        <m:t>𝑆</m:t>
                      </m:r>
                      <m:r>
                        <a:rPr lang="en-US" sz="2800" i="1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800" dirty="0">
                  <a:latin typeface="+mj-lt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5636" y="1793052"/>
                <a:ext cx="4069373" cy="92570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8226845" y="797073"/>
            <a:ext cx="3845550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Given </a:t>
            </a:r>
            <a:r>
              <a:rPr lang="en-US" sz="2400" b="1" i="1" dirty="0">
                <a:latin typeface="+mj-lt"/>
              </a:rPr>
              <a:t>B+1 </a:t>
            </a:r>
            <a:r>
              <a:rPr lang="en-US" sz="2400" dirty="0">
                <a:latin typeface="+mj-lt"/>
              </a:rPr>
              <a:t>pages of memory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55636" y="5555000"/>
            <a:ext cx="4069373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Note: Faster to iterate over the </a:t>
            </a:r>
            <a:r>
              <a:rPr lang="en-US" sz="2400" i="1">
                <a:latin typeface="+mj-lt"/>
              </a:rPr>
              <a:t>smaller</a:t>
            </a:r>
            <a:r>
              <a:rPr lang="en-US" sz="2400">
                <a:latin typeface="+mj-lt"/>
              </a:rPr>
              <a:t> relation first!</a:t>
            </a:r>
            <a:endParaRPr lang="en-US" sz="24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755636" y="2821119"/>
            <a:ext cx="42034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/>
              <a:t>Load in B-1 pages of R at a time (leaving 1 page each free for S &amp; output)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b="1" dirty="0"/>
              <a:t>For each (B-1)-page segment of R, load each page of S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/>
          </a:p>
          <a:p>
            <a:pPr marL="342900" indent="-342900">
              <a:buFont typeface="+mj-lt"/>
              <a:buAutoNum type="arabicPeriod"/>
            </a:pPr>
            <a:endParaRPr lang="en-US" sz="2400" dirty="0"/>
          </a:p>
        </p:txBody>
      </p:sp>
      <p:sp>
        <p:nvSpPr>
          <p:cNvPr id="13" name="Rectangle 12"/>
          <p:cNvSpPr/>
          <p:nvPr/>
        </p:nvSpPr>
        <p:spPr>
          <a:xfrm>
            <a:off x="7582132" y="1295062"/>
            <a:ext cx="8750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u="sng">
                <a:latin typeface="+mj-lt"/>
              </a:rPr>
              <a:t>Cost:</a:t>
            </a:r>
            <a:r>
              <a:rPr lang="en-US" sz="240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7776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 Nested Loop Join (BNLJ)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07894" y="1795208"/>
                <a:ext cx="6962073" cy="3822140"/>
              </a:xfrm>
              <a:solidFill>
                <a:schemeClr val="bg1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Compute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R</m:t>
                    </m:r>
                    <m:r>
                      <a:rPr lang="en-US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⋈</m:t>
                    </m:r>
                    <m:r>
                      <a:rPr lang="en-US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𝑆</m:t>
                    </m:r>
                    <m:r>
                      <a:rPr lang="en-US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  <m:r>
                      <a:rPr lang="en-US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𝑜𝑛</m:t>
                    </m:r>
                    <m:r>
                      <a:rPr lang="en-US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  <m:r>
                      <a:rPr lang="en-US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𝐴</m:t>
                    </m:r>
                  </m:oMath>
                </a14:m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  for each B-1 pages </a:t>
                </a:r>
                <a:r>
                  <a:rPr lang="en-US" dirty="0" err="1">
                    <a:latin typeface="Menlo" charset="0"/>
                    <a:ea typeface="Menlo" charset="0"/>
                    <a:cs typeface="Menlo" charset="0"/>
                  </a:rPr>
                  <a:t>pr</a:t>
                </a: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 of R: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    for page </a:t>
                </a:r>
                <a:r>
                  <a:rPr lang="en-US" dirty="0" err="1">
                    <a:latin typeface="Menlo" charset="0"/>
                    <a:ea typeface="Menlo" charset="0"/>
                    <a:cs typeface="Menlo" charset="0"/>
                  </a:rPr>
                  <a:t>ps</a:t>
                </a: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 of S: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      for each tuple r in </a:t>
                </a:r>
                <a:r>
                  <a:rPr lang="en-US" dirty="0" err="1">
                    <a:latin typeface="Menlo" charset="0"/>
                    <a:ea typeface="Menlo" charset="0"/>
                    <a:cs typeface="Menlo" charset="0"/>
                  </a:rPr>
                  <a:t>pr</a:t>
                </a: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        for each tuple s in </a:t>
                </a:r>
                <a:r>
                  <a:rPr lang="en-US" dirty="0" err="1">
                    <a:latin typeface="Menlo" charset="0"/>
                    <a:ea typeface="Menlo" charset="0"/>
                    <a:cs typeface="Menlo" charset="0"/>
                  </a:rPr>
                  <a:t>ps</a:t>
                </a: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          if r[A] == s[A]: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            yield (</a:t>
                </a:r>
                <a:r>
                  <a:rPr lang="en-US" dirty="0" err="1">
                    <a:latin typeface="Menlo" charset="0"/>
                    <a:ea typeface="Menlo" charset="0"/>
                    <a:cs typeface="Menlo" charset="0"/>
                  </a:rPr>
                  <a:t>r,s</a:t>
                </a: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7894" y="1795208"/>
                <a:ext cx="6962073" cy="3822140"/>
              </a:xfrm>
              <a:blipFill rotWithShape="0">
                <a:blip r:embed="rId2"/>
                <a:stretch>
                  <a:fillRect/>
                </a:stretch>
              </a:blip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88780" y="-22510"/>
              <a:ext cx="243688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12  &gt;  Section 3  &gt;  BNLJ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8226845" y="797073"/>
            <a:ext cx="3845550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Given </a:t>
            </a:r>
            <a:r>
              <a:rPr lang="en-US" sz="2400" b="1" i="1" dirty="0">
                <a:latin typeface="+mj-lt"/>
              </a:rPr>
              <a:t>B+1 </a:t>
            </a:r>
            <a:r>
              <a:rPr lang="en-US" sz="2400" dirty="0">
                <a:latin typeface="+mj-lt"/>
              </a:rPr>
              <a:t>pages of memory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755636" y="2770093"/>
            <a:ext cx="416628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/>
              <a:t>Load in B-1 pages of R at a time (leaving 1 page each free for S &amp; output)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For each (B-1)-page segment of R, load each page of S</a:t>
            </a:r>
          </a:p>
          <a:p>
            <a:pPr marL="342900" indent="-342900">
              <a:buFont typeface="+mj-lt"/>
              <a:buAutoNum type="arabicPeriod"/>
            </a:pPr>
            <a:endParaRPr lang="en-US" sz="2400" b="1" dirty="0"/>
          </a:p>
          <a:p>
            <a:pPr marL="342900" indent="-342900">
              <a:buFont typeface="+mj-lt"/>
              <a:buAutoNum type="arabicPeriod"/>
            </a:pPr>
            <a:r>
              <a:rPr lang="en-US" sz="2400" b="1" dirty="0"/>
              <a:t>Check against the join conditions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/>
          </a:p>
          <a:p>
            <a:pPr marL="342900" indent="-342900">
              <a:buFont typeface="+mj-lt"/>
              <a:buAutoNum type="arabicPeriod"/>
            </a:pPr>
            <a:endParaRPr lang="en-US" sz="2400" dirty="0"/>
          </a:p>
        </p:txBody>
      </p:sp>
      <p:sp>
        <p:nvSpPr>
          <p:cNvPr id="13" name="Rounded Rectangle 12"/>
          <p:cNvSpPr/>
          <p:nvPr/>
        </p:nvSpPr>
        <p:spPr>
          <a:xfrm>
            <a:off x="2539973" y="4303209"/>
            <a:ext cx="3687208" cy="521205"/>
          </a:xfrm>
          <a:prstGeom prst="roundRect">
            <a:avLst/>
          </a:prstGeom>
          <a:solidFill>
            <a:schemeClr val="accent4">
              <a:alpha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960481" y="6253728"/>
            <a:ext cx="5864528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BNLJ can also </a:t>
            </a:r>
            <a:r>
              <a:rPr lang="en-US" sz="2400">
                <a:latin typeface="+mj-lt"/>
              </a:rPr>
              <a:t>handle non-equality </a:t>
            </a:r>
            <a:r>
              <a:rPr lang="en-US" sz="2400" dirty="0">
                <a:latin typeface="+mj-lt"/>
              </a:rPr>
              <a:t>constraints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582132" y="1295062"/>
            <a:ext cx="8750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u="sng">
                <a:latin typeface="+mj-lt"/>
              </a:rPr>
              <a:t>Cost:</a:t>
            </a:r>
            <a:r>
              <a:rPr lang="en-US" sz="2400">
                <a:latin typeface="+mj-lt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755636" y="1793052"/>
                <a:ext cx="4069373" cy="925703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b="0" i="0" smtClean="0">
                          <a:latin typeface="Cambria Math" charset="0"/>
                        </a:rPr>
                        <m:t>P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charset="0"/>
                            </a:rPr>
                            <m:t>𝑅</m:t>
                          </m:r>
                        </m:e>
                      </m:d>
                      <m:r>
                        <a:rPr lang="en-US" sz="2800" b="0" i="1" smtClean="0">
                          <a:latin typeface="Cambria Math" charset="0"/>
                        </a:rPr>
                        <m:t>+ 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charset="0"/>
                                </a:rPr>
                                <m:t>𝑅</m:t>
                              </m:r>
                            </m:e>
                          </m:d>
                        </m:num>
                        <m:den>
                          <m:r>
                            <a:rPr lang="en-US" sz="2800" b="0" i="1" smtClean="0">
                              <a:latin typeface="Cambria Math" charset="0"/>
                            </a:rPr>
                            <m:t>𝐵</m:t>
                          </m:r>
                          <m:r>
                            <a:rPr lang="en-US" sz="2800" b="0" i="1" smtClean="0">
                              <a:latin typeface="Cambria Math" charset="0"/>
                            </a:rPr>
                            <m:t>−1</m:t>
                          </m:r>
                        </m:den>
                      </m:f>
                      <m:r>
                        <a:rPr lang="en-US" sz="2800" i="1">
                          <a:latin typeface="Cambria Math" charset="0"/>
                        </a:rPr>
                        <m:t>𝑃</m:t>
                      </m:r>
                      <m:r>
                        <a:rPr lang="en-US" sz="2800" i="1">
                          <a:latin typeface="Cambria Math" charset="0"/>
                        </a:rPr>
                        <m:t>(</m:t>
                      </m:r>
                      <m:r>
                        <a:rPr lang="en-US" sz="2800" i="1">
                          <a:latin typeface="Cambria Math" charset="0"/>
                        </a:rPr>
                        <m:t>𝑆</m:t>
                      </m:r>
                      <m:r>
                        <a:rPr lang="en-US" sz="2800" i="1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800" dirty="0">
                  <a:latin typeface="+mj-lt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5636" y="1793052"/>
                <a:ext cx="4069373" cy="92570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4652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 Nested Loop Join (BNLJ)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07894" y="1795208"/>
                <a:ext cx="6962073" cy="3822140"/>
              </a:xfrm>
              <a:solidFill>
                <a:schemeClr val="bg1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Compute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R</m:t>
                    </m:r>
                    <m:r>
                      <a:rPr lang="en-US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⋈</m:t>
                    </m:r>
                    <m:r>
                      <a:rPr lang="en-US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𝑆</m:t>
                    </m:r>
                    <m:r>
                      <a:rPr lang="en-US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  <m:r>
                      <a:rPr lang="en-US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𝑜𝑛</m:t>
                    </m:r>
                    <m:r>
                      <a:rPr lang="en-US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  <m:r>
                      <a:rPr lang="en-US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𝐴</m:t>
                    </m:r>
                  </m:oMath>
                </a14:m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  for each B-1 pages </a:t>
                </a:r>
                <a:r>
                  <a:rPr lang="en-US" dirty="0" err="1">
                    <a:latin typeface="Menlo" charset="0"/>
                    <a:ea typeface="Menlo" charset="0"/>
                    <a:cs typeface="Menlo" charset="0"/>
                  </a:rPr>
                  <a:t>pr</a:t>
                </a: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 of R: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    for page </a:t>
                </a:r>
                <a:r>
                  <a:rPr lang="en-US" dirty="0" err="1">
                    <a:latin typeface="Menlo" charset="0"/>
                    <a:ea typeface="Menlo" charset="0"/>
                    <a:cs typeface="Menlo" charset="0"/>
                  </a:rPr>
                  <a:t>ps</a:t>
                </a: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 of S: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      for each tuple r in </a:t>
                </a:r>
                <a:r>
                  <a:rPr lang="en-US" dirty="0" err="1">
                    <a:latin typeface="Menlo" charset="0"/>
                    <a:ea typeface="Menlo" charset="0"/>
                    <a:cs typeface="Menlo" charset="0"/>
                  </a:rPr>
                  <a:t>pr</a:t>
                </a: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        for each tuple s in </a:t>
                </a:r>
                <a:r>
                  <a:rPr lang="en-US" dirty="0" err="1">
                    <a:latin typeface="Menlo" charset="0"/>
                    <a:ea typeface="Menlo" charset="0"/>
                    <a:cs typeface="Menlo" charset="0"/>
                  </a:rPr>
                  <a:t>ps</a:t>
                </a: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          if r[A] == s[A]: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            yield (</a:t>
                </a:r>
                <a:r>
                  <a:rPr lang="en-US" dirty="0" err="1">
                    <a:latin typeface="Menlo" charset="0"/>
                    <a:ea typeface="Menlo" charset="0"/>
                    <a:cs typeface="Menlo" charset="0"/>
                  </a:rPr>
                  <a:t>r,s</a:t>
                </a: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7894" y="1795208"/>
                <a:ext cx="6962073" cy="3822140"/>
              </a:xfrm>
              <a:blipFill rotWithShape="0">
                <a:blip r:embed="rId2"/>
                <a:stretch>
                  <a:fillRect/>
                </a:stretch>
              </a:blip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88780" y="-22510"/>
              <a:ext cx="243688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12  &gt;  Section 3  &gt;  BNLJ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755636" y="1793052"/>
                <a:ext cx="4069373" cy="73193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latin typeface="Cambria Math" charset="0"/>
                      </a:rPr>
                      <m:t>P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charset="0"/>
                          </a:rPr>
                          <m:t>𝑅</m:t>
                        </m:r>
                      </m:e>
                    </m:d>
                    <m:r>
                      <a:rPr lang="en-US" sz="2800" b="0" i="1" smtClean="0">
                        <a:latin typeface="Cambria Math" charset="0"/>
                      </a:rPr>
                      <m:t>+ 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charset="0"/>
                          </a:rPr>
                          <m:t>𝑃</m:t>
                        </m:r>
                        <m:d>
                          <m:d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charset="0"/>
                              </a:rPr>
                              <m:t>𝑅</m:t>
                            </m:r>
                          </m:e>
                        </m:d>
                      </m:num>
                      <m:den>
                        <m:r>
                          <a:rPr lang="en-US" sz="2800" b="0" i="1" smtClean="0">
                            <a:latin typeface="Cambria Math" charset="0"/>
                          </a:rPr>
                          <m:t>𝐵</m:t>
                        </m:r>
                        <m:r>
                          <a:rPr lang="en-US" sz="2800" b="0" i="1" smtClean="0">
                            <a:latin typeface="Cambria Math" charset="0"/>
                          </a:rPr>
                          <m:t>−1</m:t>
                        </m:r>
                      </m:den>
                    </m:f>
                    <m:r>
                      <a:rPr lang="en-US" sz="2800" i="1">
                        <a:latin typeface="Cambria Math" charset="0"/>
                      </a:rPr>
                      <m:t>𝑃</m:t>
                    </m:r>
                    <m:r>
                      <a:rPr lang="en-US" sz="2800" i="1">
                        <a:latin typeface="Cambria Math" charset="0"/>
                      </a:rPr>
                      <m:t>(</m:t>
                    </m:r>
                    <m:r>
                      <a:rPr lang="en-US" sz="2800" i="1">
                        <a:latin typeface="Cambria Math" charset="0"/>
                      </a:rPr>
                      <m:t>𝑆</m:t>
                    </m:r>
                    <m:r>
                      <a:rPr lang="en-US" sz="2800" i="1">
                        <a:latin typeface="Cambria Math" charset="0"/>
                      </a:rPr>
                      <m:t>)</m:t>
                    </m:r>
                  </m:oMath>
                </a14:m>
                <a:r>
                  <a:rPr lang="en-US" sz="2800" dirty="0">
                    <a:latin typeface="+mj-lt"/>
                  </a:rPr>
                  <a:t> + OUT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5636" y="1793052"/>
                <a:ext cx="4069373" cy="7319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8226845" y="797073"/>
            <a:ext cx="3845550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Given </a:t>
            </a:r>
            <a:r>
              <a:rPr lang="en-US" sz="2400" b="1" i="1" dirty="0">
                <a:latin typeface="+mj-lt"/>
              </a:rPr>
              <a:t>B+1 </a:t>
            </a:r>
            <a:r>
              <a:rPr lang="en-US" sz="2400" dirty="0">
                <a:latin typeface="+mj-lt"/>
              </a:rPr>
              <a:t>pages of memory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755636" y="2681193"/>
            <a:ext cx="416628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/>
              <a:t>Load in B-1 pages of R at a time (leaving 1 page each free for S &amp; output)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For each (B-1)-page segment of R, load each page of S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Check against the join conditions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b="1" dirty="0"/>
              <a:t>Write out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582132" y="1295062"/>
            <a:ext cx="8750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u="sng">
                <a:latin typeface="+mj-lt"/>
              </a:rPr>
              <a:t>Cost:</a:t>
            </a:r>
            <a:r>
              <a:rPr lang="en-US" sz="2400">
                <a:latin typeface="+mj-lt"/>
              </a:rPr>
              <a:t>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425130" y="5833248"/>
            <a:ext cx="4927599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Again, </a:t>
            </a:r>
            <a:r>
              <a:rPr lang="en-US" sz="2400" b="1" i="1" dirty="0">
                <a:latin typeface="+mj-lt"/>
              </a:rPr>
              <a:t>OUT</a:t>
            </a:r>
            <a:r>
              <a:rPr lang="en-US" sz="2400" dirty="0">
                <a:latin typeface="+mj-lt"/>
              </a:rPr>
              <a:t> could be bigger than P(R)*P(S)… but usually not that bad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2934679" y="4809485"/>
            <a:ext cx="2577121" cy="521205"/>
          </a:xfrm>
          <a:prstGeom prst="roundRect">
            <a:avLst/>
          </a:prstGeom>
          <a:solidFill>
            <a:schemeClr val="accent1">
              <a:alpha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724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88780" y="-22510"/>
              <a:ext cx="18533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Lecture 12  &gt;  Section 3</a:t>
              </a: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194756" y="5452533"/>
            <a:ext cx="4763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Message: It’s all about the memory!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607C71F-F398-2E43-9260-2208F12BE4C6}"/>
              </a:ext>
            </a:extLst>
          </p:cNvPr>
          <p:cNvSpPr txBox="1">
            <a:spLocks/>
          </p:cNvSpPr>
          <p:nvPr/>
        </p:nvSpPr>
        <p:spPr>
          <a:xfrm>
            <a:off x="1981200" y="322628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Joins, A Cage Match: BNLJ vs. NLJ</a:t>
            </a:r>
          </a:p>
        </p:txBody>
      </p:sp>
    </p:spTree>
    <p:extLst>
      <p:ext uri="{BB962C8B-B14F-4D97-AF65-F5344CB8AC3E}">
        <p14:creationId xmlns:p14="http://schemas.microsoft.com/office/powerpoint/2010/main" val="29572424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BNLJ vs. NLJ: Benefits of IO Aware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3429281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Example:</a:t>
                </a:r>
              </a:p>
              <a:p>
                <a:pPr lvl="1"/>
                <a:r>
                  <a:rPr lang="en-US" dirty="0"/>
                  <a:t>R: 500 pages</a:t>
                </a:r>
              </a:p>
              <a:p>
                <a:pPr lvl="1"/>
                <a:r>
                  <a:rPr lang="en-US" dirty="0"/>
                  <a:t>S: 1000 pages</a:t>
                </a:r>
              </a:p>
              <a:p>
                <a:pPr lvl="1"/>
                <a:r>
                  <a:rPr lang="en-US" dirty="0"/>
                  <a:t>100 tuples / page</a:t>
                </a:r>
              </a:p>
              <a:p>
                <a:pPr lvl="1"/>
                <a:r>
                  <a:rPr lang="en-US" dirty="0"/>
                  <a:t>We have 12 pages of memory (B = 11)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NLJ: Cost = 500 + </a:t>
                </a:r>
                <a:r>
                  <a:rPr lang="en-US" b="1" dirty="0"/>
                  <a:t>50,000*1000</a:t>
                </a:r>
                <a:r>
                  <a:rPr lang="en-US" dirty="0"/>
                  <a:t> = </a:t>
                </a:r>
                <a:r>
                  <a:rPr lang="en-US" b="1" dirty="0"/>
                  <a:t>50 Million IOs ~= </a:t>
                </a:r>
                <a:r>
                  <a:rPr lang="en-US" b="1" u="sng" dirty="0"/>
                  <a:t>140 hours</a:t>
                </a:r>
              </a:p>
              <a:p>
                <a:endParaRPr lang="en-US" b="1" u="sng" dirty="0"/>
              </a:p>
              <a:p>
                <a:r>
                  <a:rPr lang="en-US" dirty="0"/>
                  <a:t>BNLJ: Cost = 500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charset="0"/>
                          </a:rPr>
                          <m:t>500∗1000</m:t>
                        </m:r>
                      </m:num>
                      <m:den>
                        <m:r>
                          <a:rPr lang="en-US" b="0" i="1" smtClean="0">
                            <a:latin typeface="Cambria Math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dirty="0"/>
                  <a:t> = </a:t>
                </a:r>
                <a:r>
                  <a:rPr lang="en-US" b="1" dirty="0"/>
                  <a:t>50 </a:t>
                </a:r>
                <a:r>
                  <a:rPr lang="en-US" b="1" i="1" dirty="0"/>
                  <a:t>Thousand</a:t>
                </a:r>
                <a:r>
                  <a:rPr lang="en-US" b="1" dirty="0"/>
                  <a:t> IOs ~= </a:t>
                </a:r>
                <a:r>
                  <a:rPr lang="en-US" b="1" u="sng" dirty="0"/>
                  <a:t>0.14 hours</a:t>
                </a:r>
              </a:p>
              <a:p>
                <a:endParaRPr lang="en-US" b="1" u="sng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3429281"/>
              </a:xfrm>
              <a:blipFill rotWithShape="0">
                <a:blip r:embed="rId2"/>
                <a:stretch>
                  <a:fillRect l="-928" t="-44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88780" y="-22510"/>
              <a:ext cx="25613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12  &gt;  Section 3  &gt;  Match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681078" y="5474825"/>
            <a:ext cx="6829843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+mj-lt"/>
              </a:rPr>
              <a:t>A very </a:t>
            </a:r>
            <a:r>
              <a:rPr lang="en-US" sz="3200">
                <a:latin typeface="+mj-lt"/>
              </a:rPr>
              <a:t>real difference from a small change in the algorithm!</a:t>
            </a:r>
            <a:endParaRPr lang="en-US" sz="32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645945" y="2956073"/>
            <a:ext cx="2707855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Ignoring OUT here…</a:t>
            </a:r>
          </a:p>
        </p:txBody>
      </p:sp>
    </p:spTree>
    <p:extLst>
      <p:ext uri="{BB962C8B-B14F-4D97-AF65-F5344CB8AC3E}">
        <p14:creationId xmlns:p14="http://schemas.microsoft.com/office/powerpoint/2010/main" val="2252016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4" grpId="0" animBg="1"/>
      <p:bldP spid="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BNLJ vs. NLJ: Benefits of IO Aware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BNLJ, by loading larger chunks of R, we minimize the number of full </a:t>
            </a:r>
            <a:r>
              <a:rPr lang="en-US" i="1" dirty="0"/>
              <a:t>disk reads</a:t>
            </a:r>
            <a:r>
              <a:rPr lang="en-US" dirty="0"/>
              <a:t> of S</a:t>
            </a:r>
          </a:p>
          <a:p>
            <a:pPr lvl="1"/>
            <a:r>
              <a:rPr lang="en-US" dirty="0"/>
              <a:t>We only read all of S from disk for </a:t>
            </a:r>
            <a:r>
              <a:rPr lang="en-US" b="1" i="1" dirty="0"/>
              <a:t>every (B-1)-page segment of R</a:t>
            </a:r>
            <a:r>
              <a:rPr lang="en-US" dirty="0"/>
              <a:t>!</a:t>
            </a:r>
          </a:p>
          <a:p>
            <a:pPr lvl="1"/>
            <a:r>
              <a:rPr lang="en-US" dirty="0"/>
              <a:t>Still the full cross-product, but more done only </a:t>
            </a:r>
            <a:r>
              <a:rPr lang="en-US" i="1" dirty="0"/>
              <a:t>in memory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656041" y="4120717"/>
                <a:ext cx="4380259" cy="823623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b="0" i="0" smtClean="0">
                        <a:latin typeface="Cambria Math" charset="0"/>
                      </a:rPr>
                      <m:t>P</m:t>
                    </m:r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 charset="0"/>
                          </a:rPr>
                          <m:t>𝑅</m:t>
                        </m:r>
                      </m:e>
                    </m:d>
                    <m:r>
                      <a:rPr lang="en-US" sz="3200" b="0" i="1" smtClean="0">
                        <a:latin typeface="Cambria Math" charset="0"/>
                      </a:rPr>
                      <m:t>+ 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charset="0"/>
                          </a:rPr>
                          <m:t>𝑃</m:t>
                        </m:r>
                        <m:d>
                          <m:d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b="0" i="1" smtClean="0">
                                <a:latin typeface="Cambria Math" charset="0"/>
                              </a:rPr>
                              <m:t>𝑅</m:t>
                            </m:r>
                          </m:e>
                        </m:d>
                      </m:num>
                      <m:den>
                        <m:r>
                          <a:rPr lang="en-US" sz="3200" b="0" i="1" smtClean="0">
                            <a:latin typeface="Cambria Math" charset="0"/>
                          </a:rPr>
                          <m:t>𝐵</m:t>
                        </m:r>
                        <m:r>
                          <a:rPr lang="en-US" sz="3200" b="0" i="1" smtClean="0">
                            <a:latin typeface="Cambria Math" charset="0"/>
                          </a:rPr>
                          <m:t>−1</m:t>
                        </m:r>
                      </m:den>
                    </m:f>
                    <m:r>
                      <a:rPr lang="en-US" sz="3200" i="1">
                        <a:latin typeface="Cambria Math" charset="0"/>
                      </a:rPr>
                      <m:t>𝑃</m:t>
                    </m:r>
                    <m:r>
                      <a:rPr lang="en-US" sz="3200" i="1">
                        <a:latin typeface="Cambria Math" charset="0"/>
                      </a:rPr>
                      <m:t>(</m:t>
                    </m:r>
                    <m:r>
                      <a:rPr lang="en-US" sz="3200" i="1">
                        <a:latin typeface="Cambria Math" charset="0"/>
                      </a:rPr>
                      <m:t>𝑆</m:t>
                    </m:r>
                    <m:r>
                      <a:rPr lang="en-US" sz="3200" i="1">
                        <a:latin typeface="Cambria Math" charset="0"/>
                      </a:rPr>
                      <m:t>)</m:t>
                    </m:r>
                  </m:oMath>
                </a14:m>
                <a:r>
                  <a:rPr lang="en-US" sz="3200" dirty="0">
                    <a:latin typeface="+mj-lt"/>
                  </a:rPr>
                  <a:t> + OUT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6041" y="4120717"/>
                <a:ext cx="4380259" cy="82362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838200" y="4120717"/>
            <a:ext cx="4069373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P(R) + T(R)*P(S) + OUT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8200" y="3659052"/>
            <a:ext cx="624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+mj-lt"/>
              </a:rPr>
              <a:t>NLJ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56041" y="3659052"/>
            <a:ext cx="774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+mj-lt"/>
              </a:rPr>
              <a:t>BNLJ</a:t>
            </a:r>
          </a:p>
        </p:txBody>
      </p:sp>
      <p:sp>
        <p:nvSpPr>
          <p:cNvPr id="8" name="Right Arrow 7"/>
          <p:cNvSpPr/>
          <p:nvPr/>
        </p:nvSpPr>
        <p:spPr>
          <a:xfrm>
            <a:off x="5370906" y="4201674"/>
            <a:ext cx="821802" cy="4228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948662" y="5538966"/>
                <a:ext cx="6294675" cy="876843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dirty="0">
                    <a:latin typeface="+mj-lt"/>
                  </a:rPr>
                  <a:t>BNLJ is faster </a:t>
                </a:r>
                <a:r>
                  <a:rPr lang="en-US" sz="3200">
                    <a:latin typeface="+mj-lt"/>
                  </a:rPr>
                  <a:t>by  roughly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charset="0"/>
                          </a:rPr>
                          <m:t>(</m:t>
                        </m:r>
                        <m:r>
                          <a:rPr lang="en-US" sz="3200" b="0" i="1" smtClean="0">
                            <a:latin typeface="Cambria Math" charset="0"/>
                          </a:rPr>
                          <m:t>𝐵</m:t>
                        </m:r>
                        <m:r>
                          <a:rPr lang="en-US" sz="3200" b="0" i="1" smtClean="0">
                            <a:latin typeface="Cambria Math" charset="0"/>
                          </a:rPr>
                          <m:t>−1)</m:t>
                        </m:r>
                        <m:r>
                          <a:rPr lang="en-US" sz="3200" b="0" i="1" smtClean="0">
                            <a:latin typeface="Cambria Math" charset="0"/>
                          </a:rPr>
                          <m:t>𝑇</m:t>
                        </m:r>
                        <m:r>
                          <a:rPr lang="en-US" sz="3200" b="0" i="1" smtClean="0">
                            <a:latin typeface="Cambria Math" charset="0"/>
                          </a:rPr>
                          <m:t>(</m:t>
                        </m:r>
                        <m:r>
                          <a:rPr lang="en-US" sz="3200" b="0" i="1" smtClean="0">
                            <a:latin typeface="Cambria Math" charset="0"/>
                          </a:rPr>
                          <m:t>𝑅</m:t>
                        </m:r>
                        <m:r>
                          <a:rPr lang="en-US" sz="3200" b="0" i="1" smtClean="0">
                            <a:latin typeface="Cambria Math" charset="0"/>
                          </a:rPr>
                          <m:t>)</m:t>
                        </m:r>
                      </m:num>
                      <m:den>
                        <m:r>
                          <a:rPr lang="en-US" sz="3200" b="0" i="1" smtClean="0">
                            <a:latin typeface="Cambria Math" charset="0"/>
                          </a:rPr>
                          <m:t>𝑃</m:t>
                        </m:r>
                        <m:r>
                          <a:rPr lang="en-US" sz="3200" b="0" i="1" smtClean="0">
                            <a:latin typeface="Cambria Math" charset="0"/>
                          </a:rPr>
                          <m:t>(</m:t>
                        </m:r>
                        <m:r>
                          <a:rPr lang="en-US" sz="3200" b="0" i="1" smtClean="0">
                            <a:latin typeface="Cambria Math" charset="0"/>
                          </a:rPr>
                          <m:t>𝑅</m:t>
                        </m:r>
                        <m:r>
                          <a:rPr lang="en-US" sz="3200" b="0" i="1" smtClean="0">
                            <a:latin typeface="Cambria Math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3200" dirty="0">
                    <a:latin typeface="+mj-lt"/>
                  </a:rPr>
                  <a:t> !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8662" y="5538966"/>
                <a:ext cx="6294675" cy="8768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88780" y="-22510"/>
              <a:ext cx="25613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12  &gt;  Section 3  &gt;  Match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87766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8" grpId="0" animBg="1"/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BNLJ vs. NLJ: Benefits of IO Aware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3429281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Example:</a:t>
                </a:r>
              </a:p>
              <a:p>
                <a:pPr lvl="1"/>
                <a:r>
                  <a:rPr lang="en-US" dirty="0"/>
                  <a:t>R: 500 pages</a:t>
                </a:r>
              </a:p>
              <a:p>
                <a:pPr lvl="1"/>
                <a:r>
                  <a:rPr lang="en-US" dirty="0"/>
                  <a:t>S: 1000 pages</a:t>
                </a:r>
              </a:p>
              <a:p>
                <a:pPr lvl="1"/>
                <a:r>
                  <a:rPr lang="en-US" dirty="0"/>
                  <a:t>100 tuples / page</a:t>
                </a:r>
              </a:p>
              <a:p>
                <a:pPr lvl="1"/>
                <a:r>
                  <a:rPr lang="en-US" dirty="0"/>
                  <a:t>We have 12 pages of memory (B = 11)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NLJ: Cost = 500 + </a:t>
                </a:r>
                <a:r>
                  <a:rPr lang="en-US" b="1" dirty="0"/>
                  <a:t>50,000*1000</a:t>
                </a:r>
                <a:r>
                  <a:rPr lang="en-US" dirty="0"/>
                  <a:t> = </a:t>
                </a:r>
                <a:r>
                  <a:rPr lang="en-US" b="1" dirty="0"/>
                  <a:t>50 Million IOs ~= </a:t>
                </a:r>
                <a:r>
                  <a:rPr lang="en-US" b="1" u="sng" dirty="0"/>
                  <a:t>140 hours</a:t>
                </a:r>
              </a:p>
              <a:p>
                <a:endParaRPr lang="en-US" b="1" u="sng" dirty="0"/>
              </a:p>
              <a:p>
                <a:r>
                  <a:rPr lang="en-US" dirty="0"/>
                  <a:t>BNLJ: Cost = 500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charset="0"/>
                          </a:rPr>
                          <m:t>500∗1000</m:t>
                        </m:r>
                      </m:num>
                      <m:den>
                        <m:r>
                          <a:rPr lang="en-US" b="0" i="1" smtClean="0">
                            <a:latin typeface="Cambria Math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dirty="0"/>
                  <a:t> = </a:t>
                </a:r>
                <a:r>
                  <a:rPr lang="en-US" b="1" dirty="0"/>
                  <a:t>50 </a:t>
                </a:r>
                <a:r>
                  <a:rPr lang="en-US" b="1" i="1" dirty="0"/>
                  <a:t>Thousand</a:t>
                </a:r>
                <a:r>
                  <a:rPr lang="en-US" b="1" dirty="0"/>
                  <a:t> IOs ~= </a:t>
                </a:r>
                <a:r>
                  <a:rPr lang="en-US" b="1" u="sng" dirty="0"/>
                  <a:t>0.14 hours</a:t>
                </a:r>
              </a:p>
              <a:p>
                <a:endParaRPr lang="en-US" b="1" u="sng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3429281"/>
              </a:xfrm>
              <a:blipFill rotWithShape="0">
                <a:blip r:embed="rId2"/>
                <a:stretch>
                  <a:fillRect l="-928" t="-44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88780" y="-22510"/>
              <a:ext cx="25613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12  &gt;  Section 3  &gt;  Match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681078" y="5474825"/>
            <a:ext cx="6829843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+mj-lt"/>
              </a:rPr>
              <a:t>A very </a:t>
            </a:r>
            <a:r>
              <a:rPr lang="en-US" sz="3200">
                <a:latin typeface="+mj-lt"/>
              </a:rPr>
              <a:t>real difference from a small change in the algorithm!</a:t>
            </a:r>
            <a:endParaRPr lang="en-US" sz="32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645945" y="2956073"/>
            <a:ext cx="2707855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Ignoring OUT here…</a:t>
            </a:r>
          </a:p>
        </p:txBody>
      </p:sp>
    </p:spTree>
    <p:extLst>
      <p:ext uri="{BB962C8B-B14F-4D97-AF65-F5344CB8AC3E}">
        <p14:creationId xmlns:p14="http://schemas.microsoft.com/office/powerpoint/2010/main" val="3676308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4" grpId="0" animBg="1"/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4. Smarter than Cross-Products:</a:t>
            </a:r>
            <a:br>
              <a:rPr lang="en-US" dirty="0"/>
            </a:br>
            <a:r>
              <a:rPr lang="en-US" dirty="0"/>
              <a:t>              Indexed Nested Loop Join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9ED5C6-362D-D545-8E36-B9B74843DC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88780" y="-22510"/>
              <a:ext cx="238398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12  &gt;  Section 4  &gt;  INLJ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852763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Smarter than Cross-Products: From Quadratic to Nearly Linear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79599"/>
            <a:ext cx="10435936" cy="4056063"/>
          </a:xfrm>
        </p:spPr>
        <p:txBody>
          <a:bodyPr/>
          <a:lstStyle/>
          <a:p>
            <a:r>
              <a:rPr lang="en-US" dirty="0"/>
              <a:t>All joins that compute the </a:t>
            </a:r>
            <a:r>
              <a:rPr lang="en-US" b="1" i="1" dirty="0"/>
              <a:t>full cross-product</a:t>
            </a:r>
            <a:r>
              <a:rPr lang="en-US" dirty="0"/>
              <a:t> have some </a:t>
            </a:r>
            <a:r>
              <a:rPr lang="en-US" b="1" dirty="0"/>
              <a:t>quadratic </a:t>
            </a:r>
            <a:r>
              <a:rPr lang="en-US" dirty="0"/>
              <a:t>term</a:t>
            </a:r>
          </a:p>
          <a:p>
            <a:pPr lvl="1"/>
            <a:r>
              <a:rPr lang="en-US" dirty="0"/>
              <a:t>For example we saw: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Now we’ll see some (nearly) linear joins:</a:t>
            </a:r>
          </a:p>
          <a:p>
            <a:pPr lvl="1"/>
            <a:r>
              <a:rPr lang="en-US" dirty="0"/>
              <a:t>~ O(P(R) + P(S) + </a:t>
            </a:r>
            <a:r>
              <a:rPr lang="en-US" b="1" i="1" dirty="0"/>
              <a:t>OUT</a:t>
            </a:r>
            <a:r>
              <a:rPr lang="en-US" dirty="0"/>
              <a:t>), where again </a:t>
            </a:r>
            <a:r>
              <a:rPr lang="en-US" b="1" i="1" dirty="0"/>
              <a:t>OUT</a:t>
            </a:r>
            <a:r>
              <a:rPr lang="en-US" dirty="0"/>
              <a:t> could be quadratic but is usually better</a:t>
            </a:r>
          </a:p>
          <a:p>
            <a:pPr marL="457200" lvl="1" indent="0">
              <a:buNone/>
            </a:pP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4621354" y="2532495"/>
            <a:ext cx="4843496" cy="1570854"/>
            <a:chOff x="4621354" y="2532495"/>
            <a:chExt cx="4843496" cy="157085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/>
                <p:cNvSpPr txBox="1"/>
                <p:nvPr/>
              </p:nvSpPr>
              <p:spPr>
                <a:xfrm>
                  <a:off x="5395477" y="3371417"/>
                  <a:ext cx="4069373" cy="731932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50800" dist="127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b="0" i="0" smtClean="0">
                          <a:latin typeface="Cambria Math" charset="0"/>
                        </a:rPr>
                        <m:t>P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charset="0"/>
                            </a:rPr>
                            <m:t>𝑅</m:t>
                          </m:r>
                        </m:e>
                      </m:d>
                      <m:r>
                        <a:rPr lang="en-US" sz="2800" b="0" i="1" smtClean="0">
                          <a:latin typeface="Cambria Math" charset="0"/>
                        </a:rPr>
                        <m:t>+ 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𝑷</m:t>
                          </m:r>
                          <m:d>
                            <m:dPr>
                              <m:ctrlP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𝑹</m:t>
                              </m:r>
                            </m:e>
                          </m:d>
                        </m:num>
                        <m:den>
                          <m:r>
                            <a:rPr lang="en-US" sz="2800" b="0" i="1" smtClean="0">
                              <a:latin typeface="Cambria Math" charset="0"/>
                            </a:rPr>
                            <m:t>𝐵</m:t>
                          </m:r>
                          <m:r>
                            <a:rPr lang="en-US" sz="2800" b="0" i="1" smtClean="0">
                              <a:latin typeface="Cambria Math" charset="0"/>
                            </a:rPr>
                            <m:t>−1</m:t>
                          </m:r>
                        </m:den>
                      </m:f>
                      <m:r>
                        <a:rPr lang="en-US" sz="2800" b="1" i="1">
                          <a:solidFill>
                            <a:srgbClr val="FF0000"/>
                          </a:solidFill>
                          <a:latin typeface="Cambria Math" charset="0"/>
                        </a:rPr>
                        <m:t>𝑷</m:t>
                      </m:r>
                      <m:r>
                        <a:rPr lang="en-US" sz="2800" b="1" i="1">
                          <a:solidFill>
                            <a:srgbClr val="FF0000"/>
                          </a:solidFill>
                          <a:latin typeface="Cambria Math" charset="0"/>
                        </a:rPr>
                        <m:t>(</m:t>
                      </m:r>
                      <m:r>
                        <a:rPr lang="en-US" sz="2800" b="1" i="1">
                          <a:solidFill>
                            <a:srgbClr val="FF0000"/>
                          </a:solidFill>
                          <a:latin typeface="Cambria Math" charset="0"/>
                        </a:rPr>
                        <m:t>𝑺</m:t>
                      </m:r>
                      <m:r>
                        <a:rPr lang="en-US" sz="2800" b="1" i="1">
                          <a:solidFill>
                            <a:srgbClr val="FF0000"/>
                          </a:solidFill>
                          <a:latin typeface="Cambria Math" charset="0"/>
                        </a:rPr>
                        <m:t>)</m:t>
                      </m:r>
                    </m:oMath>
                  </a14:m>
                  <a:r>
                    <a:rPr lang="en-US" sz="2800" dirty="0">
                      <a:latin typeface="+mj-lt"/>
                    </a:rPr>
                    <a:t> + OUT</a:t>
                  </a:r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95477" y="3371417"/>
                  <a:ext cx="4069373" cy="731932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  <a:effectLst>
                  <a:outerShdw blurRad="50800" dist="127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" name="TextBox 4"/>
            <p:cNvSpPr txBox="1"/>
            <p:nvPr/>
          </p:nvSpPr>
          <p:spPr>
            <a:xfrm>
              <a:off x="5395477" y="2532495"/>
              <a:ext cx="4069373" cy="58477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+mj-lt"/>
                </a:rPr>
                <a:t>P(R) + </a:t>
              </a:r>
              <a:r>
                <a:rPr lang="en-US" sz="3200" b="1" dirty="0">
                  <a:solidFill>
                    <a:srgbClr val="FF0000"/>
                  </a:solidFill>
                  <a:latin typeface="+mj-lt"/>
                </a:rPr>
                <a:t>T(R)P(S) </a:t>
              </a:r>
              <a:r>
                <a:rPr lang="en-US" sz="3200" dirty="0">
                  <a:latin typeface="+mj-lt"/>
                </a:rPr>
                <a:t>+ OUT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771460" y="2592025"/>
              <a:ext cx="6240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NLJ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621354" y="3552395"/>
              <a:ext cx="77412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BNLJ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664389" y="5661958"/>
            <a:ext cx="8863221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+mj-lt"/>
              </a:rPr>
              <a:t>We get this gain by </a:t>
            </a:r>
            <a:r>
              <a:rPr lang="en-US" sz="2800" b="1" i="1" dirty="0">
                <a:latin typeface="+mj-lt"/>
              </a:rPr>
              <a:t>taking advantage of structure</a:t>
            </a:r>
            <a:r>
              <a:rPr lang="en-US" sz="2800" dirty="0">
                <a:latin typeface="+mj-lt"/>
              </a:rPr>
              <a:t>- moving to equality constraints (“equijoin”) only!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88780" y="-22510"/>
              <a:ext cx="238398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12  &gt;  Section 4  &gt;  INLJ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61295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RECAP: Joins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F69AC55-A447-0940-ADFB-B9B4380FCA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88780" y="-22510"/>
              <a:ext cx="244169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12  &gt;  Section 1  &gt;  Joins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935802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 Nested Loop Join (INLJ)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5783826" cy="2657885"/>
              </a:xfrm>
              <a:solidFill>
                <a:schemeClr val="bg1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Compute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R</m:t>
                    </m:r>
                    <m:r>
                      <a:rPr lang="en-US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⋈</m:t>
                    </m:r>
                    <m:r>
                      <a:rPr lang="en-US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𝑆</m:t>
                    </m:r>
                    <m:r>
                      <a:rPr lang="en-US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  <m:r>
                      <a:rPr lang="en-US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𝑜𝑛</m:t>
                    </m:r>
                    <m:r>
                      <a:rPr lang="en-US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  <m:r>
                      <a:rPr lang="en-US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𝐴</m:t>
                    </m:r>
                  </m:oMath>
                </a14:m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  Given index </a:t>
                </a:r>
                <a:r>
                  <a:rPr lang="en-US" dirty="0" err="1">
                    <a:latin typeface="Menlo" charset="0"/>
                    <a:ea typeface="Menlo" charset="0"/>
                    <a:cs typeface="Menlo" charset="0"/>
                  </a:rPr>
                  <a:t>idx</a:t>
                </a: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 on S.A:  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    for r in R: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      s in </a:t>
                </a:r>
                <a:r>
                  <a:rPr lang="en-US" dirty="0" err="1">
                    <a:latin typeface="Menlo" charset="0"/>
                    <a:ea typeface="Menlo" charset="0"/>
                    <a:cs typeface="Menlo" charset="0"/>
                  </a:rPr>
                  <a:t>idx</a:t>
                </a: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(r[A]):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Menlo" charset="0"/>
                    <a:ea typeface="Menlo" charset="0"/>
                    <a:cs typeface="Menlo" charset="0"/>
                  </a:rPr>
                  <a:t>        yield </a:t>
                </a:r>
                <a:r>
                  <a:rPr lang="en-US" dirty="0" err="1">
                    <a:latin typeface="Menlo" charset="0"/>
                    <a:ea typeface="Menlo" charset="0"/>
                    <a:cs typeface="Menlo" charset="0"/>
                  </a:rPr>
                  <a:t>r,s</a:t>
                </a:r>
                <a:endParaRPr lang="en-US" dirty="0">
                  <a:latin typeface="Menlo" charset="0"/>
                  <a:ea typeface="Menlo" charset="0"/>
                  <a:cs typeface="Menlo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5783826" cy="2657885"/>
              </a:xfrm>
              <a:blipFill rotWithShape="0">
                <a:blip r:embed="rId2"/>
                <a:stretch>
                  <a:fillRect/>
                </a:stretch>
              </a:blip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88780" y="-22510"/>
              <a:ext cx="238398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12  &gt;  Section 4  &gt;  INLJ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7150332" y="1886949"/>
            <a:ext cx="3581168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200">
                <a:latin typeface="+mj-lt"/>
              </a:rPr>
              <a:t>P(R</a:t>
            </a:r>
            <a:r>
              <a:rPr lang="en-US" sz="3200" dirty="0">
                <a:latin typeface="+mj-lt"/>
              </a:rPr>
              <a:t>) + T(R</a:t>
            </a:r>
            <a:r>
              <a:rPr lang="en-US" sz="3200">
                <a:latin typeface="+mj-lt"/>
              </a:rPr>
              <a:t>)*</a:t>
            </a:r>
            <a:r>
              <a:rPr lang="en-US" sz="3200" b="1" i="1">
                <a:latin typeface="+mj-lt"/>
              </a:rPr>
              <a:t>L </a:t>
            </a:r>
            <a:r>
              <a:rPr lang="en-US" sz="3200">
                <a:latin typeface="+mj-lt"/>
              </a:rPr>
              <a:t>+ OUT</a:t>
            </a:r>
            <a:endParaRPr lang="en-US" sz="3200" b="1" i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73306" y="5496673"/>
            <a:ext cx="9045388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+mj-lt"/>
                <a:sym typeface="Wingdings"/>
              </a:rPr>
              <a:t> </a:t>
            </a:r>
            <a:r>
              <a:rPr lang="en-US" sz="3200" dirty="0">
                <a:latin typeface="+mj-lt"/>
              </a:rPr>
              <a:t>We can use an </a:t>
            </a:r>
            <a:r>
              <a:rPr lang="en-US" sz="3200" b="1" dirty="0">
                <a:latin typeface="+mj-lt"/>
              </a:rPr>
              <a:t>index</a:t>
            </a:r>
            <a:r>
              <a:rPr lang="en-US" sz="3200" dirty="0">
                <a:latin typeface="+mj-lt"/>
              </a:rPr>
              <a:t> (e.g. B+ Tree) to </a:t>
            </a:r>
            <a:r>
              <a:rPr lang="en-US" sz="3200" b="1" i="1" dirty="0">
                <a:latin typeface="+mj-lt"/>
              </a:rPr>
              <a:t>avoid doing the full cross-product!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150332" y="2900343"/>
                <a:ext cx="4661564" cy="181588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latin typeface="+mj-lt"/>
                  </a:rPr>
                  <a:t>where </a:t>
                </a:r>
                <a:r>
                  <a:rPr lang="en-US" sz="2800" b="1" i="1" dirty="0">
                    <a:latin typeface="+mj-lt"/>
                  </a:rPr>
                  <a:t>L </a:t>
                </a:r>
                <a:r>
                  <a:rPr lang="en-US" sz="2800" dirty="0">
                    <a:latin typeface="+mj-lt"/>
                  </a:rPr>
                  <a:t>is the IO cost to access all the distinct values in the index; assuming these fit on one page,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L</m:t>
                    </m:r>
                    <m:r>
                      <a:rPr lang="en-US" sz="2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  <m:r>
                      <a:rPr lang="en-US" sz="28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~</m:t>
                    </m:r>
                    <m:r>
                      <a:rPr lang="en-US" sz="2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3</m:t>
                    </m:r>
                  </m:oMath>
                </a14:m>
                <a:r>
                  <a:rPr lang="en-US" sz="2800" dirty="0">
                    <a:latin typeface="+mj-lt"/>
                  </a:rPr>
                  <a:t> is good est. 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0332" y="2900343"/>
                <a:ext cx="4661564" cy="1815882"/>
              </a:xfrm>
              <a:prstGeom prst="rect">
                <a:avLst/>
              </a:prstGeom>
              <a:blipFill rotWithShape="0">
                <a:blip r:embed="rId3"/>
                <a:stretch>
                  <a:fillRect l="-2745" t="-3356" r="-3399" b="-8725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6947132" y="1327448"/>
            <a:ext cx="8750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u="sng">
                <a:latin typeface="+mj-lt"/>
              </a:rPr>
              <a:t>Cost:</a:t>
            </a:r>
            <a:r>
              <a:rPr lang="en-US" sz="240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04934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71" name="Rectangle 3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title"/>
          </p:nvPr>
        </p:nvSpPr>
        <p:spPr>
          <a:xfrm>
            <a:off x="850900" y="611208"/>
            <a:ext cx="7772400" cy="1143000"/>
          </a:xfrm>
          <a:noFill/>
          <a:ln/>
        </p:spPr>
        <p:txBody>
          <a:bodyPr vert="horz" lIns="92075" tIns="46038" rIns="92075" bIns="46038" rtlCol="0" anchor="ctr">
            <a:normAutofit/>
          </a:bodyPr>
          <a:lstStyle/>
          <a:p>
            <a:r>
              <a:rPr lang="en-US"/>
              <a:t>Summary</a:t>
            </a:r>
            <a:endParaRPr lang="en-US" i="1" dirty="0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50900" y="1866900"/>
            <a:ext cx="10502900" cy="4483100"/>
          </a:xfrm>
          <a:noFill/>
          <a:ln/>
        </p:spPr>
        <p:txBody>
          <a:bodyPr vert="horz" lIns="92075" tIns="46038" rIns="92075" bIns="46038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We covered joins--an </a:t>
            </a:r>
            <a:r>
              <a:rPr lang="en-US" b="1" i="1" dirty="0"/>
              <a:t>IO aware</a:t>
            </a:r>
            <a:r>
              <a:rPr lang="en-US" dirty="0"/>
              <a:t> algorithm makes a big difference.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Fundamental strategies: blocking and reorder loops (asymmetric costs in IO)</a:t>
            </a:r>
          </a:p>
          <a:p>
            <a:pPr lvl="1"/>
            <a:endParaRPr lang="en-US" dirty="0"/>
          </a:p>
          <a:p>
            <a:r>
              <a:rPr lang="en-US" dirty="0"/>
              <a:t>Comparing nested loop join cost calculation is something that I will definitely ask you!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88780" y="-22510"/>
              <a:ext cx="19668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12  &gt;  SUMMARY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510434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65251-FD48-4EFD-BC81-08BA09D58607}" type="slidenum">
              <a:rPr lang="en-US"/>
              <a:pPr/>
              <a:t>4</a:t>
            </a:fld>
            <a:endParaRPr lang="en-US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Joins: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553803" y="1690688"/>
                <a:ext cx="4799997" cy="1384995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US" sz="2800" u="sng" dirty="0">
                    <a:latin typeface="+mj-lt"/>
                  </a:rPr>
                  <a:t>Example:</a:t>
                </a:r>
                <a:r>
                  <a:rPr lang="en-US" sz="2800" dirty="0">
                    <a:latin typeface="+mj-lt"/>
                  </a:rPr>
                  <a:t> Returns all pairs of tuples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r</m:t>
                    </m:r>
                    <m:r>
                      <a:rPr lang="en-US" sz="28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∈</m:t>
                    </m:r>
                    <m:r>
                      <a:rPr lang="en-US" sz="2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𝑅</m:t>
                    </m:r>
                    <m:r>
                      <a:rPr lang="en-US" sz="2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, </m:t>
                    </m:r>
                    <m:r>
                      <a:rPr lang="en-US" sz="2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𝑠</m:t>
                    </m:r>
                    <m:r>
                      <a:rPr lang="en-US" sz="2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∈</m:t>
                    </m:r>
                    <m:r>
                      <a:rPr lang="en-US" sz="2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𝑆</m:t>
                    </m:r>
                    <m:r>
                      <a:rPr lang="en-US" sz="2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</m:oMath>
                </a14:m>
                <a:r>
                  <a:rPr lang="en-US" sz="2800" i="1" dirty="0">
                    <a:latin typeface="+mj-lt"/>
                  </a:rPr>
                  <a:t>such that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charset="0"/>
                      </a:rPr>
                      <m:t>𝑟</m:t>
                    </m:r>
                    <m:r>
                      <a:rPr lang="en-US" sz="2800" i="1" dirty="0" err="1" smtClean="0">
                        <a:latin typeface="Cambria Math" charset="0"/>
                      </a:rPr>
                      <m:t>.</m:t>
                    </m:r>
                    <m:r>
                      <a:rPr lang="en-US" sz="2800" i="1" dirty="0" err="1" smtClean="0">
                        <a:latin typeface="Cambria Math" charset="0"/>
                      </a:rPr>
                      <m:t>𝐴</m:t>
                    </m:r>
                    <m:r>
                      <a:rPr lang="en-US" sz="2800" i="1" dirty="0" smtClean="0">
                        <a:latin typeface="Cambria Math" charset="0"/>
                      </a:rPr>
                      <m:t> = </m:t>
                    </m:r>
                    <m:r>
                      <a:rPr lang="en-US" sz="2800" b="0" i="1" dirty="0" smtClean="0">
                        <a:latin typeface="Cambria Math" charset="0"/>
                      </a:rPr>
                      <m:t>𝑠</m:t>
                    </m:r>
                    <m:r>
                      <a:rPr lang="en-US" sz="2800" b="0" i="1" dirty="0" smtClean="0">
                        <a:latin typeface="Cambria Math" charset="0"/>
                      </a:rPr>
                      <m:t>.</m:t>
                    </m:r>
                    <m:r>
                      <a:rPr lang="en-US" sz="2800" b="0" i="1" dirty="0" smtClean="0">
                        <a:latin typeface="Cambria Math" charset="0"/>
                      </a:rPr>
                      <m:t>𝐴</m:t>
                    </m:r>
                  </m:oMath>
                </a14:m>
                <a:endParaRPr lang="en-US" sz="2800" dirty="0">
                  <a:latin typeface="+mj-lt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803" y="1690688"/>
                <a:ext cx="4799997" cy="138499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4349878" y="4005091"/>
          <a:ext cx="867581" cy="14833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37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0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/>
          </p:nvPr>
        </p:nvGraphicFramePr>
        <p:xfrm>
          <a:off x="2723738" y="4005091"/>
          <a:ext cx="1306533" cy="18542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4234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15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723738" y="3543426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337648" y="3543426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solidFill>
                  <a:srgbClr val="0070C0"/>
                </a:solidFill>
                <a:latin typeface="Menlo" charset="0"/>
                <a:ea typeface="Menlo" charset="0"/>
                <a:cs typeface="Menlo" charset="0"/>
              </a:rPr>
              <a:t>S</a:t>
            </a:r>
          </a:p>
        </p:txBody>
      </p:sp>
      <p:sp>
        <p:nvSpPr>
          <p:cNvPr id="4" name="Right Arrow 3"/>
          <p:cNvSpPr/>
          <p:nvPr/>
        </p:nvSpPr>
        <p:spPr>
          <a:xfrm>
            <a:off x="5852160" y="4542600"/>
            <a:ext cx="957431" cy="6669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195682" y="4005091"/>
          <a:ext cx="1617227" cy="256416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380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5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6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1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736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36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3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73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3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3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" name="Rounded Rectangle 17"/>
          <p:cNvSpPr/>
          <p:nvPr/>
        </p:nvSpPr>
        <p:spPr>
          <a:xfrm>
            <a:off x="2723738" y="4776395"/>
            <a:ext cx="1306533" cy="311972"/>
          </a:xfrm>
          <a:prstGeom prst="roundRect">
            <a:avLst/>
          </a:prstGeom>
          <a:solidFill>
            <a:schemeClr val="accent2">
              <a:alpha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4337648" y="4776205"/>
            <a:ext cx="879811" cy="312162"/>
          </a:xfrm>
          <a:prstGeom prst="roundRect">
            <a:avLst/>
          </a:prstGeom>
          <a:solidFill>
            <a:schemeClr val="accent2">
              <a:alpha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946808" y="1719660"/>
                <a:ext cx="135684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1" i="0" smtClean="0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𝐑</m:t>
                    </m:r>
                    <m:r>
                      <a:rPr lang="en-US" sz="3200" b="1" i="1" smtClean="0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⋈</m:t>
                    </m:r>
                    <m:r>
                      <a:rPr lang="en-US" sz="3200" b="1" i="1" smtClean="0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𝑺</m:t>
                    </m:r>
                  </m:oMath>
                </a14:m>
                <a:r>
                  <a:rPr lang="en-US" sz="3200" b="1" dirty="0">
                    <a:solidFill>
                      <a:schemeClr val="tx1"/>
                    </a:solidFill>
                  </a:rPr>
                  <a:t> 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6808" y="1719660"/>
                <a:ext cx="1356846" cy="58477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Group 19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21" name="Rectangle 20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88780" y="-22510"/>
              <a:ext cx="244169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12  &gt;  Section 1  &gt;  Joins</a:t>
              </a:r>
            </a:p>
          </p:txBody>
        </p:sp>
      </p:grp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2416883" y="1690688"/>
            <a:ext cx="3647152" cy="138499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8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800" dirty="0">
                <a:latin typeface="Menlo" charset="0"/>
                <a:ea typeface="Menlo" charset="0"/>
                <a:cs typeface="Menlo" charset="0"/>
              </a:rPr>
              <a:t> R.A,B,C,D</a:t>
            </a:r>
            <a:br>
              <a:rPr lang="en-US" sz="2800" dirty="0">
                <a:latin typeface="Menlo" charset="0"/>
                <a:ea typeface="Menlo" charset="0"/>
                <a:cs typeface="Menlo" charset="0"/>
              </a:rPr>
            </a:br>
            <a:r>
              <a:rPr lang="en-US" sz="28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800" dirty="0">
                <a:latin typeface="Menlo" charset="0"/>
                <a:ea typeface="Menlo" charset="0"/>
                <a:cs typeface="Menlo" charset="0"/>
              </a:rPr>
              <a:t>   R, S</a:t>
            </a:r>
          </a:p>
          <a:p>
            <a:pPr eaLnBrk="0" hangingPunct="0"/>
            <a:r>
              <a:rPr lang="en-US" sz="28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  </a:t>
            </a:r>
            <a:r>
              <a:rPr lang="en-US" sz="2800" dirty="0">
                <a:latin typeface="Menlo" charset="0"/>
                <a:ea typeface="Menlo" charset="0"/>
                <a:cs typeface="Menlo" charset="0"/>
              </a:rPr>
              <a:t>R.A = S.A</a:t>
            </a:r>
            <a:endParaRPr lang="en-US" sz="2800" dirty="0">
              <a:solidFill>
                <a:schemeClr val="tx2"/>
              </a:solidFill>
              <a:latin typeface="Menlo" charset="0"/>
              <a:ea typeface="Menlo" charset="0"/>
              <a:cs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772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65251-FD48-4EFD-BC81-08BA09D58607}" type="slidenum">
              <a:rPr lang="en-US"/>
              <a:pPr/>
              <a:t>5</a:t>
            </a:fld>
            <a:endParaRPr lang="en-US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Joins: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553803" y="1690688"/>
                <a:ext cx="4799997" cy="1384995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US" sz="2800" u="sng" dirty="0">
                    <a:latin typeface="+mj-lt"/>
                  </a:rPr>
                  <a:t>Example:</a:t>
                </a:r>
                <a:r>
                  <a:rPr lang="en-US" sz="2800" dirty="0">
                    <a:latin typeface="+mj-lt"/>
                  </a:rPr>
                  <a:t> Returns all pairs of tuples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r</m:t>
                    </m:r>
                    <m:r>
                      <a:rPr lang="en-US" sz="28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∈</m:t>
                    </m:r>
                    <m:r>
                      <a:rPr lang="en-US" sz="2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𝑅</m:t>
                    </m:r>
                    <m:r>
                      <a:rPr lang="en-US" sz="2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, </m:t>
                    </m:r>
                    <m:r>
                      <a:rPr lang="en-US" sz="2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𝑠</m:t>
                    </m:r>
                    <m:r>
                      <a:rPr lang="en-US" sz="2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∈</m:t>
                    </m:r>
                    <m:r>
                      <a:rPr lang="en-US" sz="2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𝑆</m:t>
                    </m:r>
                    <m:r>
                      <a:rPr lang="en-US" sz="2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</m:oMath>
                </a14:m>
                <a:r>
                  <a:rPr lang="en-US" sz="2800" i="1" dirty="0">
                    <a:latin typeface="+mj-lt"/>
                  </a:rPr>
                  <a:t>such that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charset="0"/>
                      </a:rPr>
                      <m:t>𝑟</m:t>
                    </m:r>
                    <m:r>
                      <a:rPr lang="en-US" sz="2800" i="1" dirty="0" err="1" smtClean="0">
                        <a:latin typeface="Cambria Math" charset="0"/>
                      </a:rPr>
                      <m:t>.</m:t>
                    </m:r>
                    <m:r>
                      <a:rPr lang="en-US" sz="2800" i="1" dirty="0" err="1" smtClean="0">
                        <a:latin typeface="Cambria Math" charset="0"/>
                      </a:rPr>
                      <m:t>𝐴</m:t>
                    </m:r>
                    <m:r>
                      <a:rPr lang="en-US" sz="2800" i="1" dirty="0" smtClean="0">
                        <a:latin typeface="Cambria Math" charset="0"/>
                      </a:rPr>
                      <m:t> = </m:t>
                    </m:r>
                    <m:r>
                      <a:rPr lang="en-US" sz="2800" b="0" i="1" dirty="0" smtClean="0">
                        <a:latin typeface="Cambria Math" charset="0"/>
                      </a:rPr>
                      <m:t>𝑠</m:t>
                    </m:r>
                    <m:r>
                      <a:rPr lang="en-US" sz="2800" b="0" i="1" dirty="0" smtClean="0">
                        <a:latin typeface="Cambria Math" charset="0"/>
                      </a:rPr>
                      <m:t>.</m:t>
                    </m:r>
                    <m:r>
                      <a:rPr lang="en-US" sz="2800" b="0" i="1" dirty="0" smtClean="0">
                        <a:latin typeface="Cambria Math" charset="0"/>
                      </a:rPr>
                      <m:t>𝐴</m:t>
                    </m:r>
                  </m:oMath>
                </a14:m>
                <a:endParaRPr lang="en-US" sz="2800" dirty="0">
                  <a:latin typeface="+mj-lt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803" y="1690688"/>
                <a:ext cx="4799997" cy="138499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4349878" y="4005091"/>
          <a:ext cx="867581" cy="14833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37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0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/>
          </p:nvPr>
        </p:nvGraphicFramePr>
        <p:xfrm>
          <a:off x="2723738" y="4005091"/>
          <a:ext cx="1306533" cy="18542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4234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15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723738" y="3543426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337648" y="3543426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solidFill>
                  <a:srgbClr val="0070C0"/>
                </a:solidFill>
                <a:latin typeface="Menlo" charset="0"/>
                <a:ea typeface="Menlo" charset="0"/>
                <a:cs typeface="Menlo" charset="0"/>
              </a:rPr>
              <a:t>S</a:t>
            </a:r>
          </a:p>
        </p:txBody>
      </p:sp>
      <p:sp>
        <p:nvSpPr>
          <p:cNvPr id="4" name="Right Arrow 3"/>
          <p:cNvSpPr/>
          <p:nvPr/>
        </p:nvSpPr>
        <p:spPr>
          <a:xfrm>
            <a:off x="5852160" y="4542600"/>
            <a:ext cx="957431" cy="6669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195682" y="4005091"/>
          <a:ext cx="1617227" cy="256416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380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5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6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1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736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36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36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73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3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3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" name="Rounded Rectangle 17"/>
          <p:cNvSpPr/>
          <p:nvPr/>
        </p:nvSpPr>
        <p:spPr>
          <a:xfrm>
            <a:off x="2723738" y="4776395"/>
            <a:ext cx="1306533" cy="311972"/>
          </a:xfrm>
          <a:prstGeom prst="roundRect">
            <a:avLst/>
          </a:prstGeom>
          <a:solidFill>
            <a:schemeClr val="accent2">
              <a:alpha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4337648" y="5131090"/>
            <a:ext cx="879811" cy="312162"/>
          </a:xfrm>
          <a:prstGeom prst="roundRect">
            <a:avLst/>
          </a:prstGeom>
          <a:solidFill>
            <a:schemeClr val="accent2">
              <a:alpha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946808" y="1719660"/>
                <a:ext cx="135684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1" i="0" smtClean="0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𝐑</m:t>
                    </m:r>
                    <m:r>
                      <a:rPr lang="en-US" sz="3200" b="1" i="1" smtClean="0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⋈</m:t>
                    </m:r>
                    <m:r>
                      <a:rPr lang="en-US" sz="3200" b="1" i="1" smtClean="0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𝑺</m:t>
                    </m:r>
                  </m:oMath>
                </a14:m>
                <a:r>
                  <a:rPr lang="en-US" sz="3200" b="1" dirty="0">
                    <a:solidFill>
                      <a:schemeClr val="tx1"/>
                    </a:solidFill>
                  </a:rPr>
                  <a:t> 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6808" y="1719660"/>
                <a:ext cx="1356846" cy="58477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Group 19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21" name="Rectangle 20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88780" y="-22510"/>
              <a:ext cx="244169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12  &gt;  Section 1  &gt;  Joins</a:t>
              </a:r>
            </a:p>
          </p:txBody>
        </p:sp>
      </p:grp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2416883" y="1690688"/>
            <a:ext cx="3647152" cy="138499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8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800" dirty="0">
                <a:latin typeface="Menlo" charset="0"/>
                <a:ea typeface="Menlo" charset="0"/>
                <a:cs typeface="Menlo" charset="0"/>
              </a:rPr>
              <a:t> R.A,B,C,D</a:t>
            </a:r>
            <a:br>
              <a:rPr lang="en-US" sz="2800" dirty="0">
                <a:latin typeface="Menlo" charset="0"/>
                <a:ea typeface="Menlo" charset="0"/>
                <a:cs typeface="Menlo" charset="0"/>
              </a:rPr>
            </a:br>
            <a:r>
              <a:rPr lang="en-US" sz="28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800" dirty="0">
                <a:latin typeface="Menlo" charset="0"/>
                <a:ea typeface="Menlo" charset="0"/>
                <a:cs typeface="Menlo" charset="0"/>
              </a:rPr>
              <a:t>   R, S</a:t>
            </a:r>
          </a:p>
          <a:p>
            <a:pPr eaLnBrk="0" hangingPunct="0"/>
            <a:r>
              <a:rPr lang="en-US" sz="28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  </a:t>
            </a:r>
            <a:r>
              <a:rPr lang="en-US" sz="2800" dirty="0">
                <a:latin typeface="Menlo" charset="0"/>
                <a:ea typeface="Menlo" charset="0"/>
                <a:cs typeface="Menlo" charset="0"/>
              </a:rPr>
              <a:t>R.A = S.A</a:t>
            </a:r>
            <a:endParaRPr lang="en-US" sz="2800" dirty="0">
              <a:solidFill>
                <a:schemeClr val="tx2"/>
              </a:solidFill>
              <a:latin typeface="Menlo" charset="0"/>
              <a:ea typeface="Menlo" charset="0"/>
              <a:cs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276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65251-FD48-4EFD-BC81-08BA09D58607}" type="slidenum">
              <a:rPr lang="en-US"/>
              <a:pPr/>
              <a:t>6</a:t>
            </a:fld>
            <a:endParaRPr lang="en-US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Joins: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553803" y="1690688"/>
                <a:ext cx="4799997" cy="1384995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US" sz="2800" u="sng" dirty="0">
                    <a:latin typeface="+mj-lt"/>
                  </a:rPr>
                  <a:t>Example:</a:t>
                </a:r>
                <a:r>
                  <a:rPr lang="en-US" sz="2800" dirty="0">
                    <a:latin typeface="+mj-lt"/>
                  </a:rPr>
                  <a:t> Returns all pairs of tuples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r</m:t>
                    </m:r>
                    <m:r>
                      <a:rPr lang="en-US" sz="28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∈</m:t>
                    </m:r>
                    <m:r>
                      <a:rPr lang="en-US" sz="2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𝑅</m:t>
                    </m:r>
                    <m:r>
                      <a:rPr lang="en-US" sz="2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, </m:t>
                    </m:r>
                    <m:r>
                      <a:rPr lang="en-US" sz="2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𝑠</m:t>
                    </m:r>
                    <m:r>
                      <a:rPr lang="en-US" sz="2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∈</m:t>
                    </m:r>
                    <m:r>
                      <a:rPr lang="en-US" sz="2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𝑆</m:t>
                    </m:r>
                    <m:r>
                      <a:rPr lang="en-US" sz="2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</m:oMath>
                </a14:m>
                <a:r>
                  <a:rPr lang="en-US" sz="2800" i="1" dirty="0">
                    <a:latin typeface="+mj-lt"/>
                  </a:rPr>
                  <a:t>such that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charset="0"/>
                      </a:rPr>
                      <m:t>𝑟</m:t>
                    </m:r>
                    <m:r>
                      <a:rPr lang="en-US" sz="2800" i="1" dirty="0" err="1" smtClean="0">
                        <a:latin typeface="Cambria Math" charset="0"/>
                      </a:rPr>
                      <m:t>.</m:t>
                    </m:r>
                    <m:r>
                      <a:rPr lang="en-US" sz="2800" i="1" dirty="0" err="1" smtClean="0">
                        <a:latin typeface="Cambria Math" charset="0"/>
                      </a:rPr>
                      <m:t>𝐴</m:t>
                    </m:r>
                    <m:r>
                      <a:rPr lang="en-US" sz="2800" i="1" dirty="0" smtClean="0">
                        <a:latin typeface="Cambria Math" charset="0"/>
                      </a:rPr>
                      <m:t> = </m:t>
                    </m:r>
                    <m:r>
                      <a:rPr lang="en-US" sz="2800" b="0" i="1" dirty="0" smtClean="0">
                        <a:latin typeface="Cambria Math" charset="0"/>
                      </a:rPr>
                      <m:t>𝑠</m:t>
                    </m:r>
                    <m:r>
                      <a:rPr lang="en-US" sz="2800" b="0" i="1" dirty="0" smtClean="0">
                        <a:latin typeface="Cambria Math" charset="0"/>
                      </a:rPr>
                      <m:t>.</m:t>
                    </m:r>
                    <m:r>
                      <a:rPr lang="en-US" sz="2800" b="0" i="1" dirty="0" smtClean="0">
                        <a:latin typeface="Cambria Math" charset="0"/>
                      </a:rPr>
                      <m:t>𝐴</m:t>
                    </m:r>
                  </m:oMath>
                </a14:m>
                <a:endParaRPr lang="en-US" sz="2800" dirty="0">
                  <a:latin typeface="+mj-lt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803" y="1690688"/>
                <a:ext cx="4799997" cy="138499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4349878" y="4005091"/>
          <a:ext cx="867581" cy="14833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37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0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/>
          </p:nvPr>
        </p:nvGraphicFramePr>
        <p:xfrm>
          <a:off x="2723738" y="4005091"/>
          <a:ext cx="1306533" cy="18542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4234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15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723738" y="3543426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337648" y="3543426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solidFill>
                  <a:srgbClr val="0070C0"/>
                </a:solidFill>
                <a:latin typeface="Menlo" charset="0"/>
                <a:ea typeface="Menlo" charset="0"/>
                <a:cs typeface="Menlo" charset="0"/>
              </a:rPr>
              <a:t>S</a:t>
            </a:r>
          </a:p>
        </p:txBody>
      </p:sp>
      <p:sp>
        <p:nvSpPr>
          <p:cNvPr id="4" name="Right Arrow 3"/>
          <p:cNvSpPr/>
          <p:nvPr/>
        </p:nvSpPr>
        <p:spPr>
          <a:xfrm>
            <a:off x="5852160" y="4542600"/>
            <a:ext cx="957431" cy="6669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195682" y="4005091"/>
          <a:ext cx="1617227" cy="256416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380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5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6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1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736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36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36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736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3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3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" name="Rounded Rectangle 17"/>
          <p:cNvSpPr/>
          <p:nvPr/>
        </p:nvSpPr>
        <p:spPr>
          <a:xfrm>
            <a:off x="2707500" y="5176479"/>
            <a:ext cx="1306533" cy="311972"/>
          </a:xfrm>
          <a:prstGeom prst="roundRect">
            <a:avLst/>
          </a:prstGeom>
          <a:solidFill>
            <a:schemeClr val="accent2">
              <a:alpha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4337648" y="4776110"/>
            <a:ext cx="879811" cy="312162"/>
          </a:xfrm>
          <a:prstGeom prst="roundRect">
            <a:avLst/>
          </a:prstGeom>
          <a:solidFill>
            <a:schemeClr val="accent2">
              <a:alpha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946808" y="1719660"/>
                <a:ext cx="135684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1" i="0" smtClean="0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𝐑</m:t>
                    </m:r>
                    <m:r>
                      <a:rPr lang="en-US" sz="3200" b="1" i="1" smtClean="0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⋈</m:t>
                    </m:r>
                    <m:r>
                      <a:rPr lang="en-US" sz="3200" b="1" i="1" smtClean="0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𝑺</m:t>
                    </m:r>
                  </m:oMath>
                </a14:m>
                <a:r>
                  <a:rPr lang="en-US" sz="3200" b="1" dirty="0">
                    <a:solidFill>
                      <a:schemeClr val="tx1"/>
                    </a:solidFill>
                  </a:rPr>
                  <a:t> 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6808" y="1719660"/>
                <a:ext cx="1356846" cy="58477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Group 19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21" name="Rectangle 20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88780" y="-22510"/>
              <a:ext cx="244169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12  &gt;  Section 1  &gt;  Joins</a:t>
              </a:r>
            </a:p>
          </p:txBody>
        </p:sp>
      </p:grp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2416883" y="1690688"/>
            <a:ext cx="3647152" cy="138499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8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800" dirty="0">
                <a:latin typeface="Menlo" charset="0"/>
                <a:ea typeface="Menlo" charset="0"/>
                <a:cs typeface="Menlo" charset="0"/>
              </a:rPr>
              <a:t> R.A,B,C,D</a:t>
            </a:r>
            <a:br>
              <a:rPr lang="en-US" sz="2800" dirty="0">
                <a:latin typeface="Menlo" charset="0"/>
                <a:ea typeface="Menlo" charset="0"/>
                <a:cs typeface="Menlo" charset="0"/>
              </a:rPr>
            </a:br>
            <a:r>
              <a:rPr lang="en-US" sz="28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800" dirty="0">
                <a:latin typeface="Menlo" charset="0"/>
                <a:ea typeface="Menlo" charset="0"/>
                <a:cs typeface="Menlo" charset="0"/>
              </a:rPr>
              <a:t>   R, S</a:t>
            </a:r>
          </a:p>
          <a:p>
            <a:pPr eaLnBrk="0" hangingPunct="0"/>
            <a:r>
              <a:rPr lang="en-US" sz="28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  </a:t>
            </a:r>
            <a:r>
              <a:rPr lang="en-US" sz="2800" dirty="0">
                <a:latin typeface="Menlo" charset="0"/>
                <a:ea typeface="Menlo" charset="0"/>
                <a:cs typeface="Menlo" charset="0"/>
              </a:rPr>
              <a:t>R.A = S.A</a:t>
            </a:r>
            <a:endParaRPr lang="en-US" sz="2800" dirty="0">
              <a:solidFill>
                <a:schemeClr val="tx2"/>
              </a:solidFill>
              <a:latin typeface="Menlo" charset="0"/>
              <a:ea typeface="Menlo" charset="0"/>
              <a:cs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070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65251-FD48-4EFD-BC81-08BA09D58607}" type="slidenum">
              <a:rPr lang="en-US"/>
              <a:pPr/>
              <a:t>7</a:t>
            </a:fld>
            <a:endParaRPr lang="en-US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Joins: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553803" y="1690688"/>
                <a:ext cx="4799997" cy="1384995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US" sz="2800" u="sng" dirty="0">
                    <a:latin typeface="+mj-lt"/>
                  </a:rPr>
                  <a:t>Example:</a:t>
                </a:r>
                <a:r>
                  <a:rPr lang="en-US" sz="2800" dirty="0">
                    <a:latin typeface="+mj-lt"/>
                  </a:rPr>
                  <a:t> Returns all pairs of tuples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r</m:t>
                    </m:r>
                    <m:r>
                      <a:rPr lang="en-US" sz="28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∈</m:t>
                    </m:r>
                    <m:r>
                      <a:rPr lang="en-US" sz="2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𝑅</m:t>
                    </m:r>
                    <m:r>
                      <a:rPr lang="en-US" sz="2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, </m:t>
                    </m:r>
                    <m:r>
                      <a:rPr lang="en-US" sz="2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𝑠</m:t>
                    </m:r>
                    <m:r>
                      <a:rPr lang="en-US" sz="2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∈</m:t>
                    </m:r>
                    <m:r>
                      <a:rPr lang="en-US" sz="2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𝑆</m:t>
                    </m:r>
                    <m:r>
                      <a:rPr lang="en-US" sz="2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</m:oMath>
                </a14:m>
                <a:r>
                  <a:rPr lang="en-US" sz="2800" i="1" dirty="0">
                    <a:latin typeface="+mj-lt"/>
                  </a:rPr>
                  <a:t>such that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charset="0"/>
                      </a:rPr>
                      <m:t>𝑟</m:t>
                    </m:r>
                    <m:r>
                      <a:rPr lang="en-US" sz="2800" i="1" dirty="0" err="1" smtClean="0">
                        <a:latin typeface="Cambria Math" charset="0"/>
                      </a:rPr>
                      <m:t>.</m:t>
                    </m:r>
                    <m:r>
                      <a:rPr lang="en-US" sz="2800" i="1" dirty="0" err="1" smtClean="0">
                        <a:latin typeface="Cambria Math" charset="0"/>
                      </a:rPr>
                      <m:t>𝐴</m:t>
                    </m:r>
                    <m:r>
                      <a:rPr lang="en-US" sz="2800" i="1" dirty="0" smtClean="0">
                        <a:latin typeface="Cambria Math" charset="0"/>
                      </a:rPr>
                      <m:t> = </m:t>
                    </m:r>
                    <m:r>
                      <a:rPr lang="en-US" sz="2800" b="0" i="1" dirty="0" smtClean="0">
                        <a:latin typeface="Cambria Math" charset="0"/>
                      </a:rPr>
                      <m:t>𝑠</m:t>
                    </m:r>
                    <m:r>
                      <a:rPr lang="en-US" sz="2800" b="0" i="1" dirty="0" smtClean="0">
                        <a:latin typeface="Cambria Math" charset="0"/>
                      </a:rPr>
                      <m:t>.</m:t>
                    </m:r>
                    <m:r>
                      <a:rPr lang="en-US" sz="2800" b="0" i="1" dirty="0" smtClean="0">
                        <a:latin typeface="Cambria Math" charset="0"/>
                      </a:rPr>
                      <m:t>𝐴</m:t>
                    </m:r>
                  </m:oMath>
                </a14:m>
                <a:endParaRPr lang="en-US" sz="2800" dirty="0">
                  <a:latin typeface="+mj-lt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803" y="1690688"/>
                <a:ext cx="4799997" cy="138499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4349878" y="4005091"/>
          <a:ext cx="867581" cy="14833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37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0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/>
          </p:nvPr>
        </p:nvGraphicFramePr>
        <p:xfrm>
          <a:off x="2723738" y="4005091"/>
          <a:ext cx="1306533" cy="18542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4234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15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723738" y="3543426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337648" y="3543426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solidFill>
                  <a:srgbClr val="0070C0"/>
                </a:solidFill>
                <a:latin typeface="Menlo" charset="0"/>
                <a:ea typeface="Menlo" charset="0"/>
                <a:cs typeface="Menlo" charset="0"/>
              </a:rPr>
              <a:t>S</a:t>
            </a:r>
          </a:p>
        </p:txBody>
      </p:sp>
      <p:sp>
        <p:nvSpPr>
          <p:cNvPr id="4" name="Right Arrow 3"/>
          <p:cNvSpPr/>
          <p:nvPr/>
        </p:nvSpPr>
        <p:spPr>
          <a:xfrm>
            <a:off x="5852160" y="4542600"/>
            <a:ext cx="957431" cy="6669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195682" y="4005091"/>
          <a:ext cx="1617227" cy="256416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380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5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6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1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736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36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36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736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36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3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" name="Rounded Rectangle 17"/>
          <p:cNvSpPr/>
          <p:nvPr/>
        </p:nvSpPr>
        <p:spPr>
          <a:xfrm>
            <a:off x="2707500" y="5176479"/>
            <a:ext cx="1306533" cy="311972"/>
          </a:xfrm>
          <a:prstGeom prst="roundRect">
            <a:avLst/>
          </a:prstGeom>
          <a:solidFill>
            <a:schemeClr val="accent2">
              <a:alpha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4324775" y="5131090"/>
            <a:ext cx="879811" cy="312162"/>
          </a:xfrm>
          <a:prstGeom prst="roundRect">
            <a:avLst/>
          </a:prstGeom>
          <a:solidFill>
            <a:schemeClr val="accent2">
              <a:alpha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946808" y="1719660"/>
                <a:ext cx="135684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1" i="0" smtClean="0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𝐑</m:t>
                    </m:r>
                    <m:r>
                      <a:rPr lang="en-US" sz="3200" b="1" i="1" smtClean="0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⋈</m:t>
                    </m:r>
                    <m:r>
                      <a:rPr lang="en-US" sz="3200" b="1" i="1" smtClean="0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𝑺</m:t>
                    </m:r>
                  </m:oMath>
                </a14:m>
                <a:r>
                  <a:rPr lang="en-US" sz="3200" b="1" dirty="0">
                    <a:solidFill>
                      <a:schemeClr val="tx1"/>
                    </a:solidFill>
                  </a:rPr>
                  <a:t> 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6808" y="1719660"/>
                <a:ext cx="1356846" cy="58477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Group 19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21" name="Rectangle 20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88780" y="-22510"/>
              <a:ext cx="244169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12  &gt;  Section 1  &gt;  Joins</a:t>
              </a:r>
            </a:p>
          </p:txBody>
        </p:sp>
      </p:grp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2416883" y="1690688"/>
            <a:ext cx="3647152" cy="138499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8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800" dirty="0">
                <a:latin typeface="Menlo" charset="0"/>
                <a:ea typeface="Menlo" charset="0"/>
                <a:cs typeface="Menlo" charset="0"/>
              </a:rPr>
              <a:t> R.A,B,C,D</a:t>
            </a:r>
            <a:br>
              <a:rPr lang="en-US" sz="2800" dirty="0">
                <a:latin typeface="Menlo" charset="0"/>
                <a:ea typeface="Menlo" charset="0"/>
                <a:cs typeface="Menlo" charset="0"/>
              </a:rPr>
            </a:br>
            <a:r>
              <a:rPr lang="en-US" sz="28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800" dirty="0">
                <a:latin typeface="Menlo" charset="0"/>
                <a:ea typeface="Menlo" charset="0"/>
                <a:cs typeface="Menlo" charset="0"/>
              </a:rPr>
              <a:t>   R, S</a:t>
            </a:r>
          </a:p>
          <a:p>
            <a:pPr eaLnBrk="0" hangingPunct="0"/>
            <a:r>
              <a:rPr lang="en-US" sz="28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  </a:t>
            </a:r>
            <a:r>
              <a:rPr lang="en-US" sz="2800" dirty="0">
                <a:latin typeface="Menlo" charset="0"/>
                <a:ea typeface="Menlo" charset="0"/>
                <a:cs typeface="Menlo" charset="0"/>
              </a:rPr>
              <a:t>R.A = S.A</a:t>
            </a:r>
            <a:endParaRPr lang="en-US" sz="2800" dirty="0">
              <a:solidFill>
                <a:schemeClr val="tx2"/>
              </a:solidFill>
              <a:latin typeface="Menlo" charset="0"/>
              <a:ea typeface="Menlo" charset="0"/>
              <a:cs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9849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65251-FD48-4EFD-BC81-08BA09D58607}" type="slidenum">
              <a:rPr lang="en-US"/>
              <a:pPr/>
              <a:t>8</a:t>
            </a:fld>
            <a:endParaRPr lang="en-US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Joins: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553803" y="1690688"/>
                <a:ext cx="4799997" cy="1384995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US" sz="2800" u="sng" dirty="0">
                    <a:latin typeface="+mj-lt"/>
                  </a:rPr>
                  <a:t>Example:</a:t>
                </a:r>
                <a:r>
                  <a:rPr lang="en-US" sz="2800" dirty="0">
                    <a:latin typeface="+mj-lt"/>
                  </a:rPr>
                  <a:t> Returns all pairs of tuples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r</m:t>
                    </m:r>
                    <m:r>
                      <a:rPr lang="en-US" sz="28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∈</m:t>
                    </m:r>
                    <m:r>
                      <a:rPr lang="en-US" sz="2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𝑅</m:t>
                    </m:r>
                    <m:r>
                      <a:rPr lang="en-US" sz="2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, </m:t>
                    </m:r>
                    <m:r>
                      <a:rPr lang="en-US" sz="2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𝑠</m:t>
                    </m:r>
                    <m:r>
                      <a:rPr lang="en-US" sz="2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∈</m:t>
                    </m:r>
                    <m:r>
                      <a:rPr lang="en-US" sz="2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𝑆</m:t>
                    </m:r>
                    <m:r>
                      <a:rPr lang="en-US" sz="2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</m:oMath>
                </a14:m>
                <a:r>
                  <a:rPr lang="en-US" sz="2800" i="1" dirty="0">
                    <a:latin typeface="+mj-lt"/>
                  </a:rPr>
                  <a:t>such that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charset="0"/>
                      </a:rPr>
                      <m:t>𝑟</m:t>
                    </m:r>
                    <m:r>
                      <a:rPr lang="en-US" sz="2800" i="1" dirty="0" err="1" smtClean="0">
                        <a:latin typeface="Cambria Math" charset="0"/>
                      </a:rPr>
                      <m:t>.</m:t>
                    </m:r>
                    <m:r>
                      <a:rPr lang="en-US" sz="2800" i="1" dirty="0" err="1" smtClean="0">
                        <a:latin typeface="Cambria Math" charset="0"/>
                      </a:rPr>
                      <m:t>𝐴</m:t>
                    </m:r>
                    <m:r>
                      <a:rPr lang="en-US" sz="2800" i="1" dirty="0" smtClean="0">
                        <a:latin typeface="Cambria Math" charset="0"/>
                      </a:rPr>
                      <m:t> = </m:t>
                    </m:r>
                    <m:r>
                      <a:rPr lang="en-US" sz="2800" b="0" i="1" dirty="0" smtClean="0">
                        <a:latin typeface="Cambria Math" charset="0"/>
                      </a:rPr>
                      <m:t>𝑠</m:t>
                    </m:r>
                    <m:r>
                      <a:rPr lang="en-US" sz="2800" b="0" i="1" dirty="0" smtClean="0">
                        <a:latin typeface="Cambria Math" charset="0"/>
                      </a:rPr>
                      <m:t>.</m:t>
                    </m:r>
                    <m:r>
                      <a:rPr lang="en-US" sz="2800" b="0" i="1" dirty="0" smtClean="0">
                        <a:latin typeface="Cambria Math" charset="0"/>
                      </a:rPr>
                      <m:t>𝐴</m:t>
                    </m:r>
                  </m:oMath>
                </a14:m>
                <a:endParaRPr lang="en-US" sz="2800" dirty="0">
                  <a:latin typeface="+mj-lt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803" y="1690688"/>
                <a:ext cx="4799997" cy="138499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4349878" y="4005091"/>
          <a:ext cx="867581" cy="14833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37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0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/>
          </p:nvPr>
        </p:nvGraphicFramePr>
        <p:xfrm>
          <a:off x="2723738" y="4005091"/>
          <a:ext cx="1306533" cy="18542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4234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15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723738" y="3543426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337648" y="3543426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solidFill>
                  <a:srgbClr val="0070C0"/>
                </a:solidFill>
                <a:latin typeface="Menlo" charset="0"/>
                <a:ea typeface="Menlo" charset="0"/>
                <a:cs typeface="Menlo" charset="0"/>
              </a:rPr>
              <a:t>S</a:t>
            </a:r>
          </a:p>
        </p:txBody>
      </p:sp>
      <p:sp>
        <p:nvSpPr>
          <p:cNvPr id="4" name="Right Arrow 3"/>
          <p:cNvSpPr/>
          <p:nvPr/>
        </p:nvSpPr>
        <p:spPr>
          <a:xfrm>
            <a:off x="5852160" y="4542600"/>
            <a:ext cx="957431" cy="6669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195682" y="4005091"/>
          <a:ext cx="1617227" cy="256416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380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5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6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1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736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36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36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736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36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36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" name="Rounded Rectangle 17"/>
          <p:cNvSpPr/>
          <p:nvPr/>
        </p:nvSpPr>
        <p:spPr>
          <a:xfrm>
            <a:off x="2723737" y="5531065"/>
            <a:ext cx="1306533" cy="311972"/>
          </a:xfrm>
          <a:prstGeom prst="roundRect">
            <a:avLst/>
          </a:prstGeom>
          <a:solidFill>
            <a:schemeClr val="accent2">
              <a:alpha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4337648" y="4386519"/>
            <a:ext cx="879811" cy="312162"/>
          </a:xfrm>
          <a:prstGeom prst="roundRect">
            <a:avLst/>
          </a:prstGeom>
          <a:solidFill>
            <a:schemeClr val="accent2">
              <a:alpha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946808" y="1719660"/>
                <a:ext cx="135684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1" i="0" smtClean="0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𝐑</m:t>
                    </m:r>
                    <m:r>
                      <a:rPr lang="en-US" sz="3200" b="1" i="1" smtClean="0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⋈</m:t>
                    </m:r>
                    <m:r>
                      <a:rPr lang="en-US" sz="3200" b="1" i="1" smtClean="0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𝑺</m:t>
                    </m:r>
                  </m:oMath>
                </a14:m>
                <a:r>
                  <a:rPr lang="en-US" sz="3200" b="1" dirty="0">
                    <a:solidFill>
                      <a:schemeClr val="tx1"/>
                    </a:solidFill>
                  </a:rPr>
                  <a:t> 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6808" y="1719660"/>
                <a:ext cx="1356846" cy="58477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Group 19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21" name="Rectangle 20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88780" y="-22510"/>
              <a:ext cx="244169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12  &gt;  Section 1  &gt;  Joins</a:t>
              </a:r>
            </a:p>
          </p:txBody>
        </p:sp>
      </p:grp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2416883" y="1690688"/>
            <a:ext cx="3647152" cy="138499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8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800" dirty="0">
                <a:latin typeface="Menlo" charset="0"/>
                <a:ea typeface="Menlo" charset="0"/>
                <a:cs typeface="Menlo" charset="0"/>
              </a:rPr>
              <a:t> R.A,B,C,D</a:t>
            </a:r>
            <a:br>
              <a:rPr lang="en-US" sz="2800" dirty="0">
                <a:latin typeface="Menlo" charset="0"/>
                <a:ea typeface="Menlo" charset="0"/>
                <a:cs typeface="Menlo" charset="0"/>
              </a:rPr>
            </a:br>
            <a:r>
              <a:rPr lang="en-US" sz="28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800" dirty="0">
                <a:latin typeface="Menlo" charset="0"/>
                <a:ea typeface="Menlo" charset="0"/>
                <a:cs typeface="Menlo" charset="0"/>
              </a:rPr>
              <a:t>   R, S</a:t>
            </a:r>
          </a:p>
          <a:p>
            <a:pPr eaLnBrk="0" hangingPunct="0"/>
            <a:r>
              <a:rPr lang="en-US" sz="28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  </a:t>
            </a:r>
            <a:r>
              <a:rPr lang="en-US" sz="2800" dirty="0">
                <a:latin typeface="Menlo" charset="0"/>
                <a:ea typeface="Menlo" charset="0"/>
                <a:cs typeface="Menlo" charset="0"/>
              </a:rPr>
              <a:t>R.A = S.A</a:t>
            </a:r>
            <a:endParaRPr lang="en-US" sz="2800" dirty="0">
              <a:solidFill>
                <a:schemeClr val="tx2"/>
              </a:solidFill>
              <a:latin typeface="Menlo" charset="0"/>
              <a:ea typeface="Menlo" charset="0"/>
              <a:cs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588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65251-FD48-4EFD-BC81-08BA09D58607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Semantically: A Subset of the Cross Product</a:t>
            </a:r>
          </a:p>
        </p:txBody>
      </p:sp>
      <p:sp>
        <p:nvSpPr>
          <p:cNvPr id="116741" name="Rectangle 5"/>
          <p:cNvSpPr>
            <a:spLocks noChangeArrowheads="1"/>
          </p:cNvSpPr>
          <p:nvPr/>
        </p:nvSpPr>
        <p:spPr bwMode="auto">
          <a:xfrm>
            <a:off x="2416883" y="1690688"/>
            <a:ext cx="3647152" cy="138499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8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800" dirty="0">
                <a:latin typeface="Menlo" charset="0"/>
                <a:ea typeface="Menlo" charset="0"/>
                <a:cs typeface="Menlo" charset="0"/>
              </a:rPr>
              <a:t> R.A,B,C,D</a:t>
            </a:r>
            <a:br>
              <a:rPr lang="en-US" sz="2800" dirty="0">
                <a:latin typeface="Menlo" charset="0"/>
                <a:ea typeface="Menlo" charset="0"/>
                <a:cs typeface="Menlo" charset="0"/>
              </a:rPr>
            </a:br>
            <a:r>
              <a:rPr lang="en-US" sz="28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800" dirty="0">
                <a:latin typeface="Menlo" charset="0"/>
                <a:ea typeface="Menlo" charset="0"/>
                <a:cs typeface="Menlo" charset="0"/>
              </a:rPr>
              <a:t>   R, S</a:t>
            </a:r>
          </a:p>
          <a:p>
            <a:pPr eaLnBrk="0" hangingPunct="0"/>
            <a:r>
              <a:rPr lang="en-US" sz="28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  </a:t>
            </a:r>
            <a:r>
              <a:rPr lang="en-US" sz="2800" dirty="0">
                <a:latin typeface="Menlo" charset="0"/>
                <a:ea typeface="Menlo" charset="0"/>
                <a:cs typeface="Menlo" charset="0"/>
              </a:rPr>
              <a:t>R.A = S.A</a:t>
            </a:r>
            <a:endParaRPr lang="en-US" sz="2800" dirty="0">
              <a:solidFill>
                <a:schemeClr val="tx2"/>
              </a:solidFill>
              <a:latin typeface="Menlo" charset="0"/>
              <a:ea typeface="Menlo" charset="0"/>
              <a:cs typeface="Menlo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553803" y="1690688"/>
                <a:ext cx="4799997" cy="1384995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US" sz="2800" u="sng" dirty="0">
                    <a:latin typeface="+mj-lt"/>
                  </a:rPr>
                  <a:t>Example:</a:t>
                </a:r>
                <a:r>
                  <a:rPr lang="en-US" sz="2800" dirty="0">
                    <a:latin typeface="+mj-lt"/>
                  </a:rPr>
                  <a:t> Returns all pairs of tuples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r</m:t>
                    </m:r>
                    <m:r>
                      <a:rPr lang="en-US" sz="28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∈</m:t>
                    </m:r>
                    <m:r>
                      <a:rPr lang="en-US" sz="2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𝑅</m:t>
                    </m:r>
                    <m:r>
                      <a:rPr lang="en-US" sz="2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, </m:t>
                    </m:r>
                    <m:r>
                      <a:rPr lang="en-US" sz="2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𝑠</m:t>
                    </m:r>
                    <m:r>
                      <a:rPr lang="en-US" sz="2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∈</m:t>
                    </m:r>
                    <m:r>
                      <a:rPr lang="en-US" sz="2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𝑆</m:t>
                    </m:r>
                    <m:r>
                      <a:rPr lang="en-US" sz="2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</m:oMath>
                </a14:m>
                <a:r>
                  <a:rPr lang="en-US" sz="2800" i="1" dirty="0">
                    <a:latin typeface="+mj-lt"/>
                  </a:rPr>
                  <a:t>such that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charset="0"/>
                      </a:rPr>
                      <m:t>𝑟</m:t>
                    </m:r>
                    <m:r>
                      <a:rPr lang="en-US" sz="2800" i="1" dirty="0" err="1" smtClean="0">
                        <a:latin typeface="Cambria Math" charset="0"/>
                      </a:rPr>
                      <m:t>.</m:t>
                    </m:r>
                    <m:r>
                      <a:rPr lang="en-US" sz="2800" i="1" dirty="0" err="1" smtClean="0">
                        <a:latin typeface="Cambria Math" charset="0"/>
                      </a:rPr>
                      <m:t>𝐴</m:t>
                    </m:r>
                    <m:r>
                      <a:rPr lang="en-US" sz="2800" i="1" dirty="0" smtClean="0">
                        <a:latin typeface="Cambria Math" charset="0"/>
                      </a:rPr>
                      <m:t> = </m:t>
                    </m:r>
                    <m:r>
                      <a:rPr lang="en-US" sz="2800" b="0" i="1" dirty="0" smtClean="0">
                        <a:latin typeface="Cambria Math" charset="0"/>
                      </a:rPr>
                      <m:t>𝑠</m:t>
                    </m:r>
                    <m:r>
                      <a:rPr lang="en-US" sz="2800" b="0" i="1" dirty="0" smtClean="0">
                        <a:latin typeface="Cambria Math" charset="0"/>
                      </a:rPr>
                      <m:t>.</m:t>
                    </m:r>
                    <m:r>
                      <a:rPr lang="en-US" sz="2800" b="0" i="1" dirty="0" smtClean="0">
                        <a:latin typeface="Cambria Math" charset="0"/>
                      </a:rPr>
                      <m:t>𝐴</m:t>
                    </m:r>
                  </m:oMath>
                </a14:m>
                <a:endParaRPr lang="en-US" sz="2800" dirty="0">
                  <a:latin typeface="+mj-lt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803" y="1690688"/>
                <a:ext cx="4799997" cy="138499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2394129" y="3962393"/>
          <a:ext cx="867581" cy="14833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37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0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/>
          </p:nvPr>
        </p:nvGraphicFramePr>
        <p:xfrm>
          <a:off x="648644" y="3962393"/>
          <a:ext cx="1306533" cy="18542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4234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15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48644" y="3500728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381899" y="3500728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solidFill>
                  <a:srgbClr val="0070C0"/>
                </a:solidFill>
                <a:latin typeface="Menlo" charset="0"/>
                <a:ea typeface="Menlo" charset="0"/>
                <a:cs typeface="Menlo" charset="0"/>
              </a:rPr>
              <a:t>S</a:t>
            </a:r>
          </a:p>
        </p:txBody>
      </p:sp>
      <p:sp>
        <p:nvSpPr>
          <p:cNvPr id="4" name="Right Arrow 3"/>
          <p:cNvSpPr/>
          <p:nvPr/>
        </p:nvSpPr>
        <p:spPr>
          <a:xfrm>
            <a:off x="3518783" y="4370586"/>
            <a:ext cx="957431" cy="66697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973702" y="3700337"/>
          <a:ext cx="1617227" cy="256416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380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5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6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1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736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36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36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736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36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36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955177" y="4428419"/>
                <a:ext cx="43441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×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5177" y="4428419"/>
                <a:ext cx="434413" cy="55399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396387" y="5147867"/>
            <a:ext cx="12022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+mj-lt"/>
              </a:rPr>
              <a:t>Cross Product</a:t>
            </a:r>
          </a:p>
        </p:txBody>
      </p:sp>
      <p:sp>
        <p:nvSpPr>
          <p:cNvPr id="20" name="Right Arrow 19"/>
          <p:cNvSpPr/>
          <p:nvPr/>
        </p:nvSpPr>
        <p:spPr>
          <a:xfrm>
            <a:off x="5398794" y="4370586"/>
            <a:ext cx="957431" cy="66697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273931" y="5205700"/>
            <a:ext cx="15587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Filter by conditions</a:t>
            </a:r>
          </a:p>
          <a:p>
            <a:r>
              <a:rPr lang="en-US" sz="2400" dirty="0">
                <a:latin typeface="+mj-lt"/>
              </a:rPr>
              <a:t>(</a:t>
            </a:r>
            <a:r>
              <a:rPr lang="en-US" sz="2400" dirty="0" err="1">
                <a:latin typeface="+mj-lt"/>
              </a:rPr>
              <a:t>r.A</a:t>
            </a:r>
            <a:r>
              <a:rPr lang="en-US" sz="2400" dirty="0">
                <a:latin typeface="+mj-lt"/>
              </a:rPr>
              <a:t> = </a:t>
            </a:r>
            <a:r>
              <a:rPr lang="en-US" sz="2400" dirty="0" err="1">
                <a:latin typeface="+mj-lt"/>
              </a:rPr>
              <a:t>s.A</a:t>
            </a:r>
            <a:r>
              <a:rPr lang="en-US" sz="2400" dirty="0">
                <a:latin typeface="+mj-lt"/>
              </a:rPr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33287" y="4212976"/>
            <a:ext cx="52450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>
                <a:latin typeface="Menlo" charset="0"/>
                <a:ea typeface="Menlo" charset="0"/>
                <a:cs typeface="Menlo" charset="0"/>
              </a:rPr>
              <a:t>…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200538" y="4370586"/>
            <a:ext cx="2688303" cy="13849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j-lt"/>
              </a:rPr>
              <a:t>Can we </a:t>
            </a:r>
            <a:r>
              <a:rPr lang="en-US" sz="2800">
                <a:latin typeface="+mj-lt"/>
              </a:rPr>
              <a:t>actually implement a join in this way?</a:t>
            </a:r>
            <a:endParaRPr lang="en-US" sz="28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946808" y="1719660"/>
                <a:ext cx="135684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1" i="0" smtClean="0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𝐑</m:t>
                    </m:r>
                    <m:r>
                      <a:rPr lang="en-US" sz="3200" b="1" i="1" smtClean="0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⋈</m:t>
                    </m:r>
                    <m:r>
                      <a:rPr lang="en-US" sz="3200" b="1" i="1" smtClean="0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𝑺</m:t>
                    </m:r>
                  </m:oMath>
                </a14:m>
                <a:r>
                  <a:rPr lang="en-US" sz="3200" b="1" dirty="0">
                    <a:solidFill>
                      <a:schemeClr val="tx1"/>
                    </a:solidFill>
                  </a:rPr>
                  <a:t> 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6808" y="1719660"/>
                <a:ext cx="1356846" cy="58477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Group 23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25" name="Rectangle 24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88780" y="-22510"/>
              <a:ext cx="244169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12  &gt;  Section 1  &gt;  Joins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0440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3556</TotalTime>
  <Words>2528</Words>
  <Application>Microsoft Macintosh PowerPoint</Application>
  <PresentationFormat>Widescreen</PresentationFormat>
  <Paragraphs>564</Paragraphs>
  <Slides>31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Calibri</vt:lpstr>
      <vt:lpstr>Calibri Light</vt:lpstr>
      <vt:lpstr>Cambria Math</vt:lpstr>
      <vt:lpstr>Menlo</vt:lpstr>
      <vt:lpstr>Wingdings</vt:lpstr>
      <vt:lpstr>Office Theme</vt:lpstr>
      <vt:lpstr>Lecture 12:  Joins Part I</vt:lpstr>
      <vt:lpstr>What you will learn about in this section</vt:lpstr>
      <vt:lpstr>1. RECAP: Joins</vt:lpstr>
      <vt:lpstr>Joins: Example</vt:lpstr>
      <vt:lpstr>Joins: Example</vt:lpstr>
      <vt:lpstr>Joins: Example</vt:lpstr>
      <vt:lpstr>Joins: Example</vt:lpstr>
      <vt:lpstr>Joins: Example</vt:lpstr>
      <vt:lpstr>Semantically: A Subset of the Cross Product</vt:lpstr>
      <vt:lpstr>Notes</vt:lpstr>
      <vt:lpstr>2. Nested Loop Joins</vt:lpstr>
      <vt:lpstr>Notes</vt:lpstr>
      <vt:lpstr>Nested Loop Join (NLJ)</vt:lpstr>
      <vt:lpstr>Nested Loop Join (NLJ)</vt:lpstr>
      <vt:lpstr>Nested Loop Join (NLJ)</vt:lpstr>
      <vt:lpstr>Nested Loop Join (NLJ)</vt:lpstr>
      <vt:lpstr>Nested Loop Join (NLJ)</vt:lpstr>
      <vt:lpstr>Nested Loop Join (NLJ)</vt:lpstr>
      <vt:lpstr>3. IO-Aware Approach:                     Block Nested Loop Join</vt:lpstr>
      <vt:lpstr>Block Nested Loop Join (BNLJ)</vt:lpstr>
      <vt:lpstr>Block Nested Loop Join (BNLJ)</vt:lpstr>
      <vt:lpstr>Block Nested Loop Join (BNLJ)</vt:lpstr>
      <vt:lpstr>Block Nested Loop Join (BNLJ)</vt:lpstr>
      <vt:lpstr>PowerPoint Presentation</vt:lpstr>
      <vt:lpstr>BNLJ vs. NLJ: Benefits of IO Aware</vt:lpstr>
      <vt:lpstr>BNLJ vs. NLJ: Benefits of IO Aware</vt:lpstr>
      <vt:lpstr>BNLJ vs. NLJ: Benefits of IO Aware</vt:lpstr>
      <vt:lpstr>4. Smarter than Cross-Products:               Indexed Nested Loop Join</vt:lpstr>
      <vt:lpstr>Smarter than Cross-Products: From Quadratic to Nearly Linear</vt:lpstr>
      <vt:lpstr>Index Nested Loop Join (INLJ)</vt:lpstr>
      <vt:lpstr>Summary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B+Trees:  An IO-Aware Index Structure</dc:title>
  <dc:creator>Alex Ratner</dc:creator>
  <cp:lastModifiedBy>Seongjin Lee</cp:lastModifiedBy>
  <cp:revision>153</cp:revision>
  <dcterms:created xsi:type="dcterms:W3CDTF">2015-10-30T14:38:29Z</dcterms:created>
  <dcterms:modified xsi:type="dcterms:W3CDTF">2018-08-16T09:35:48Z</dcterms:modified>
</cp:coreProperties>
</file>