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319" r:id="rId2"/>
    <p:sldId id="320" r:id="rId3"/>
    <p:sldId id="417" r:id="rId4"/>
    <p:sldId id="415" r:id="rId5"/>
    <p:sldId id="416" r:id="rId6"/>
    <p:sldId id="470" r:id="rId7"/>
    <p:sldId id="469" r:id="rId8"/>
    <p:sldId id="468" r:id="rId9"/>
    <p:sldId id="471" r:id="rId10"/>
    <p:sldId id="472" r:id="rId11"/>
    <p:sldId id="321" r:id="rId12"/>
    <p:sldId id="418" r:id="rId13"/>
    <p:sldId id="324" r:id="rId14"/>
    <p:sldId id="325" r:id="rId15"/>
    <p:sldId id="326" r:id="rId16"/>
    <p:sldId id="327" r:id="rId17"/>
    <p:sldId id="328" r:id="rId18"/>
    <p:sldId id="419" r:id="rId19"/>
    <p:sldId id="329" r:id="rId20"/>
    <p:sldId id="331" r:id="rId21"/>
    <p:sldId id="421" r:id="rId22"/>
    <p:sldId id="422" r:id="rId23"/>
    <p:sldId id="423" r:id="rId24"/>
    <p:sldId id="336" r:id="rId25"/>
    <p:sldId id="337" r:id="rId26"/>
    <p:sldId id="339" r:id="rId27"/>
    <p:sldId id="340" r:id="rId28"/>
    <p:sldId id="341" r:id="rId29"/>
    <p:sldId id="342" r:id="rId30"/>
    <p:sldId id="473" r:id="rId31"/>
    <p:sldId id="424" r:id="rId32"/>
    <p:sldId id="521" r:id="rId33"/>
    <p:sldId id="464" r:id="rId34"/>
    <p:sldId id="465" r:id="rId35"/>
    <p:sldId id="466" r:id="rId36"/>
    <p:sldId id="467" r:id="rId37"/>
    <p:sldId id="425" r:id="rId38"/>
    <p:sldId id="461" r:id="rId39"/>
    <p:sldId id="350" r:id="rId40"/>
    <p:sldId id="351" r:id="rId41"/>
    <p:sldId id="352" r:id="rId42"/>
    <p:sldId id="520" r:id="rId43"/>
    <p:sldId id="357" r:id="rId44"/>
    <p:sldId id="358" r:id="rId45"/>
    <p:sldId id="359" r:id="rId46"/>
    <p:sldId id="479" r:id="rId47"/>
    <p:sldId id="361" r:id="rId48"/>
    <p:sldId id="480" r:id="rId49"/>
    <p:sldId id="481" r:id="rId50"/>
    <p:sldId id="366" r:id="rId51"/>
    <p:sldId id="36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777F86-1AD3-E745-8504-58BCD5495FDB}">
          <p14:sldIdLst>
            <p14:sldId id="319"/>
            <p14:sldId id="320"/>
            <p14:sldId id="417"/>
            <p14:sldId id="415"/>
            <p14:sldId id="416"/>
            <p14:sldId id="470"/>
            <p14:sldId id="469"/>
            <p14:sldId id="468"/>
            <p14:sldId id="471"/>
            <p14:sldId id="472"/>
            <p14:sldId id="321"/>
            <p14:sldId id="418"/>
            <p14:sldId id="324"/>
            <p14:sldId id="325"/>
            <p14:sldId id="326"/>
            <p14:sldId id="327"/>
            <p14:sldId id="328"/>
            <p14:sldId id="419"/>
            <p14:sldId id="329"/>
            <p14:sldId id="331"/>
            <p14:sldId id="421"/>
            <p14:sldId id="422"/>
            <p14:sldId id="423"/>
            <p14:sldId id="336"/>
            <p14:sldId id="337"/>
            <p14:sldId id="339"/>
            <p14:sldId id="340"/>
            <p14:sldId id="341"/>
            <p14:sldId id="342"/>
            <p14:sldId id="473"/>
            <p14:sldId id="424"/>
            <p14:sldId id="521"/>
            <p14:sldId id="464"/>
            <p14:sldId id="465"/>
            <p14:sldId id="466"/>
            <p14:sldId id="467"/>
            <p14:sldId id="425"/>
            <p14:sldId id="461"/>
            <p14:sldId id="350"/>
            <p14:sldId id="351"/>
            <p14:sldId id="352"/>
            <p14:sldId id="520"/>
            <p14:sldId id="357"/>
            <p14:sldId id="358"/>
            <p14:sldId id="359"/>
            <p14:sldId id="479"/>
            <p14:sldId id="361"/>
            <p14:sldId id="480"/>
            <p14:sldId id="481"/>
            <p14:sldId id="366"/>
            <p14:sldId id="3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3"/>
    <p:restoredTop sz="93914"/>
  </p:normalViewPr>
  <p:slideViewPr>
    <p:cSldViewPr snapToGrid="0" snapToObjects="1">
      <p:cViewPr varScale="1">
        <p:scale>
          <a:sx n="168" d="100"/>
          <a:sy n="168" d="100"/>
        </p:scale>
        <p:origin x="240" y="3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0" d="100"/>
        <a:sy n="3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8A9A7-2F8A-8542-A5B3-1DCBE9DCB46D}" type="datetimeFigureOut">
              <a:rPr lang="en-US" smtClean="0"/>
              <a:t>8/16/18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1345F-47DA-8D41-A25D-7C1673F27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182C9-36C4-4043-8412-E8D6875498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17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86992" y="0"/>
            <a:ext cx="2971009" cy="45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166" tIns="45583" rIns="91166" bIns="45583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86992" y="8686404"/>
            <a:ext cx="2971009" cy="45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993" tIns="0" rIns="18993" bIns="0" anchor="b">
            <a:prstTxWarp prst="textNoShape">
              <a:avLst/>
            </a:prstTxWarp>
          </a:bodyPr>
          <a:lstStyle/>
          <a:p>
            <a:pPr algn="r" defTabSz="914822"/>
            <a:r>
              <a:rPr lang="en-US" sz="1000" i="1" dirty="0">
                <a:solidFill>
                  <a:prstClr val="black"/>
                </a:solidFill>
                <a:latin typeface="Book Antiqua" charset="0"/>
              </a:rPr>
              <a:t>7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" y="8686404"/>
            <a:ext cx="2972591" cy="45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166" tIns="45583" rIns="91166" bIns="45583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" y="0"/>
            <a:ext cx="2972591" cy="45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166" tIns="45583" rIns="91166" bIns="45583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2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86992" y="0"/>
            <a:ext cx="2971009" cy="45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166" tIns="45583" rIns="91166" bIns="45583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86992" y="8686404"/>
            <a:ext cx="2971009" cy="45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993" tIns="0" rIns="18993" bIns="0" anchor="b">
            <a:prstTxWarp prst="textNoShape">
              <a:avLst/>
            </a:prstTxWarp>
          </a:bodyPr>
          <a:lstStyle/>
          <a:p>
            <a:pPr algn="r" defTabSz="914822"/>
            <a:r>
              <a:rPr lang="en-US" sz="1000" i="1" dirty="0">
                <a:solidFill>
                  <a:prstClr val="black"/>
                </a:solidFill>
                <a:latin typeface="Book Antiqua" charset="0"/>
              </a:rPr>
              <a:t>7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" y="8686404"/>
            <a:ext cx="2972591" cy="45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166" tIns="45583" rIns="91166" bIns="45583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" y="0"/>
            <a:ext cx="2972591" cy="45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166" tIns="45583" rIns="91166" bIns="45583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63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305774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010373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4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07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1345F-47DA-8D41-A25D-7C1673F272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34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3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63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3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28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1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5508-BB0A-464D-ADEF-3A0075ABE227}" type="datetime1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59A3-DF54-4C46-A244-9A1C3258A5D5}" type="datetime1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1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3A13-4A4C-C245-A282-B82029FF14A9}" type="datetime1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1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BABF-E9B9-0B48-88BB-0E26979FE3C3}" type="datetime1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6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0DC-4CC6-E74B-ADE9-A3A724E54A70}" type="datetime1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2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A4E7-51A4-4043-B144-32E78EB53B2F}" type="datetime1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5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3EF-D8E3-0440-8139-36EEB92428E3}" type="datetime1">
              <a:rPr lang="en-US" smtClean="0"/>
              <a:t>8/16/18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3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7A2-9965-7C42-98E1-8D5C145B4EDB}" type="datetime1">
              <a:rPr lang="en-US" smtClean="0"/>
              <a:t>8/16/18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1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7D39-643B-3A4B-8B1B-C9B22069A6E3}" type="datetime1">
              <a:rPr lang="en-US" smtClean="0"/>
              <a:t>8/16/18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225-698E-4144-BE2D-C0FAD87E1DE5}" type="datetime1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E43-A1E8-1340-A845-87D6176A44FB}" type="datetime1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80DAD-0F0E-1C48-9551-E0290ADDD356}" type="datetime1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057400"/>
            <a:ext cx="7772400" cy="2278063"/>
          </a:xfrm>
        </p:spPr>
        <p:txBody>
          <a:bodyPr>
            <a:normAutofit/>
          </a:bodyPr>
          <a:lstStyle/>
          <a:p>
            <a:r>
              <a:rPr lang="en-US" dirty="0"/>
              <a:t>Lectures 7: Intro to Transactions &amp; Logging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8483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3357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3390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1  &gt;  Transactions Basics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1034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Transactions: Basic Definition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710163"/>
            <a:ext cx="7020339" cy="23582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A </a:t>
            </a:r>
            <a:r>
              <a:rPr lang="en-US" sz="3600" b="1" u="sng" dirty="0">
                <a:latin typeface="+mj-lt"/>
              </a:rPr>
              <a:t>transaction (“TXN”) </a:t>
            </a:r>
            <a:r>
              <a:rPr lang="en-US" sz="3600" dirty="0">
                <a:latin typeface="+mj-lt"/>
              </a:rPr>
              <a:t>is a sequence of one or more </a:t>
            </a:r>
            <a:r>
              <a:rPr lang="en-US" sz="3600" b="1" i="1" dirty="0">
                <a:latin typeface="+mj-lt"/>
              </a:rPr>
              <a:t>operations</a:t>
            </a:r>
            <a:r>
              <a:rPr lang="en-US" sz="3600" dirty="0">
                <a:latin typeface="+mj-lt"/>
              </a:rPr>
              <a:t> (reads or writes) which reflects </a:t>
            </a:r>
            <a:r>
              <a:rPr lang="en-US" sz="3600" b="1" i="1" dirty="0">
                <a:latin typeface="+mj-lt"/>
              </a:rPr>
              <a:t>a single real-world transition</a:t>
            </a:r>
            <a:r>
              <a:rPr lang="en-US" sz="3600" dirty="0">
                <a:latin typeface="+mj-lt"/>
              </a:rPr>
              <a:t>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310622" y="4416642"/>
            <a:ext cx="5570756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START TRANSACTION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UPDATE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Product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Price = Price – 1.99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pname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= ‘Gizmo’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COMMIT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3390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1  &gt;  Transactions Basics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315177" y="1710163"/>
            <a:ext cx="330259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the real world, a TXN either happened completely or not at all</a:t>
            </a:r>
          </a:p>
        </p:txBody>
      </p:sp>
    </p:spTree>
    <p:extLst>
      <p:ext uri="{BB962C8B-B14F-4D97-AF65-F5344CB8AC3E}">
        <p14:creationId xmlns:p14="http://schemas.microsoft.com/office/powerpoint/2010/main" val="54975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Transactions: Basic Definition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199" y="1710163"/>
            <a:ext cx="7086601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A </a:t>
            </a:r>
            <a:r>
              <a:rPr lang="en-US" sz="2800" b="1" u="sng" dirty="0">
                <a:latin typeface="+mj-lt"/>
              </a:rPr>
              <a:t>transaction (“TXN”) </a:t>
            </a:r>
            <a:r>
              <a:rPr lang="en-US" sz="2800" dirty="0">
                <a:latin typeface="+mj-lt"/>
              </a:rPr>
              <a:t>is a sequence of one or more </a:t>
            </a:r>
            <a:r>
              <a:rPr lang="en-US" sz="2800" b="1" i="1" dirty="0">
                <a:latin typeface="+mj-lt"/>
              </a:rPr>
              <a:t>operations</a:t>
            </a:r>
            <a:r>
              <a:rPr lang="en-US" sz="2800" dirty="0">
                <a:latin typeface="+mj-lt"/>
              </a:rPr>
              <a:t> (reads or writes) which reflects </a:t>
            </a:r>
            <a:r>
              <a:rPr lang="en-US" sz="2800" b="1" i="1" dirty="0">
                <a:latin typeface="+mj-lt"/>
              </a:rPr>
              <a:t>a single real-world transition</a:t>
            </a:r>
            <a:r>
              <a:rPr lang="en-US" sz="2800" dirty="0">
                <a:latin typeface="+mj-lt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3390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1  &gt;  Transactions Basics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315178" y="1710163"/>
            <a:ext cx="3349632" cy="1200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the real world, a TXN either happened completely or not at 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460140"/>
            <a:ext cx="7666892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u="sng" dirty="0">
                <a:latin typeface="+mj-lt"/>
              </a:rPr>
              <a:t>Examples:</a:t>
            </a:r>
          </a:p>
          <a:p>
            <a:pPr>
              <a:lnSpc>
                <a:spcPct val="80000"/>
              </a:lnSpc>
            </a:pPr>
            <a:endParaRPr lang="en-US" sz="3200" u="sng" dirty="0">
              <a:latin typeface="+mj-lt"/>
            </a:endParaRP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en-US" sz="3200" dirty="0">
                <a:latin typeface="+mj-lt"/>
              </a:rPr>
              <a:t>Transfer money between accounts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endParaRPr lang="en-US" sz="3200" dirty="0">
              <a:latin typeface="+mj-lt"/>
            </a:endParaRP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en-US" sz="3200" dirty="0">
                <a:latin typeface="+mj-lt"/>
              </a:rPr>
              <a:t>Purchase a group of products</a:t>
            </a: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endParaRPr lang="en-US" sz="3200" dirty="0">
              <a:latin typeface="+mj-lt"/>
            </a:endParaRPr>
          </a:p>
          <a:p>
            <a:pPr marL="285750" indent="-285750">
              <a:lnSpc>
                <a:spcPct val="80000"/>
              </a:lnSpc>
              <a:buFont typeface="Arial" charset="0"/>
              <a:buChar char="•"/>
            </a:pPr>
            <a:r>
              <a:rPr lang="en-US" sz="3200" dirty="0">
                <a:latin typeface="+mj-lt"/>
              </a:rPr>
              <a:t>Register for a class (either waitlist or allocated)</a:t>
            </a:r>
          </a:p>
        </p:txBody>
      </p:sp>
    </p:spTree>
    <p:extLst>
      <p:ext uri="{BB962C8B-B14F-4D97-AF65-F5344CB8AC3E}">
        <p14:creationId xmlns:p14="http://schemas.microsoft.com/office/powerpoint/2010/main" val="20636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1183D-EB8C-7948-B894-9197A7561CA7}" type="slidenum">
              <a:rPr lang="en-US"/>
              <a:pPr/>
              <a:t>13</a:t>
            </a:fld>
            <a:endParaRPr lang="en-US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Transactions in SQL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“ad-hoc” SQL:</a:t>
            </a:r>
          </a:p>
          <a:p>
            <a:pPr lvl="1"/>
            <a:r>
              <a:rPr lang="en-US" dirty="0"/>
              <a:t>Default: each statement = one transaction</a:t>
            </a:r>
          </a:p>
          <a:p>
            <a:pPr lvl="1"/>
            <a:endParaRPr lang="en-US" dirty="0"/>
          </a:p>
          <a:p>
            <a:r>
              <a:rPr lang="en-US" dirty="0"/>
              <a:t>In a program, multiple statements can be grouped together as a transaction: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3390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1  &gt;  Transactions Basics</a:t>
              </a:r>
            </a:p>
          </p:txBody>
        </p:sp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404850" y="3790302"/>
            <a:ext cx="8174033" cy="23083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START TRANSACTION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UPDATE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Bank 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amount = amount – 100 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name = ‘Bob’</a:t>
            </a:r>
            <a:endParaRPr lang="en-US" sz="2400" dirty="0">
              <a:solidFill>
                <a:schemeClr val="accent2"/>
              </a:solidFill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UPDATE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Bank 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amount = amount + 100 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name = ‘Joe’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COMMIT</a:t>
            </a:r>
            <a:endParaRPr lang="en-US" sz="2400" dirty="0">
              <a:latin typeface="Menlo" charset="0"/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Transaction for CS 145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3878"/>
            <a:ext cx="8229600" cy="3219677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Note: </a:t>
            </a:r>
            <a:r>
              <a:rPr lang="en-US" dirty="0"/>
              <a:t>For 145, we assume that the DBMS </a:t>
            </a:r>
            <a:r>
              <a:rPr lang="en-US" i="1" dirty="0"/>
              <a:t>only </a:t>
            </a:r>
            <a:r>
              <a:rPr lang="en-US" dirty="0"/>
              <a:t>sees </a:t>
            </a:r>
            <a:r>
              <a:rPr lang="en-US" u="sng" dirty="0"/>
              <a:t>reads and writes to data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User may do much more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real systems, databases do have more info...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3390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1  &gt;  Transactions Basics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83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Motivation for Transactions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78429"/>
            <a:ext cx="8432409" cy="4876800"/>
          </a:xfrm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Grouping user actions (reads &amp; writes) into </a:t>
            </a:r>
            <a:r>
              <a:rPr lang="en-US" i="1" dirty="0"/>
              <a:t>transactions </a:t>
            </a:r>
            <a:r>
              <a:rPr lang="en-US" dirty="0"/>
              <a:t>helps with two goals: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Recovery &amp; Durability</a:t>
            </a:r>
            <a:r>
              <a:rPr lang="en-US" dirty="0"/>
              <a:t>:  Keeping the DBMS data consistent  and durable in the face of crashes, aborts, system shutdowns, etc.</a:t>
            </a:r>
          </a:p>
          <a:p>
            <a:pPr marL="514350" indent="-514350">
              <a:buFont typeface="+mj-lt"/>
              <a:buAutoNum type="arabicPeriod"/>
            </a:pPr>
            <a:endParaRPr lang="en-US" b="1" u="sng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Concurrency:</a:t>
            </a:r>
            <a:r>
              <a:rPr lang="en-US" dirty="0"/>
              <a:t>  Achieving better performance by parallelizing TXNs </a:t>
            </a:r>
            <a:r>
              <a:rPr lang="en-US" i="1" dirty="0"/>
              <a:t>without</a:t>
            </a:r>
            <a:r>
              <a:rPr lang="en-US" dirty="0"/>
              <a:t> creating anomalies</a:t>
            </a:r>
            <a:endParaRPr lang="en-US" b="1" u="sng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2864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1  &gt;  Motivation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608235" y="3288128"/>
            <a:ext cx="197021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This lecture!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8235" y="4885568"/>
            <a:ext cx="194899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+mj-lt"/>
              </a:rPr>
              <a:t>Next lecture</a:t>
            </a:r>
          </a:p>
        </p:txBody>
      </p:sp>
    </p:spTree>
    <p:extLst>
      <p:ext uri="{BB962C8B-B14F-4D97-AF65-F5344CB8AC3E}">
        <p14:creationId xmlns:p14="http://schemas.microsoft.com/office/powerpoint/2010/main" val="16817087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3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78429"/>
            <a:ext cx="10515600" cy="3204586"/>
          </a:xfrm>
          <a:noFill/>
          <a:ln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/>
              <a:t>1. Recovery &amp; Durability</a:t>
            </a:r>
            <a:r>
              <a:rPr lang="en-US" sz="3600" dirty="0"/>
              <a:t> of user data is essential for reliable DBMS usage</a:t>
            </a:r>
          </a:p>
          <a:p>
            <a:pPr lvl="1">
              <a:buSzPct val="75000"/>
            </a:pPr>
            <a:endParaRPr lang="en-US" sz="2800" dirty="0"/>
          </a:p>
          <a:p>
            <a:pPr lvl="1">
              <a:buSzPct val="75000"/>
            </a:pPr>
            <a:r>
              <a:rPr lang="en-US" sz="2800" dirty="0"/>
              <a:t>The DBMS may experience crashes (e.g. power outages, etc.)</a:t>
            </a:r>
          </a:p>
          <a:p>
            <a:pPr lvl="1">
              <a:buSzPct val="75000"/>
            </a:pPr>
            <a:endParaRPr lang="en-US" sz="2800" dirty="0"/>
          </a:p>
          <a:p>
            <a:pPr lvl="1">
              <a:buSzPct val="75000"/>
            </a:pPr>
            <a:r>
              <a:rPr lang="en-US" sz="2800" dirty="0"/>
              <a:t>Individual TXNs may be aborted (e.g. by the user)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4498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1  &gt;  Motivation: Recovery &amp; Durability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838200" y="5205045"/>
            <a:ext cx="105156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SzPct val="75000"/>
            </a:pPr>
            <a:r>
              <a:rPr lang="en-US" sz="3200" b="1" dirty="0">
                <a:latin typeface="+mj-lt"/>
              </a:rPr>
              <a:t>Idea</a:t>
            </a:r>
            <a:r>
              <a:rPr lang="en-US" sz="3200" dirty="0">
                <a:latin typeface="+mj-lt"/>
              </a:rPr>
              <a:t>: Make sure that TXNs are either </a:t>
            </a:r>
            <a:r>
              <a:rPr lang="en-US" sz="3200" b="1" dirty="0">
                <a:latin typeface="+mj-lt"/>
              </a:rPr>
              <a:t>durably stored in full</a:t>
            </a:r>
            <a:r>
              <a:rPr lang="en-US" sz="3200" dirty="0">
                <a:latin typeface="+mj-lt"/>
              </a:rPr>
              <a:t>, </a:t>
            </a:r>
            <a:r>
              <a:rPr lang="en-US" sz="3200" b="1" dirty="0">
                <a:latin typeface="+mj-lt"/>
              </a:rPr>
              <a:t>or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dirty="0">
                <a:latin typeface="+mj-lt"/>
              </a:rPr>
              <a:t>not at all</a:t>
            </a:r>
            <a:r>
              <a:rPr lang="en-US" sz="3200" dirty="0">
                <a:latin typeface="+mj-lt"/>
              </a:rPr>
              <a:t>; keep log to be able to “roll-back” TXNs</a:t>
            </a:r>
          </a:p>
        </p:txBody>
      </p:sp>
    </p:spTree>
    <p:extLst>
      <p:ext uri="{BB962C8B-B14F-4D97-AF65-F5344CB8AC3E}">
        <p14:creationId xmlns:p14="http://schemas.microsoft.com/office/powerpoint/2010/main" val="336946690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D84F-A299-5F4C-B5FB-7CC6EC81AF43}" type="slidenum">
              <a:rPr lang="en-US"/>
              <a:pPr/>
              <a:t>17</a:t>
            </a:fld>
            <a:endParaRPr lang="en-US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against crashes / aborts</a:t>
            </a:r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2101958" y="2223185"/>
            <a:ext cx="7988084" cy="304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Client 1:</a:t>
            </a: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INSERT INTO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SmallProduct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(name, price)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pname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, price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Product</a:t>
            </a: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price &lt;= 0.99</a:t>
            </a:r>
          </a:p>
          <a:p>
            <a:pPr eaLnBrk="0" hangingPunct="0"/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DELETE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Product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price &lt;=0.99</a:t>
            </a:r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4271012" y="5790908"/>
            <a:ext cx="364997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latin typeface="+mj-lt"/>
              </a:rPr>
              <a:t>What goes wrong?</a:t>
            </a:r>
            <a:endParaRPr lang="en-US" sz="3600" dirty="0">
              <a:latin typeface="+mj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4276579"/>
            <a:ext cx="12192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592715"/>
            <a:ext cx="12192000" cy="1683864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459982" y="3601255"/>
            <a:ext cx="225940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+mj-lt"/>
              </a:rPr>
              <a:t>Crash / abort!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8780" y="-22510"/>
              <a:ext cx="4498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1  &gt;  Motivation: Recovery &amp; Durability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461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0D84F-A299-5F4C-B5FB-7CC6EC81AF43}" type="slidenum">
              <a:rPr lang="en-US"/>
              <a:pPr/>
              <a:t>18</a:t>
            </a:fld>
            <a:endParaRPr lang="en-US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against crashes / aborts</a:t>
            </a:r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1640292" y="1690688"/>
            <a:ext cx="8911414" cy="37856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Client 1:</a:t>
            </a: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START TRANSACTION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	INSERT INTO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SmallProduct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(name, price)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SELECT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pname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, price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FROM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Product</a:t>
            </a: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price &lt;= 0.99</a:t>
            </a:r>
          </a:p>
          <a:p>
            <a:pPr eaLnBrk="0" hangingPunct="0"/>
            <a:endParaRPr lang="en-US" sz="2400" dirty="0">
              <a:latin typeface="Menlo" charset="0"/>
              <a:ea typeface="Menlo" charset="0"/>
              <a:cs typeface="Menlo" charset="0"/>
            </a:endParaRP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DELETE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Product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price &lt;=0.99</a:t>
            </a: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Menlo" charset="0"/>
                <a:ea typeface="Menlo" charset="0"/>
                <a:cs typeface="Menlo" charset="0"/>
              </a:rPr>
              <a:t>COMMIT OR ROLLBACK</a:t>
            </a:r>
          </a:p>
        </p:txBody>
      </p:sp>
      <p:sp>
        <p:nvSpPr>
          <p:cNvPr id="446468" name="Rectangle 4"/>
          <p:cNvSpPr>
            <a:spLocks noChangeArrowheads="1"/>
          </p:cNvSpPr>
          <p:nvPr/>
        </p:nvSpPr>
        <p:spPr bwMode="auto">
          <a:xfrm>
            <a:off x="1273881" y="5892581"/>
            <a:ext cx="964424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Now we’d be fine!  We’ll see how / why this lecture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8780" y="-22510"/>
              <a:ext cx="4498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1  &gt;  Motivation: Recovery &amp; Durability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96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78429"/>
            <a:ext cx="10515600" cy="3443737"/>
          </a:xfrm>
          <a:noFill/>
          <a:ln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u="sng" dirty="0"/>
              <a:t>2. Concurrent</a:t>
            </a:r>
            <a:r>
              <a:rPr lang="en-US" sz="3600" u="sng" dirty="0"/>
              <a:t> </a:t>
            </a:r>
            <a:r>
              <a:rPr lang="en-US" sz="3600" dirty="0"/>
              <a:t>execution of user programs is essential for good DBMS performance.</a:t>
            </a:r>
          </a:p>
          <a:p>
            <a:pPr lvl="1">
              <a:buSzPct val="75000"/>
            </a:pPr>
            <a:endParaRPr lang="en-US" dirty="0"/>
          </a:p>
          <a:p>
            <a:pPr lvl="1">
              <a:buSzPct val="75000"/>
            </a:pPr>
            <a:r>
              <a:rPr lang="en-US" sz="2800" dirty="0"/>
              <a:t>Disk accesses may be frequent and </a:t>
            </a:r>
            <a:r>
              <a:rPr lang="en-US" sz="2800" b="1" dirty="0"/>
              <a:t>slow</a:t>
            </a:r>
            <a:r>
              <a:rPr lang="en-US" sz="2800" dirty="0"/>
              <a:t>- optimize for throughput (# of TXNs), trade for latency (time for any one TXN)</a:t>
            </a:r>
            <a:endParaRPr lang="en-US" sz="2800" b="1" dirty="0"/>
          </a:p>
          <a:p>
            <a:pPr lvl="1">
              <a:buSzPct val="75000"/>
            </a:pPr>
            <a:endParaRPr lang="en-US" sz="2800" b="1" dirty="0"/>
          </a:p>
          <a:p>
            <a:pPr lvl="1">
              <a:buSzPct val="75000"/>
            </a:pPr>
            <a:r>
              <a:rPr lang="en-US" sz="2800" dirty="0"/>
              <a:t>Users should still be able to execute TXNs as if in </a:t>
            </a:r>
            <a:r>
              <a:rPr lang="en-US" sz="2800" b="1" dirty="0"/>
              <a:t>isolation</a:t>
            </a:r>
            <a:r>
              <a:rPr lang="en-US" sz="2800" dirty="0"/>
              <a:t> and such that </a:t>
            </a:r>
            <a:r>
              <a:rPr lang="en-US" sz="2800" b="1" dirty="0"/>
              <a:t>consistency </a:t>
            </a:r>
            <a:r>
              <a:rPr lang="en-US" sz="2800" dirty="0"/>
              <a:t>is maintained</a:t>
            </a:r>
          </a:p>
          <a:p>
            <a:pPr lvl="2">
              <a:buSzPct val="75000"/>
            </a:pP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74763" y="5158252"/>
            <a:ext cx="924247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 algn="ctr">
              <a:buSzPct val="75000"/>
            </a:pPr>
            <a:r>
              <a:rPr lang="en-US" sz="3200" b="1" dirty="0">
                <a:latin typeface="+mj-lt"/>
              </a:rPr>
              <a:t>Idea</a:t>
            </a:r>
            <a:r>
              <a:rPr lang="en-US" sz="3200" dirty="0">
                <a:latin typeface="+mj-lt"/>
              </a:rPr>
              <a:t>: Have the DBMS handle running several user TXNs concurrently, in order to keep CPUs humming…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37785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1  &gt;  Motivation: Concurrency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794248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pair of 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025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Transactions</a:t>
            </a:r>
            <a:r>
              <a:rPr lang="en-US" dirty="0"/>
              <a:t> are a programming abstraction that enables the DBMS to handle </a:t>
            </a:r>
            <a:r>
              <a:rPr lang="en-US" i="1" dirty="0"/>
              <a:t>recovery</a:t>
            </a:r>
            <a:r>
              <a:rPr lang="en-US" dirty="0"/>
              <a:t> and </a:t>
            </a:r>
            <a:r>
              <a:rPr lang="en-US" i="1" dirty="0"/>
              <a:t>concurrency</a:t>
            </a:r>
            <a:r>
              <a:rPr lang="en-US" dirty="0"/>
              <a:t> for users.</a:t>
            </a:r>
          </a:p>
          <a:p>
            <a:endParaRPr lang="en-US" dirty="0"/>
          </a:p>
          <a:p>
            <a:r>
              <a:rPr lang="en-US" b="1" dirty="0"/>
              <a:t>Application: </a:t>
            </a:r>
            <a:r>
              <a:rPr lang="en-US" dirty="0"/>
              <a:t>Transactions are critical for users</a:t>
            </a:r>
          </a:p>
          <a:p>
            <a:pPr lvl="1"/>
            <a:r>
              <a:rPr lang="en-US" dirty="0"/>
              <a:t>Even casual users of data processing systems!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/>
              <a:t>Fundamentals: </a:t>
            </a:r>
            <a:r>
              <a:rPr lang="en-US" dirty="0"/>
              <a:t>The basics of </a:t>
            </a:r>
            <a:r>
              <a:rPr lang="en-US" b="1" dirty="0"/>
              <a:t>how</a:t>
            </a:r>
            <a:r>
              <a:rPr lang="en-US" dirty="0"/>
              <a:t> TXNs work</a:t>
            </a:r>
          </a:p>
          <a:p>
            <a:pPr lvl="1"/>
            <a:r>
              <a:rPr lang="en-US" dirty="0"/>
              <a:t>Transaction processing is part of the debate around new data processing systems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Give you enough information to understand how TXNs work, and the main concerns with using them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8883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6789420" y="6129154"/>
            <a:ext cx="486156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i="1" dirty="0">
                <a:latin typeface="+mj-lt"/>
              </a:rPr>
              <a:t>Note that we are not implementing it</a:t>
            </a:r>
          </a:p>
        </p:txBody>
      </p:sp>
    </p:spTree>
    <p:extLst>
      <p:ext uri="{BB962C8B-B14F-4D97-AF65-F5344CB8AC3E}">
        <p14:creationId xmlns:p14="http://schemas.microsoft.com/office/powerpoint/2010/main" val="23853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B4A7-EB86-3047-A92D-BCA70D7BDD47}" type="slidenum">
              <a:rPr lang="en-US"/>
              <a:pPr/>
              <a:t>20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users: single statements</a:t>
            </a:r>
          </a:p>
        </p:txBody>
      </p:sp>
      <p:sp>
        <p:nvSpPr>
          <p:cNvPr id="444419" name="Rectangle 3"/>
          <p:cNvSpPr>
            <a:spLocks noChangeArrowheads="1"/>
          </p:cNvSpPr>
          <p:nvPr/>
        </p:nvSpPr>
        <p:spPr bwMode="auto">
          <a:xfrm>
            <a:off x="2846924" y="2102543"/>
            <a:ext cx="6494085" cy="26776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Client 1: 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UPDATE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Product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Price = Price – 1.99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pname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= ‘Gizmo’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Client 2: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UPDATE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Product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	SET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Price = Price*0.5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pname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=‘Gizmo’</a:t>
            </a:r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1348353" y="5584805"/>
            <a:ext cx="943846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Two managers attempt to discount products </a:t>
            </a:r>
            <a:r>
              <a:rPr lang="en-US" sz="2800" i="1" dirty="0">
                <a:latin typeface="+mj-lt"/>
              </a:rPr>
              <a:t>concurrently-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What could go wrong?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37785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1  &gt;  Motivation: Concurrency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973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0B4A7-EB86-3047-A92D-BCA70D7BDD47}" type="slidenum">
              <a:rPr lang="en-US"/>
              <a:pPr/>
              <a:t>21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users: single statements</a:t>
            </a:r>
          </a:p>
        </p:txBody>
      </p:sp>
      <p:sp>
        <p:nvSpPr>
          <p:cNvPr id="444419" name="Rectangle 3"/>
          <p:cNvSpPr>
            <a:spLocks noChangeArrowheads="1"/>
          </p:cNvSpPr>
          <p:nvPr/>
        </p:nvSpPr>
        <p:spPr bwMode="auto">
          <a:xfrm>
            <a:off x="2564785" y="1560255"/>
            <a:ext cx="7417415" cy="41549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Client 1: START TRANSACTION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		UPDATE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Product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Price = Price – 1.99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pname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= ‘Gizmo’</a:t>
            </a: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COMMIT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Client 2: START TRANSACTION</a:t>
            </a:r>
          </a:p>
          <a:p>
            <a:pPr eaLnBrk="0" hangingPunct="0"/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			UPDATE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Product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SET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Price = Price*0.5</a:t>
            </a:r>
            <a:br>
              <a:rPr lang="en-US" sz="2400" dirty="0"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	</a:t>
            </a:r>
            <a:r>
              <a:rPr lang="en-US" sz="2400" dirty="0">
                <a:solidFill>
                  <a:schemeClr val="accent2"/>
                </a:solidFill>
                <a:latin typeface="Menlo" charset="0"/>
                <a:ea typeface="Menlo" charset="0"/>
                <a:cs typeface="Menlo" charset="0"/>
              </a:rPr>
              <a:t>WHERE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>
                <a:latin typeface="Menlo" charset="0"/>
                <a:ea typeface="Menlo" charset="0"/>
                <a:cs typeface="Menlo" charset="0"/>
              </a:rPr>
              <a:t>pname</a:t>
            </a:r>
            <a:r>
              <a:rPr lang="en-US" sz="2400" dirty="0">
                <a:latin typeface="Menlo" charset="0"/>
                <a:ea typeface="Menlo" charset="0"/>
                <a:cs typeface="Menlo" charset="0"/>
              </a:rPr>
              <a:t>=‘Gizmo’</a:t>
            </a:r>
          </a:p>
          <a:p>
            <a:pPr eaLnBrk="0" hangingPunct="0"/>
            <a:r>
              <a:rPr lang="en-US" sz="2400" dirty="0">
                <a:latin typeface="Menlo" charset="0"/>
                <a:ea typeface="Menlo" charset="0"/>
                <a:cs typeface="Menlo" charset="0"/>
              </a:rPr>
              <a:t>		COMMIT</a:t>
            </a:r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1937180" y="6041580"/>
            <a:ext cx="867263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Now works like a charm- we’ll see how / why next lecture…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37785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1  &gt;  Motivation: Concurrency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4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Properties of Transactions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838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118538"/>
            <a:ext cx="8610600" cy="8828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will learn about in this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b="1" u="sng" dirty="0">
                <a:latin typeface="+mj-lt"/>
              </a:rPr>
              <a:t>A</a:t>
            </a:r>
            <a:r>
              <a:rPr lang="en-US" dirty="0">
                <a:latin typeface="+mj-lt"/>
              </a:rPr>
              <a:t>tomicity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b="1" u="sng" dirty="0">
                <a:latin typeface="+mj-lt"/>
              </a:rPr>
              <a:t>C</a:t>
            </a:r>
            <a:r>
              <a:rPr lang="en-US" dirty="0">
                <a:latin typeface="+mj-lt"/>
              </a:rPr>
              <a:t>onsistency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b="1" u="sng" dirty="0">
                <a:latin typeface="+mj-lt"/>
              </a:rPr>
              <a:t>I</a:t>
            </a:r>
            <a:r>
              <a:rPr lang="en-US" dirty="0">
                <a:latin typeface="+mj-lt"/>
              </a:rPr>
              <a:t>solation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b="1" u="sng" dirty="0">
                <a:latin typeface="+mj-lt"/>
              </a:rPr>
              <a:t>D</a:t>
            </a:r>
            <a:r>
              <a:rPr lang="en-US" dirty="0">
                <a:latin typeface="+mj-lt"/>
              </a:rPr>
              <a:t>urability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+mj-lt"/>
              </a:rPr>
              <a:t>ACTIVITY?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546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1272-E65E-2F47-A732-A2A079177C44}" type="slidenum">
              <a:rPr lang="en-US"/>
              <a:pPr/>
              <a:t>24</a:t>
            </a:fld>
            <a:endParaRPr 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Transaction Properties: ACID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tomic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State shows either all the effects of </a:t>
            </a:r>
            <a:r>
              <a:rPr lang="en-US" dirty="0" err="1"/>
              <a:t>txn</a:t>
            </a:r>
            <a:r>
              <a:rPr lang="en-US" dirty="0"/>
              <a:t>, or none of them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onsistent</a:t>
            </a:r>
          </a:p>
          <a:p>
            <a:pPr lvl="1">
              <a:lnSpc>
                <a:spcPct val="80000"/>
              </a:lnSpc>
            </a:pPr>
            <a:r>
              <a:rPr lang="en-US" dirty="0" err="1"/>
              <a:t>Txn</a:t>
            </a:r>
            <a:r>
              <a:rPr lang="en-US" dirty="0"/>
              <a:t> moves from a state where integrity holds, to another where integrity holds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solated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Effect of </a:t>
            </a:r>
            <a:r>
              <a:rPr lang="en-US" dirty="0" err="1"/>
              <a:t>txns</a:t>
            </a:r>
            <a:r>
              <a:rPr lang="en-US" dirty="0"/>
              <a:t> is the same as </a:t>
            </a:r>
            <a:r>
              <a:rPr lang="en-US" dirty="0" err="1"/>
              <a:t>txns</a:t>
            </a:r>
            <a:r>
              <a:rPr lang="en-US" dirty="0"/>
              <a:t> running one after another (</a:t>
            </a:r>
            <a:r>
              <a:rPr lang="en-US" dirty="0" err="1"/>
              <a:t>ie</a:t>
            </a:r>
            <a:r>
              <a:rPr lang="en-US" dirty="0"/>
              <a:t> looks like batch mode)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urable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Once a </a:t>
            </a:r>
            <a:r>
              <a:rPr lang="en-US" dirty="0" err="1"/>
              <a:t>txn</a:t>
            </a:r>
            <a:r>
              <a:rPr lang="en-US" dirty="0"/>
              <a:t> has committed, its effects remain in the database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1182" y="6019512"/>
            <a:ext cx="844741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+mj-lt"/>
              </a:rPr>
              <a:t>ACID continues to be a </a:t>
            </a:r>
            <a:r>
              <a:rPr lang="en-US" sz="3200" dirty="0">
                <a:latin typeface="+mj-lt"/>
              </a:rPr>
              <a:t>source of great debate!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020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1B8B-FADB-7C43-801A-767EAE3497C9}" type="slidenum">
              <a:rPr lang="en-US"/>
              <a:pPr/>
              <a:t>25</a:t>
            </a:fld>
            <a:endParaRPr lang="en-US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A</a:t>
            </a:r>
            <a:r>
              <a:rPr lang="en-US" dirty="0"/>
              <a:t>CID: </a:t>
            </a:r>
            <a:r>
              <a:rPr lang="en-US" b="1" u="sng" dirty="0"/>
              <a:t>A</a:t>
            </a:r>
            <a:r>
              <a:rPr lang="en-US" dirty="0"/>
              <a:t>tomicity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TXN’s activities are atomic: </a:t>
            </a:r>
            <a:r>
              <a:rPr lang="en-US" sz="3200" b="1" dirty="0"/>
              <a:t>all or nothing</a:t>
            </a:r>
            <a:endParaRPr lang="en-US" sz="3200" dirty="0"/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Intuitively: in the real world, a transaction is something that would either occur </a:t>
            </a:r>
            <a:r>
              <a:rPr lang="en-US" sz="3200" i="1" dirty="0"/>
              <a:t>completely</a:t>
            </a:r>
            <a:r>
              <a:rPr lang="en-US" sz="3200" dirty="0"/>
              <a:t> or </a:t>
            </a:r>
            <a:r>
              <a:rPr lang="en-US" sz="3200" i="1" dirty="0"/>
              <a:t>not at all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Two possible outcomes for a TXN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It </a:t>
            </a:r>
            <a:r>
              <a:rPr lang="en-US" sz="3200" i="1" dirty="0"/>
              <a:t>commits</a:t>
            </a:r>
            <a:r>
              <a:rPr lang="en-US" sz="3200" dirty="0"/>
              <a:t>: all the changes are made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It </a:t>
            </a:r>
            <a:r>
              <a:rPr lang="en-US" sz="3200" i="1" dirty="0"/>
              <a:t>aborts</a:t>
            </a:r>
            <a:r>
              <a:rPr lang="en-US" sz="3200" dirty="0"/>
              <a:t>: no changes are made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26820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2  &gt;  Atomicity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299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49F1-D323-4347-B6C3-6B3BCD07372F}" type="slidenum">
              <a:rPr lang="en-US"/>
              <a:pPr/>
              <a:t>26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="1" u="sng" dirty="0"/>
              <a:t>C</a:t>
            </a:r>
            <a:r>
              <a:rPr lang="en-US" dirty="0"/>
              <a:t>ID: </a:t>
            </a:r>
            <a:r>
              <a:rPr lang="en-US" b="1" u="sng" dirty="0"/>
              <a:t>C</a:t>
            </a:r>
            <a:r>
              <a:rPr lang="en-US" dirty="0"/>
              <a:t>onsistency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tables must always satisfy user-specified </a:t>
            </a:r>
            <a:r>
              <a:rPr lang="en-US" b="1" i="1" dirty="0"/>
              <a:t>integrity constraints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Examples:</a:t>
            </a:r>
          </a:p>
          <a:p>
            <a:pPr lvl="2"/>
            <a:r>
              <a:rPr lang="en-US" dirty="0"/>
              <a:t>Account number is unique</a:t>
            </a:r>
          </a:p>
          <a:p>
            <a:pPr lvl="2"/>
            <a:r>
              <a:rPr lang="en-US" dirty="0"/>
              <a:t>Stock amount can’t be negative</a:t>
            </a:r>
          </a:p>
          <a:p>
            <a:pPr lvl="2"/>
            <a:r>
              <a:rPr lang="en-US" dirty="0"/>
              <a:t>Sum of </a:t>
            </a:r>
            <a:r>
              <a:rPr lang="en-US" i="1" dirty="0"/>
              <a:t>debits </a:t>
            </a:r>
            <a:r>
              <a:rPr lang="en-US" dirty="0"/>
              <a:t>and of </a:t>
            </a:r>
            <a:r>
              <a:rPr lang="en-US" i="1" dirty="0"/>
              <a:t>credits</a:t>
            </a:r>
            <a:r>
              <a:rPr lang="en-US" dirty="0"/>
              <a:t> is 0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How consistency is achieved: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Programmer makes sure a </a:t>
            </a:r>
            <a:r>
              <a:rPr lang="en-US" dirty="0" err="1"/>
              <a:t>txn</a:t>
            </a:r>
            <a:r>
              <a:rPr lang="en-US" dirty="0"/>
              <a:t> takes a consistent state to a consistent state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System</a:t>
            </a:r>
            <a:r>
              <a:rPr lang="en-US" dirty="0"/>
              <a:t> makes sure that the </a:t>
            </a:r>
            <a:r>
              <a:rPr lang="en-US" dirty="0" err="1"/>
              <a:t>txn</a:t>
            </a:r>
            <a:r>
              <a:rPr lang="en-US" dirty="0"/>
              <a:t> is </a:t>
            </a:r>
            <a:r>
              <a:rPr lang="en-US" b="1" dirty="0"/>
              <a:t>atomic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28428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2  &gt;  Consistency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151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3DC80-09C5-A848-8F8E-33ED83559B32}" type="slidenum">
              <a:rPr lang="en-US"/>
              <a:pPr/>
              <a:t>27</a:t>
            </a:fld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</a:t>
            </a:r>
            <a:r>
              <a:rPr lang="en-US" b="1" u="sng" dirty="0"/>
              <a:t>I</a:t>
            </a:r>
            <a:r>
              <a:rPr lang="en-US" dirty="0"/>
              <a:t>D: </a:t>
            </a:r>
            <a:r>
              <a:rPr lang="en-US" b="1" u="sng" dirty="0"/>
              <a:t>I</a:t>
            </a:r>
            <a:r>
              <a:rPr lang="en-US" dirty="0"/>
              <a:t>solation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transaction executes concurrently with other transactions</a:t>
            </a:r>
          </a:p>
          <a:p>
            <a:endParaRPr lang="en-US" sz="3200" dirty="0"/>
          </a:p>
          <a:p>
            <a:r>
              <a:rPr lang="en-US" sz="3200" b="1" dirty="0"/>
              <a:t>Isolation</a:t>
            </a:r>
            <a:r>
              <a:rPr lang="en-US" sz="3200" dirty="0"/>
              <a:t>: the effect is as if each transaction executes in </a:t>
            </a:r>
            <a:r>
              <a:rPr lang="en-US" sz="3200" i="1" dirty="0"/>
              <a:t>isolation</a:t>
            </a:r>
            <a:r>
              <a:rPr lang="en-US" sz="3200" dirty="0"/>
              <a:t> of the others.</a:t>
            </a:r>
          </a:p>
          <a:p>
            <a:pPr lvl="1"/>
            <a:endParaRPr lang="en-US" sz="3200" dirty="0"/>
          </a:p>
          <a:p>
            <a:pPr lvl="1"/>
            <a:r>
              <a:rPr lang="en-US" sz="2800" dirty="0"/>
              <a:t>E.g. Should not be able to observe changes from other transactions during the run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26196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2  &gt;  Isolation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385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F8FB-4A41-0144-97D8-403CCF4A5DD1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</a:t>
            </a:r>
            <a:r>
              <a:rPr lang="en-US" b="1" u="sng" dirty="0"/>
              <a:t>D</a:t>
            </a:r>
            <a:r>
              <a:rPr lang="en-US" dirty="0"/>
              <a:t>: </a:t>
            </a:r>
            <a:r>
              <a:rPr lang="en-US" b="1" u="sng" dirty="0"/>
              <a:t>D</a:t>
            </a:r>
            <a:r>
              <a:rPr lang="en-US" dirty="0"/>
              <a:t>urability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effect of a TXN must continue to exist (</a:t>
            </a:r>
            <a:r>
              <a:rPr lang="en-US" sz="3200" b="1" i="1" dirty="0"/>
              <a:t>“persist”</a:t>
            </a:r>
            <a:r>
              <a:rPr lang="en-US" sz="3200" dirty="0"/>
              <a:t>) after the TXN</a:t>
            </a:r>
          </a:p>
          <a:p>
            <a:pPr lvl="1"/>
            <a:r>
              <a:rPr lang="en-US" sz="2800" dirty="0"/>
              <a:t>And after the whole program has terminated</a:t>
            </a:r>
          </a:p>
          <a:p>
            <a:pPr lvl="1"/>
            <a:r>
              <a:rPr lang="en-US" sz="2800" dirty="0"/>
              <a:t>And even if there are power failures, crashes, etc.</a:t>
            </a:r>
          </a:p>
          <a:p>
            <a:pPr lvl="1"/>
            <a:r>
              <a:rPr lang="en-US" sz="2800" dirty="0"/>
              <a:t>And etc…</a:t>
            </a:r>
          </a:p>
          <a:p>
            <a:pPr lvl="1"/>
            <a:endParaRPr lang="en-US" sz="3200" dirty="0"/>
          </a:p>
          <a:p>
            <a:r>
              <a:rPr lang="en-US" sz="3200" dirty="0"/>
              <a:t>Means: Write data to </a:t>
            </a:r>
            <a:r>
              <a:rPr lang="en-US" sz="3200" b="1" dirty="0"/>
              <a:t>disk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7313" y="39642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11138" y="4333543"/>
            <a:ext cx="374266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Change on the horizon? Non-Volatile Ram (</a:t>
            </a:r>
            <a:r>
              <a:rPr lang="en-US" sz="2400" dirty="0" err="1">
                <a:latin typeface="+mj-lt"/>
              </a:rPr>
              <a:t>NVRam</a:t>
            </a:r>
            <a:r>
              <a:rPr lang="en-US" sz="2400" dirty="0">
                <a:latin typeface="+mj-lt"/>
              </a:rPr>
              <a:t>). Byte addressable.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27045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2  &gt;  Durability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401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ACID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spite of failures: Power failures, but not media failures</a:t>
            </a:r>
          </a:p>
          <a:p>
            <a:endParaRPr lang="en-US" dirty="0"/>
          </a:p>
          <a:p>
            <a:r>
              <a:rPr lang="en-US" dirty="0"/>
              <a:t>Users may abort the program: need to “rollback the changes”</a:t>
            </a:r>
          </a:p>
          <a:p>
            <a:pPr lvl="1"/>
            <a:r>
              <a:rPr lang="en-US" dirty="0"/>
              <a:t>Need to </a:t>
            </a:r>
            <a:r>
              <a:rPr lang="en-US" i="1" dirty="0"/>
              <a:t>log</a:t>
            </a:r>
            <a:r>
              <a:rPr lang="en-US" dirty="0"/>
              <a:t> what happened</a:t>
            </a:r>
          </a:p>
          <a:p>
            <a:endParaRPr lang="en-US" dirty="0"/>
          </a:p>
          <a:p>
            <a:r>
              <a:rPr lang="en-US" dirty="0"/>
              <a:t>Many users executing concurrently</a:t>
            </a:r>
          </a:p>
          <a:p>
            <a:pPr lvl="1"/>
            <a:r>
              <a:rPr lang="en-US" dirty="0"/>
              <a:t>Can be solved via locking (we’ll see this next lecture!)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8073" y="5823020"/>
            <a:ext cx="777585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And all this with… Performance!!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2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381957" y="2498012"/>
            <a:ext cx="161505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This lecture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01679" y="4465979"/>
            <a:ext cx="169533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Next lecture</a:t>
            </a:r>
          </a:p>
        </p:txBody>
      </p:sp>
    </p:spTree>
    <p:extLst>
      <p:ext uri="{BB962C8B-B14F-4D97-AF65-F5344CB8AC3E}">
        <p14:creationId xmlns:p14="http://schemas.microsoft.com/office/powerpoint/2010/main" val="97021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Transactions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Properties of Transactions: ACID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Logging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483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19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Note: ACID is contentious!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14160" cy="4351338"/>
          </a:xfrm>
        </p:spPr>
        <p:txBody>
          <a:bodyPr>
            <a:normAutofit/>
          </a:bodyPr>
          <a:lstStyle/>
          <a:p>
            <a:r>
              <a:rPr lang="en-US" dirty="0"/>
              <a:t>Many debates over ACID, both </a:t>
            </a:r>
            <a:r>
              <a:rPr lang="en-US" b="1" dirty="0"/>
              <a:t>historically</a:t>
            </a:r>
            <a:r>
              <a:rPr lang="en-US" dirty="0"/>
              <a:t> and</a:t>
            </a:r>
            <a:r>
              <a:rPr lang="en-US" b="1" dirty="0"/>
              <a:t> currently</a:t>
            </a:r>
            <a:endParaRPr lang="en-US" dirty="0"/>
          </a:p>
          <a:p>
            <a:endParaRPr lang="en-US" dirty="0"/>
          </a:p>
          <a:p>
            <a:r>
              <a:rPr lang="en-US" dirty="0"/>
              <a:t>Many newer “NoSQL” DBMSs relax ACID</a:t>
            </a:r>
          </a:p>
          <a:p>
            <a:endParaRPr lang="en-US" dirty="0"/>
          </a:p>
          <a:p>
            <a:r>
              <a:rPr lang="en-US" dirty="0"/>
              <a:t>In turn, now “</a:t>
            </a:r>
            <a:r>
              <a:rPr lang="en-US" dirty="0" err="1"/>
              <a:t>NewSQL</a:t>
            </a:r>
            <a:r>
              <a:rPr lang="en-US" dirty="0"/>
              <a:t>” reintroduces ACID compliance to NoSQL-style DBMSs…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2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438" y="953651"/>
            <a:ext cx="1745778" cy="16090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60" y="2856475"/>
            <a:ext cx="4666841" cy="2775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8073" y="5699909"/>
            <a:ext cx="777585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ACID is an extremely important &amp; successful paradigm, but still debated!</a:t>
            </a:r>
          </a:p>
        </p:txBody>
      </p:sp>
    </p:spTree>
    <p:extLst>
      <p:ext uri="{BB962C8B-B14F-4D97-AF65-F5344CB8AC3E}">
        <p14:creationId xmlns:p14="http://schemas.microsoft.com/office/powerpoint/2010/main" val="144816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Atomicity &amp; Durability via Logging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31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7845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349375"/>
            <a:ext cx="8229600" cy="1143000"/>
          </a:xfrm>
        </p:spPr>
        <p:txBody>
          <a:bodyPr/>
          <a:lstStyle/>
          <a:p>
            <a:r>
              <a:rPr lang="en-US" dirty="0"/>
              <a:t>Motivation &amp; Basics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8780" y="-22510"/>
              <a:ext cx="34387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3  &gt;  Motivation &amp; Basics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9675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for this lecture: Ensuring Atomicity &amp; Durability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223782" cy="1845269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A</a:t>
            </a:r>
            <a:r>
              <a:rPr lang="en-US" dirty="0"/>
              <a:t>tomicity:</a:t>
            </a:r>
          </a:p>
          <a:p>
            <a:pPr lvl="1"/>
            <a:r>
              <a:rPr lang="en-US" dirty="0"/>
              <a:t>TXNs should either happen completely or not at all</a:t>
            </a:r>
          </a:p>
          <a:p>
            <a:pPr lvl="1"/>
            <a:r>
              <a:rPr lang="en-US" dirty="0"/>
              <a:t>If abort / crash during TXN, </a:t>
            </a:r>
            <a:r>
              <a:rPr lang="en-US" i="1" dirty="0"/>
              <a:t>no</a:t>
            </a:r>
            <a:r>
              <a:rPr lang="en-US" dirty="0"/>
              <a:t> effects should be seen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33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34323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3  &gt;  Motivation &amp; basics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614938" y="931727"/>
            <a:ext cx="99610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CI</a:t>
            </a:r>
            <a:r>
              <a:rPr lang="en-US" sz="3200" b="1" u="sng" dirty="0">
                <a:latin typeface="+mj-lt"/>
              </a:rPr>
              <a:t>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737231" y="1772118"/>
            <a:ext cx="3502855" cy="883696"/>
            <a:chOff x="7737231" y="1772118"/>
            <a:chExt cx="3502855" cy="883696"/>
          </a:xfrm>
        </p:grpSpPr>
        <p:sp>
          <p:nvSpPr>
            <p:cNvPr id="9" name="Rectangle 8"/>
            <p:cNvSpPr/>
            <p:nvPr/>
          </p:nvSpPr>
          <p:spPr>
            <a:xfrm>
              <a:off x="7737231" y="2233783"/>
              <a:ext cx="3502855" cy="4220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37231" y="1772118"/>
              <a:ext cx="918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TXN 1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723164" y="3890386"/>
            <a:ext cx="2278965" cy="883696"/>
            <a:chOff x="7723164" y="3890386"/>
            <a:chExt cx="2278965" cy="883696"/>
          </a:xfrm>
        </p:grpSpPr>
        <p:sp>
          <p:nvSpPr>
            <p:cNvPr id="10" name="Rectangle 9"/>
            <p:cNvSpPr/>
            <p:nvPr/>
          </p:nvSpPr>
          <p:spPr>
            <a:xfrm>
              <a:off x="7723164" y="4352051"/>
              <a:ext cx="2278965" cy="4220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37231" y="3890386"/>
              <a:ext cx="9092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TXN 2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723164" y="2711379"/>
            <a:ext cx="1927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/>
              <a:t>No</a:t>
            </a:r>
            <a:r>
              <a:rPr lang="en-US" sz="2400" i="1" dirty="0"/>
              <a:t> changes persisted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37231" y="4854920"/>
            <a:ext cx="1927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/>
              <a:t>All</a:t>
            </a:r>
            <a:r>
              <a:rPr lang="en-US" sz="2400" i="1" dirty="0"/>
              <a:t> changes persisted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24858" y="6094740"/>
            <a:ext cx="834228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We’ll focus on how to </a:t>
            </a:r>
            <a:r>
              <a:rPr lang="en-US" sz="2800">
                <a:latin typeface="+mj-lt"/>
              </a:rPr>
              <a:t>accomplish atomicity (via logging)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0136944" y="1825625"/>
            <a:ext cx="2031609" cy="3444793"/>
            <a:chOff x="10136944" y="1825625"/>
            <a:chExt cx="2031609" cy="344479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0136944" y="1825625"/>
              <a:ext cx="0" cy="344479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0136944" y="1842557"/>
              <a:ext cx="2031609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+mj-lt"/>
                </a:rPr>
                <a:t>Crash / abort</a:t>
              </a:r>
            </a:p>
          </p:txBody>
        </p:sp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838200" y="4027266"/>
            <a:ext cx="6223782" cy="171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/>
              <a:t>D</a:t>
            </a:r>
            <a:r>
              <a:rPr lang="en-US"/>
              <a:t>urability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If DBMS stops running, changes due to completed TXNs should all persist</a:t>
            </a:r>
          </a:p>
          <a:p>
            <a:pPr lvl="1"/>
            <a:r>
              <a:rPr lang="en-US" i="1" dirty="0"/>
              <a:t>Just store on stable disk</a:t>
            </a:r>
          </a:p>
        </p:txBody>
      </p:sp>
    </p:spTree>
    <p:extLst>
      <p:ext uri="{BB962C8B-B14F-4D97-AF65-F5344CB8AC3E}">
        <p14:creationId xmlns:p14="http://schemas.microsoft.com/office/powerpoint/2010/main" val="43326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7" grpId="0"/>
      <p:bldP spid="18" grpId="0"/>
      <p:bldP spid="19" grpId="0" animBg="1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 Log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61514"/>
            <a:ext cx="10515600" cy="4915486"/>
          </a:xfrm>
          <a:noFill/>
          <a:ln/>
        </p:spPr>
        <p:txBody>
          <a:bodyPr>
            <a:normAutofit/>
          </a:bodyPr>
          <a:lstStyle/>
          <a:p>
            <a:r>
              <a:rPr lang="en-US" sz="3200" dirty="0"/>
              <a:t>Is a list of modifications</a:t>
            </a:r>
          </a:p>
          <a:p>
            <a:endParaRPr lang="en-US" sz="3200" dirty="0"/>
          </a:p>
          <a:p>
            <a:r>
              <a:rPr lang="en-US" sz="3200" dirty="0"/>
              <a:t>Log is </a:t>
            </a:r>
            <a:r>
              <a:rPr lang="en-US" sz="3200" i="1" dirty="0"/>
              <a:t>duplexed </a:t>
            </a:r>
            <a:r>
              <a:rPr lang="en-US" sz="3200" dirty="0"/>
              <a:t>and </a:t>
            </a:r>
            <a:r>
              <a:rPr lang="en-US" sz="3200" i="1" dirty="0"/>
              <a:t>archived</a:t>
            </a:r>
            <a:r>
              <a:rPr lang="en-US" sz="3200" dirty="0"/>
              <a:t> on stable storage.	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Can </a:t>
            </a:r>
            <a:r>
              <a:rPr lang="en-US" sz="3200" b="1" u="sng" dirty="0"/>
              <a:t>force write</a:t>
            </a:r>
            <a:r>
              <a:rPr lang="en-US" sz="3200" u="sng" dirty="0"/>
              <a:t> </a:t>
            </a:r>
            <a:r>
              <a:rPr lang="en-US" sz="3200" dirty="0"/>
              <a:t>entries to disk</a:t>
            </a:r>
          </a:p>
          <a:p>
            <a:pPr lvl="1"/>
            <a:r>
              <a:rPr lang="en-US" sz="3200" dirty="0"/>
              <a:t>A page goes to disk.</a:t>
            </a:r>
          </a:p>
          <a:p>
            <a:endParaRPr lang="en-US" sz="3200" dirty="0"/>
          </a:p>
          <a:p>
            <a:r>
              <a:rPr lang="en-US" sz="3200" dirty="0"/>
              <a:t>All log activities </a:t>
            </a:r>
            <a:r>
              <a:rPr lang="en-US" sz="3200" b="1" i="1" dirty="0"/>
              <a:t>handled transparently</a:t>
            </a:r>
            <a:r>
              <a:rPr lang="en-US" sz="3200" dirty="0"/>
              <a:t> the DBMS.</a:t>
            </a:r>
          </a:p>
        </p:txBody>
      </p:sp>
      <p:sp>
        <p:nvSpPr>
          <p:cNvPr id="2" name="Rectangle 1"/>
          <p:cNvSpPr/>
          <p:nvPr/>
        </p:nvSpPr>
        <p:spPr>
          <a:xfrm>
            <a:off x="9550090" y="2652683"/>
            <a:ext cx="202762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Assume we don’t lose it!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34323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3  &gt;  Motivation &amp; basics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996517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Basic Idea: (Physical) Logging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515600" cy="47244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Record UNDO information for every update!</a:t>
            </a:r>
          </a:p>
          <a:p>
            <a:pPr lvl="1"/>
            <a:r>
              <a:rPr lang="en-US" sz="2800" dirty="0"/>
              <a:t>Sequential writes to log</a:t>
            </a:r>
          </a:p>
          <a:p>
            <a:pPr lvl="1"/>
            <a:r>
              <a:rPr lang="en-US" sz="2800" dirty="0"/>
              <a:t>Minimal info (diff) written to log</a:t>
            </a:r>
          </a:p>
          <a:p>
            <a:pPr lvl="1"/>
            <a:endParaRPr lang="en-US" sz="2800" i="1" dirty="0"/>
          </a:p>
          <a:p>
            <a:r>
              <a:rPr lang="en-US" dirty="0"/>
              <a:t>The </a:t>
            </a:r>
            <a:r>
              <a:rPr lang="en-US" b="1" dirty="0"/>
              <a:t>log</a:t>
            </a:r>
            <a:r>
              <a:rPr lang="en-US" dirty="0"/>
              <a:t> consists of </a:t>
            </a:r>
            <a:r>
              <a:rPr lang="en-US" b="1" dirty="0"/>
              <a:t>an ordered list of actions</a:t>
            </a:r>
          </a:p>
          <a:p>
            <a:pPr lvl="1"/>
            <a:r>
              <a:rPr lang="en-US" sz="2800" dirty="0"/>
              <a:t>Log record contains: </a:t>
            </a:r>
          </a:p>
          <a:p>
            <a:pPr lvl="2">
              <a:buFontTx/>
              <a:buNone/>
            </a:pPr>
            <a:r>
              <a:rPr lang="en-US" sz="2800" dirty="0">
                <a:solidFill>
                  <a:srgbClr val="0000FF"/>
                </a:solidFill>
              </a:rPr>
              <a:t>&lt;XID, location, old data, new data&gt;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31562" y="5663625"/>
            <a:ext cx="712887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This is sufficient to UNDO any transaction!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34323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3  &gt;  Motivation &amp; basics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6573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Why do we need logging for atomicity?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515600" cy="47244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Couldn’t we just write TXN to disk </a:t>
            </a:r>
            <a:r>
              <a:rPr lang="en-US" b="1" dirty="0"/>
              <a:t>only</a:t>
            </a:r>
            <a:r>
              <a:rPr lang="en-US" dirty="0"/>
              <a:t> once whole TXN complete?</a:t>
            </a:r>
          </a:p>
          <a:p>
            <a:pPr lvl="1"/>
            <a:r>
              <a:rPr lang="en-US" sz="2400" dirty="0"/>
              <a:t>Then, if abort / crash and TXN not complete, it has no effect- atomicity!</a:t>
            </a:r>
            <a:endParaRPr lang="en-US" dirty="0"/>
          </a:p>
          <a:p>
            <a:pPr lvl="1"/>
            <a:r>
              <a:rPr lang="en-US" sz="2400" i="1" dirty="0"/>
              <a:t>With unlimited memory and time, this could work…</a:t>
            </a:r>
          </a:p>
          <a:p>
            <a:pPr lvl="1"/>
            <a:endParaRPr lang="en-US" i="1" dirty="0"/>
          </a:p>
          <a:p>
            <a:r>
              <a:rPr lang="en-US" sz="2800" dirty="0"/>
              <a:t>However, we </a:t>
            </a:r>
            <a:r>
              <a:rPr lang="en-US" sz="2800" b="1" dirty="0"/>
              <a:t>need to log partial results of TXNs</a:t>
            </a:r>
            <a:r>
              <a:rPr lang="en-US" sz="2800" dirty="0"/>
              <a:t> because of:</a:t>
            </a:r>
          </a:p>
          <a:p>
            <a:pPr lvl="1"/>
            <a:r>
              <a:rPr lang="en-US" sz="2400" dirty="0"/>
              <a:t>Memory constraints (enough space for full TXN??)</a:t>
            </a:r>
          </a:p>
          <a:p>
            <a:pPr lvl="1"/>
            <a:r>
              <a:rPr lang="en-US" dirty="0"/>
              <a:t>Time constraints (what if one TXN takes very long?)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468066" y="5129184"/>
            <a:ext cx="925586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We need to write partial results to disk!</a:t>
            </a:r>
          </a:p>
          <a:p>
            <a:pPr algn="ctr"/>
            <a:r>
              <a:rPr lang="en-US" sz="2800" dirty="0">
                <a:latin typeface="+mj-lt"/>
              </a:rPr>
              <a:t>…And so we need a </a:t>
            </a:r>
            <a:r>
              <a:rPr lang="en-US" sz="2800" b="1" dirty="0">
                <a:latin typeface="+mj-lt"/>
              </a:rPr>
              <a:t>log</a:t>
            </a:r>
            <a:r>
              <a:rPr lang="en-US" sz="2800" dirty="0">
                <a:latin typeface="+mj-lt"/>
              </a:rPr>
              <a:t> to be able to </a:t>
            </a:r>
            <a:r>
              <a:rPr lang="en-US" sz="2800" b="1" i="1" dirty="0">
                <a:latin typeface="+mj-lt"/>
              </a:rPr>
              <a:t>undo</a:t>
            </a:r>
            <a:r>
              <a:rPr lang="en-US" sz="2800" dirty="0">
                <a:latin typeface="+mj-lt"/>
              </a:rPr>
              <a:t> these partial results!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780" y="-22510"/>
              <a:ext cx="34323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3  &gt;  Motivation &amp; basics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2626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will learn about in this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10515600" cy="386780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Logging: An animation of commit protocols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2248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349375"/>
            <a:ext cx="8229600" cy="1143000"/>
          </a:xfrm>
        </p:spPr>
        <p:txBody>
          <a:bodyPr/>
          <a:lstStyle/>
          <a:p>
            <a:r>
              <a:rPr lang="en-US" dirty="0"/>
              <a:t>A Picture of Logging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8780" y="-22510"/>
              <a:ext cx="3799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3  &gt;  Logging commit protocol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2794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picture of logging</a:t>
            </a:r>
          </a:p>
        </p:txBody>
      </p:sp>
      <p:sp>
        <p:nvSpPr>
          <p:cNvPr id="4" name="Can 3"/>
          <p:cNvSpPr/>
          <p:nvPr/>
        </p:nvSpPr>
        <p:spPr>
          <a:xfrm>
            <a:off x="2165683" y="4920916"/>
            <a:ext cx="3114845" cy="14705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Data on Disk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8736" y="2354179"/>
            <a:ext cx="6149473" cy="1858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Main Memory</a:t>
            </a:r>
          </a:p>
        </p:txBody>
      </p:sp>
      <p:sp>
        <p:nvSpPr>
          <p:cNvPr id="6" name="Can 5"/>
          <p:cNvSpPr/>
          <p:nvPr/>
        </p:nvSpPr>
        <p:spPr>
          <a:xfrm>
            <a:off x="6149472" y="4920916"/>
            <a:ext cx="2058737" cy="14705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Log on Disk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2438" y="2354179"/>
            <a:ext cx="2705771" cy="6951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+mj-lt"/>
              </a:rPr>
              <a:t>Log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7970" y="2353804"/>
            <a:ext cx="136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 </a:t>
            </a:r>
          </a:p>
        </p:txBody>
      </p:sp>
      <p:sp>
        <p:nvSpPr>
          <p:cNvPr id="10" name="Oval 9"/>
          <p:cNvSpPr/>
          <p:nvPr/>
        </p:nvSpPr>
        <p:spPr>
          <a:xfrm>
            <a:off x="2165682" y="2447758"/>
            <a:ext cx="1243264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A=0</a:t>
            </a:r>
          </a:p>
        </p:txBody>
      </p:sp>
      <p:sp>
        <p:nvSpPr>
          <p:cNvPr id="14" name="Oval 13"/>
          <p:cNvSpPr/>
          <p:nvPr/>
        </p:nvSpPr>
        <p:spPr>
          <a:xfrm>
            <a:off x="2165682" y="3175000"/>
            <a:ext cx="1243264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B=5</a:t>
            </a:r>
          </a:p>
        </p:txBody>
      </p:sp>
      <p:sp>
        <p:nvSpPr>
          <p:cNvPr id="15" name="Oval 14"/>
          <p:cNvSpPr/>
          <p:nvPr/>
        </p:nvSpPr>
        <p:spPr>
          <a:xfrm>
            <a:off x="2219156" y="5027862"/>
            <a:ext cx="1323475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A=0</a:t>
            </a:r>
          </a:p>
        </p:txBody>
      </p:sp>
      <p:cxnSp>
        <p:nvCxnSpPr>
          <p:cNvPr id="17" name="Straight Arrow Connector 16"/>
          <p:cNvCxnSpPr>
            <a:endCxn id="10" idx="2"/>
          </p:cNvCxnSpPr>
          <p:nvPr/>
        </p:nvCxnSpPr>
        <p:spPr>
          <a:xfrm>
            <a:off x="1256630" y="2735179"/>
            <a:ext cx="909052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0" y="1290958"/>
            <a:ext cx="368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T: R(A), W(A)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8780" y="-22510"/>
              <a:ext cx="3799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3  &gt;  Logging commit protocol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457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Transactions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053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picture of logging</a:t>
            </a:r>
          </a:p>
        </p:txBody>
      </p:sp>
      <p:sp>
        <p:nvSpPr>
          <p:cNvPr id="4" name="Can 3"/>
          <p:cNvSpPr/>
          <p:nvPr/>
        </p:nvSpPr>
        <p:spPr>
          <a:xfrm>
            <a:off x="2165683" y="4920748"/>
            <a:ext cx="3114845" cy="14705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Data on Disk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8736" y="2354011"/>
            <a:ext cx="6149473" cy="1858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Main Memory</a:t>
            </a:r>
          </a:p>
        </p:txBody>
      </p:sp>
      <p:sp>
        <p:nvSpPr>
          <p:cNvPr id="6" name="Can 5"/>
          <p:cNvSpPr/>
          <p:nvPr/>
        </p:nvSpPr>
        <p:spPr>
          <a:xfrm>
            <a:off x="6149472" y="4920748"/>
            <a:ext cx="2058737" cy="14705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Log on Disk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2438" y="2354011"/>
            <a:ext cx="2705771" cy="6951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+mj-lt"/>
              </a:rPr>
              <a:t>Log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354012"/>
            <a:ext cx="136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T </a:t>
            </a:r>
          </a:p>
        </p:txBody>
      </p:sp>
      <p:sp>
        <p:nvSpPr>
          <p:cNvPr id="10" name="Oval 9"/>
          <p:cNvSpPr/>
          <p:nvPr/>
        </p:nvSpPr>
        <p:spPr>
          <a:xfrm>
            <a:off x="2165682" y="2447590"/>
            <a:ext cx="1243264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A=1</a:t>
            </a:r>
          </a:p>
        </p:txBody>
      </p:sp>
      <p:sp>
        <p:nvSpPr>
          <p:cNvPr id="14" name="Oval 13"/>
          <p:cNvSpPr/>
          <p:nvPr/>
        </p:nvSpPr>
        <p:spPr>
          <a:xfrm>
            <a:off x="2165682" y="3174832"/>
            <a:ext cx="1243264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B=5</a:t>
            </a:r>
          </a:p>
        </p:txBody>
      </p:sp>
      <p:sp>
        <p:nvSpPr>
          <p:cNvPr id="15" name="Oval 14"/>
          <p:cNvSpPr/>
          <p:nvPr/>
        </p:nvSpPr>
        <p:spPr>
          <a:xfrm>
            <a:off x="2219156" y="5027694"/>
            <a:ext cx="1323475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A=0</a:t>
            </a:r>
          </a:p>
        </p:txBody>
      </p:sp>
      <p:cxnSp>
        <p:nvCxnSpPr>
          <p:cNvPr id="17" name="Straight Arrow Connector 16"/>
          <p:cNvCxnSpPr>
            <a:endCxn id="10" idx="2"/>
          </p:cNvCxnSpPr>
          <p:nvPr/>
        </p:nvCxnSpPr>
        <p:spPr>
          <a:xfrm>
            <a:off x="1256630" y="2735011"/>
            <a:ext cx="909052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0" y="1290958"/>
            <a:ext cx="368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T: R(A), W(A)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55389" y="1690688"/>
            <a:ext cx="171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A: 0</a:t>
            </a:r>
            <a:r>
              <a:rPr lang="en-US" sz="2800" dirty="0">
                <a:latin typeface="+mj-lt"/>
                <a:sym typeface="Wingdings"/>
              </a:rPr>
              <a:t>1</a:t>
            </a:r>
            <a:endParaRPr lang="en-US" sz="28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02437" y="2360699"/>
            <a:ext cx="286088" cy="71494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8780" y="-22510"/>
              <a:ext cx="3799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3  &gt;  Logging commit protocol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102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picture of logging</a:t>
            </a:r>
          </a:p>
        </p:txBody>
      </p:sp>
      <p:sp>
        <p:nvSpPr>
          <p:cNvPr id="4" name="Can 3"/>
          <p:cNvSpPr/>
          <p:nvPr/>
        </p:nvSpPr>
        <p:spPr>
          <a:xfrm>
            <a:off x="2165683" y="4920748"/>
            <a:ext cx="3114845" cy="14705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Data on Disk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8736" y="2354011"/>
            <a:ext cx="6149473" cy="1858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Main Memory</a:t>
            </a:r>
          </a:p>
        </p:txBody>
      </p:sp>
      <p:sp>
        <p:nvSpPr>
          <p:cNvPr id="6" name="Can 5"/>
          <p:cNvSpPr/>
          <p:nvPr/>
        </p:nvSpPr>
        <p:spPr>
          <a:xfrm>
            <a:off x="6149472" y="4920748"/>
            <a:ext cx="2058737" cy="14705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Log on Disk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2438" y="2354011"/>
            <a:ext cx="2705771" cy="6951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+mj-lt"/>
              </a:rPr>
              <a:t>Log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354012"/>
            <a:ext cx="136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T </a:t>
            </a:r>
          </a:p>
        </p:txBody>
      </p:sp>
      <p:sp>
        <p:nvSpPr>
          <p:cNvPr id="10" name="Oval 9"/>
          <p:cNvSpPr/>
          <p:nvPr/>
        </p:nvSpPr>
        <p:spPr>
          <a:xfrm>
            <a:off x="2165682" y="2447590"/>
            <a:ext cx="1243264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A=1</a:t>
            </a:r>
          </a:p>
        </p:txBody>
      </p:sp>
      <p:sp>
        <p:nvSpPr>
          <p:cNvPr id="14" name="Oval 13"/>
          <p:cNvSpPr/>
          <p:nvPr/>
        </p:nvSpPr>
        <p:spPr>
          <a:xfrm>
            <a:off x="2165682" y="3174832"/>
            <a:ext cx="1243264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B=5</a:t>
            </a:r>
          </a:p>
        </p:txBody>
      </p:sp>
      <p:sp>
        <p:nvSpPr>
          <p:cNvPr id="15" name="Oval 14"/>
          <p:cNvSpPr/>
          <p:nvPr/>
        </p:nvSpPr>
        <p:spPr>
          <a:xfrm>
            <a:off x="2219156" y="5027694"/>
            <a:ext cx="1323475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A=0</a:t>
            </a:r>
          </a:p>
        </p:txBody>
      </p:sp>
      <p:cxnSp>
        <p:nvCxnSpPr>
          <p:cNvPr id="17" name="Straight Arrow Connector 16"/>
          <p:cNvCxnSpPr>
            <a:endCxn id="10" idx="2"/>
          </p:cNvCxnSpPr>
          <p:nvPr/>
        </p:nvCxnSpPr>
        <p:spPr>
          <a:xfrm>
            <a:off x="1256630" y="2735011"/>
            <a:ext cx="909052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0" y="1290958"/>
            <a:ext cx="368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T: R(A), W(A)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5389" y="1690688"/>
            <a:ext cx="171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A: 0</a:t>
            </a:r>
            <a:r>
              <a:rPr lang="en-US" sz="2800" dirty="0">
                <a:latin typeface="+mj-lt"/>
                <a:sym typeface="Wingdings"/>
              </a:rPr>
              <a:t>1</a:t>
            </a:r>
            <a:endParaRPr lang="en-US" sz="28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2437" y="2360699"/>
            <a:ext cx="286088" cy="71494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8780" y="-22510"/>
              <a:ext cx="3799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3  &gt;  Logging commit protocol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232225" y="2354011"/>
            <a:ext cx="250815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Operation recorded in log in main memory!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2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correct way to write this all to disk?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look at the </a:t>
            </a:r>
            <a:r>
              <a:rPr lang="en-US" i="1" dirty="0"/>
              <a:t>Write-Ahead Logging (WAL) </a:t>
            </a:r>
            <a:r>
              <a:rPr lang="en-US" dirty="0"/>
              <a:t>protocol</a:t>
            </a:r>
          </a:p>
          <a:p>
            <a:endParaRPr lang="en-US" dirty="0"/>
          </a:p>
          <a:p>
            <a:r>
              <a:rPr lang="en-US" dirty="0"/>
              <a:t>We’ll see why it works by looking at other protocols which are incorrect!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51600" y="4634022"/>
            <a:ext cx="728879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+mj-lt"/>
              </a:rPr>
              <a:t>Remember: Key idea is to ensure durability </a:t>
            </a:r>
            <a:r>
              <a:rPr lang="en-US" sz="3000" i="1" dirty="0">
                <a:latin typeface="+mj-lt"/>
              </a:rPr>
              <a:t>while </a:t>
            </a:r>
            <a:r>
              <a:rPr lang="en-US" sz="3000" dirty="0">
                <a:latin typeface="+mj-lt"/>
              </a:rPr>
              <a:t>maintaining our ability to “undo”!</a:t>
            </a:r>
            <a:endParaRPr lang="en-US" sz="3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851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953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Write-Ahead Logging (WAL)</a:t>
            </a:r>
            <a:br>
              <a:rPr lang="en-US" dirty="0"/>
            </a:br>
            <a:r>
              <a:rPr lang="en-US" dirty="0"/>
              <a:t>TXN Commit Protocol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8780" y="-22510"/>
              <a:ext cx="3799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3  &gt;  Logging commit protocol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33723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Transaction Commit Process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FORCE Write </a:t>
            </a:r>
            <a:r>
              <a:rPr lang="en-US" sz="3200" b="1" dirty="0"/>
              <a:t>commit</a:t>
            </a:r>
            <a:r>
              <a:rPr lang="en-US" sz="3200" dirty="0"/>
              <a:t> record to log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All log records up to last update from this TX are FORCED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Commit() returns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1600" y="5232737"/>
            <a:ext cx="728879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+mj-lt"/>
              </a:rPr>
              <a:t>Transaction is committed </a:t>
            </a:r>
            <a:r>
              <a:rPr lang="en-US" sz="3000" i="1" dirty="0">
                <a:latin typeface="+mj-lt"/>
              </a:rPr>
              <a:t>once commit log record is on stable storage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3799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3  &gt;  Logging commit protocol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2064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uiExpand="1" build="p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Incorrect Commit Protocol #1</a:t>
            </a:r>
          </a:p>
        </p:txBody>
      </p:sp>
      <p:sp>
        <p:nvSpPr>
          <p:cNvPr id="4" name="Can 3"/>
          <p:cNvSpPr/>
          <p:nvPr/>
        </p:nvSpPr>
        <p:spPr>
          <a:xfrm>
            <a:off x="2165683" y="5110416"/>
            <a:ext cx="3114845" cy="14705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Data on Disk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8736" y="2543679"/>
            <a:ext cx="6149473" cy="1858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Main Memory</a:t>
            </a:r>
          </a:p>
        </p:txBody>
      </p:sp>
      <p:sp>
        <p:nvSpPr>
          <p:cNvPr id="6" name="Can 5"/>
          <p:cNvSpPr/>
          <p:nvPr/>
        </p:nvSpPr>
        <p:spPr>
          <a:xfrm>
            <a:off x="6149472" y="5110416"/>
            <a:ext cx="2058737" cy="14705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Log on Disk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2438" y="2543679"/>
            <a:ext cx="2705771" cy="6951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+mj-lt"/>
              </a:rPr>
              <a:t>Log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543680"/>
            <a:ext cx="136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T </a:t>
            </a:r>
          </a:p>
        </p:txBody>
      </p:sp>
      <p:sp>
        <p:nvSpPr>
          <p:cNvPr id="10" name="Oval 9"/>
          <p:cNvSpPr/>
          <p:nvPr/>
        </p:nvSpPr>
        <p:spPr>
          <a:xfrm>
            <a:off x="2165682" y="2637258"/>
            <a:ext cx="1243264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A=1</a:t>
            </a:r>
          </a:p>
        </p:txBody>
      </p:sp>
      <p:sp>
        <p:nvSpPr>
          <p:cNvPr id="14" name="Oval 13"/>
          <p:cNvSpPr/>
          <p:nvPr/>
        </p:nvSpPr>
        <p:spPr>
          <a:xfrm>
            <a:off x="2165682" y="3364500"/>
            <a:ext cx="1243264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B=5</a:t>
            </a:r>
          </a:p>
        </p:txBody>
      </p:sp>
      <p:sp>
        <p:nvSpPr>
          <p:cNvPr id="15" name="Oval 14"/>
          <p:cNvSpPr/>
          <p:nvPr/>
        </p:nvSpPr>
        <p:spPr>
          <a:xfrm>
            <a:off x="2219156" y="5217362"/>
            <a:ext cx="1323475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A=0</a:t>
            </a:r>
          </a:p>
        </p:txBody>
      </p:sp>
      <p:cxnSp>
        <p:nvCxnSpPr>
          <p:cNvPr id="17" name="Straight Arrow Connector 16"/>
          <p:cNvCxnSpPr>
            <a:endCxn id="10" idx="2"/>
          </p:cNvCxnSpPr>
          <p:nvPr/>
        </p:nvCxnSpPr>
        <p:spPr>
          <a:xfrm>
            <a:off x="1256630" y="2924679"/>
            <a:ext cx="909052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1681264"/>
            <a:ext cx="368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T: R(A), W(A)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5389" y="1880356"/>
            <a:ext cx="171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A: 0</a:t>
            </a:r>
            <a:r>
              <a:rPr lang="en-US" sz="2800" dirty="0">
                <a:latin typeface="+mj-lt"/>
                <a:sym typeface="Wingdings"/>
              </a:rPr>
              <a:t>1</a:t>
            </a:r>
            <a:endParaRPr lang="en-US" sz="28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2437" y="2538323"/>
            <a:ext cx="286088" cy="71494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17387" y="2538323"/>
            <a:ext cx="286088" cy="71494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8780" y="-22510"/>
              <a:ext cx="3799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3  &gt;  Logging commit protocol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825844" y="1053014"/>
            <a:ext cx="296077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Let’s try committing </a:t>
            </a:r>
            <a:r>
              <a:rPr lang="en-US" sz="2400" i="1" dirty="0">
                <a:latin typeface="+mj-lt"/>
              </a:rPr>
              <a:t>before</a:t>
            </a:r>
            <a:r>
              <a:rPr lang="en-US" sz="2400" dirty="0">
                <a:latin typeface="+mj-lt"/>
              </a:rPr>
              <a:t> we’ve written either data or log to disk…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25844" y="3732909"/>
            <a:ext cx="296077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If we crash now, is T durable?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25844" y="2924679"/>
            <a:ext cx="234812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+mj-lt"/>
              </a:rPr>
              <a:t>OK, Commit!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25844" y="5089366"/>
            <a:ext cx="28236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+mj-lt"/>
              </a:rPr>
              <a:t>Lost T’s update!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918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9" grpId="0"/>
      <p:bldP spid="11" grpId="0" animBg="1"/>
      <p:bldP spid="20" grpId="0" animBg="1"/>
      <p:bldP spid="20" grpId="1" animBg="1"/>
      <p:bldP spid="24" grpId="0" animBg="1"/>
      <p:bldP spid="25" grpId="0" animBg="1"/>
      <p:bldP spid="27" grpId="0" animBg="1"/>
      <p:bldP spid="2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Incorrect Commit Protocol #2</a:t>
            </a:r>
          </a:p>
        </p:txBody>
      </p:sp>
      <p:sp>
        <p:nvSpPr>
          <p:cNvPr id="4" name="Can 3"/>
          <p:cNvSpPr/>
          <p:nvPr/>
        </p:nvSpPr>
        <p:spPr>
          <a:xfrm>
            <a:off x="2165683" y="5110416"/>
            <a:ext cx="3114845" cy="14705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Data on Disk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8736" y="2543679"/>
            <a:ext cx="6149473" cy="1858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Main Memory</a:t>
            </a:r>
          </a:p>
        </p:txBody>
      </p:sp>
      <p:sp>
        <p:nvSpPr>
          <p:cNvPr id="6" name="Can 5"/>
          <p:cNvSpPr/>
          <p:nvPr/>
        </p:nvSpPr>
        <p:spPr>
          <a:xfrm>
            <a:off x="6149472" y="5110416"/>
            <a:ext cx="2058737" cy="14705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Log on Disk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2438" y="2543679"/>
            <a:ext cx="2705771" cy="6951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+mj-lt"/>
              </a:rPr>
              <a:t>Log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543680"/>
            <a:ext cx="136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T </a:t>
            </a:r>
          </a:p>
        </p:txBody>
      </p:sp>
      <p:sp>
        <p:nvSpPr>
          <p:cNvPr id="10" name="Oval 9"/>
          <p:cNvSpPr/>
          <p:nvPr/>
        </p:nvSpPr>
        <p:spPr>
          <a:xfrm>
            <a:off x="2165682" y="2637258"/>
            <a:ext cx="1243264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A=1</a:t>
            </a:r>
          </a:p>
        </p:txBody>
      </p:sp>
      <p:sp>
        <p:nvSpPr>
          <p:cNvPr id="14" name="Oval 13"/>
          <p:cNvSpPr/>
          <p:nvPr/>
        </p:nvSpPr>
        <p:spPr>
          <a:xfrm>
            <a:off x="2165682" y="3364500"/>
            <a:ext cx="1243264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B=5</a:t>
            </a:r>
          </a:p>
        </p:txBody>
      </p:sp>
      <p:sp>
        <p:nvSpPr>
          <p:cNvPr id="15" name="Oval 14"/>
          <p:cNvSpPr/>
          <p:nvPr/>
        </p:nvSpPr>
        <p:spPr>
          <a:xfrm>
            <a:off x="2219156" y="5217362"/>
            <a:ext cx="1323475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A=0</a:t>
            </a:r>
          </a:p>
        </p:txBody>
      </p:sp>
      <p:cxnSp>
        <p:nvCxnSpPr>
          <p:cNvPr id="17" name="Straight Arrow Connector 16"/>
          <p:cNvCxnSpPr>
            <a:endCxn id="10" idx="2"/>
          </p:cNvCxnSpPr>
          <p:nvPr/>
        </p:nvCxnSpPr>
        <p:spPr>
          <a:xfrm>
            <a:off x="1256630" y="2924679"/>
            <a:ext cx="909052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1681264"/>
            <a:ext cx="368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T: R(A), W(A)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5389" y="1880356"/>
            <a:ext cx="171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A: 0</a:t>
            </a:r>
            <a:r>
              <a:rPr lang="en-US" sz="2800" dirty="0">
                <a:latin typeface="+mj-lt"/>
                <a:sym typeface="Wingdings"/>
              </a:rPr>
              <a:t>1</a:t>
            </a:r>
            <a:endParaRPr lang="en-US" sz="28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2437" y="2538323"/>
            <a:ext cx="286088" cy="71494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17387" y="2538323"/>
            <a:ext cx="286088" cy="71494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8780" y="-22510"/>
              <a:ext cx="3799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3  &gt;  Logging commit protocol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825844" y="1053014"/>
            <a:ext cx="296077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Let’s try committing </a:t>
            </a:r>
            <a:r>
              <a:rPr lang="en-US" sz="2400" i="1" dirty="0">
                <a:latin typeface="+mj-lt"/>
              </a:rPr>
              <a:t>after</a:t>
            </a:r>
            <a:r>
              <a:rPr lang="en-US" sz="2400" dirty="0">
                <a:latin typeface="+mj-lt"/>
              </a:rPr>
              <a:t> we’ve written data but </a:t>
            </a:r>
            <a:r>
              <a:rPr lang="en-US" sz="2400" i="1" dirty="0">
                <a:latin typeface="+mj-lt"/>
              </a:rPr>
              <a:t>before</a:t>
            </a:r>
            <a:r>
              <a:rPr lang="en-US" sz="2400" dirty="0">
                <a:latin typeface="+mj-lt"/>
              </a:rPr>
              <a:t> we’ve written log to disk…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04504" y="3939342"/>
            <a:ext cx="318211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If we crash now, is T durable?  Yes!  Except…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25844" y="2924679"/>
            <a:ext cx="234812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+mj-lt"/>
              </a:rPr>
              <a:t>OK, Commit!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34404" y="5156693"/>
            <a:ext cx="305221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+mj-lt"/>
              </a:rPr>
              <a:t>How do we know whether T was committed??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359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00053 0.376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88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5" grpId="0" animBg="1"/>
      <p:bldP spid="9" grpId="0"/>
      <p:bldP spid="11" grpId="0" animBg="1"/>
      <p:bldP spid="20" grpId="0" animBg="1"/>
      <p:bldP spid="20" grpId="1" animBg="1"/>
      <p:bldP spid="24" grpId="0" animBg="1"/>
      <p:bldP spid="25" grpId="0" animBg="1"/>
      <p:bldP spid="27" grpId="0" animBg="1"/>
      <p:bldP spid="2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42629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Improved Commit Protocol (WAL)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8780" y="-22510"/>
              <a:ext cx="3799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3  &gt;  Logging commit protocol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13130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Write-ahead Logging (WAL) Commit Protocol</a:t>
            </a:r>
          </a:p>
        </p:txBody>
      </p:sp>
      <p:sp>
        <p:nvSpPr>
          <p:cNvPr id="4" name="Can 3"/>
          <p:cNvSpPr/>
          <p:nvPr/>
        </p:nvSpPr>
        <p:spPr>
          <a:xfrm>
            <a:off x="2165683" y="5110416"/>
            <a:ext cx="3114845" cy="14705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Data on Disk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8736" y="2543679"/>
            <a:ext cx="6149473" cy="1858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Main Memory</a:t>
            </a:r>
          </a:p>
        </p:txBody>
      </p:sp>
      <p:sp>
        <p:nvSpPr>
          <p:cNvPr id="6" name="Can 5"/>
          <p:cNvSpPr/>
          <p:nvPr/>
        </p:nvSpPr>
        <p:spPr>
          <a:xfrm>
            <a:off x="6149472" y="5110416"/>
            <a:ext cx="2058737" cy="14705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Log on Disk</a:t>
            </a:r>
          </a:p>
        </p:txBody>
      </p:sp>
      <p:sp>
        <p:nvSpPr>
          <p:cNvPr id="7" name="Rectangle 6"/>
          <p:cNvSpPr/>
          <p:nvPr/>
        </p:nvSpPr>
        <p:spPr>
          <a:xfrm>
            <a:off x="5502438" y="2543679"/>
            <a:ext cx="2705771" cy="6951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+mj-lt"/>
              </a:rPr>
              <a:t>Log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543680"/>
            <a:ext cx="136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T </a:t>
            </a:r>
          </a:p>
        </p:txBody>
      </p:sp>
      <p:sp>
        <p:nvSpPr>
          <p:cNvPr id="10" name="Oval 9"/>
          <p:cNvSpPr/>
          <p:nvPr/>
        </p:nvSpPr>
        <p:spPr>
          <a:xfrm>
            <a:off x="2165682" y="2637258"/>
            <a:ext cx="1243264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A=1</a:t>
            </a:r>
          </a:p>
        </p:txBody>
      </p:sp>
      <p:sp>
        <p:nvSpPr>
          <p:cNvPr id="14" name="Oval 13"/>
          <p:cNvSpPr/>
          <p:nvPr/>
        </p:nvSpPr>
        <p:spPr>
          <a:xfrm>
            <a:off x="2165682" y="3364500"/>
            <a:ext cx="1243264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B=5</a:t>
            </a:r>
          </a:p>
        </p:txBody>
      </p:sp>
      <p:sp>
        <p:nvSpPr>
          <p:cNvPr id="15" name="Oval 14"/>
          <p:cNvSpPr/>
          <p:nvPr/>
        </p:nvSpPr>
        <p:spPr>
          <a:xfrm>
            <a:off x="2219156" y="5217362"/>
            <a:ext cx="1323475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A=0</a:t>
            </a:r>
          </a:p>
        </p:txBody>
      </p:sp>
      <p:cxnSp>
        <p:nvCxnSpPr>
          <p:cNvPr id="17" name="Straight Arrow Connector 16"/>
          <p:cNvCxnSpPr>
            <a:endCxn id="10" idx="2"/>
          </p:cNvCxnSpPr>
          <p:nvPr/>
        </p:nvCxnSpPr>
        <p:spPr>
          <a:xfrm>
            <a:off x="1256630" y="2924679"/>
            <a:ext cx="909052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1681264"/>
            <a:ext cx="368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T: R(A), W(A)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55389" y="1880356"/>
            <a:ext cx="1711158" cy="1372912"/>
            <a:chOff x="5355389" y="1880356"/>
            <a:chExt cx="1711158" cy="1372912"/>
          </a:xfrm>
        </p:grpSpPr>
        <p:sp>
          <p:nvSpPr>
            <p:cNvPr id="9" name="TextBox 8"/>
            <p:cNvSpPr txBox="1"/>
            <p:nvPr/>
          </p:nvSpPr>
          <p:spPr>
            <a:xfrm>
              <a:off x="5355389" y="1880356"/>
              <a:ext cx="1711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A: 0</a:t>
              </a:r>
              <a:r>
                <a:rPr lang="en-US" sz="2800" dirty="0">
                  <a:latin typeface="+mj-lt"/>
                  <a:sym typeface="Wingdings"/>
                </a:rPr>
                <a:t>1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02437" y="2538323"/>
              <a:ext cx="286088" cy="71494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17387" y="2538323"/>
              <a:ext cx="286088" cy="71494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8780" y="-22510"/>
              <a:ext cx="3799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3  &gt;  Logging commit protocol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507712" y="1461560"/>
            <a:ext cx="329184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This time, let’s try committing </a:t>
            </a:r>
            <a:r>
              <a:rPr lang="en-US" sz="2400" b="1" i="1" u="sng" dirty="0">
                <a:latin typeface="+mj-lt"/>
              </a:rPr>
              <a:t>after</a:t>
            </a:r>
            <a:r>
              <a:rPr lang="en-US" sz="2400" b="1" u="sng" dirty="0">
                <a:latin typeface="+mj-lt"/>
              </a:rPr>
              <a:t> we’ve written log to disk but </a:t>
            </a:r>
            <a:r>
              <a:rPr lang="en-US" sz="2400" b="1" i="1" u="sng" dirty="0">
                <a:latin typeface="+mj-lt"/>
              </a:rPr>
              <a:t>before</a:t>
            </a:r>
            <a:r>
              <a:rPr lang="en-US" sz="2400" b="1" u="sng" dirty="0">
                <a:latin typeface="+mj-lt"/>
              </a:rPr>
              <a:t> we’ve written data to disk</a:t>
            </a:r>
            <a:r>
              <a:rPr lang="en-US" sz="2400" dirty="0">
                <a:latin typeface="+mj-lt"/>
              </a:rPr>
              <a:t>… this is WAL!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07712" y="4325696"/>
            <a:ext cx="318211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If we crash now, is T durable?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07712" y="3552988"/>
            <a:ext cx="234812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+mj-lt"/>
              </a:rPr>
              <a:t>OK, Commit!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487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7787 0.371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24" grpId="0" animBg="1"/>
      <p:bldP spid="25" grpId="0" animBg="1"/>
      <p:bldP spid="2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Write-ahead Logging (WAL) Commit Protocol</a:t>
            </a:r>
          </a:p>
        </p:txBody>
      </p:sp>
      <p:sp>
        <p:nvSpPr>
          <p:cNvPr id="4" name="Can 3"/>
          <p:cNvSpPr/>
          <p:nvPr/>
        </p:nvSpPr>
        <p:spPr>
          <a:xfrm>
            <a:off x="2165683" y="5110416"/>
            <a:ext cx="3114845" cy="14705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Data on Disk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8736" y="2543679"/>
            <a:ext cx="6149473" cy="1858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Main Memory</a:t>
            </a:r>
          </a:p>
        </p:txBody>
      </p:sp>
      <p:sp>
        <p:nvSpPr>
          <p:cNvPr id="6" name="Can 5"/>
          <p:cNvSpPr/>
          <p:nvPr/>
        </p:nvSpPr>
        <p:spPr>
          <a:xfrm>
            <a:off x="6149472" y="5110416"/>
            <a:ext cx="2058737" cy="147052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Log on Disk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543680"/>
            <a:ext cx="1363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T </a:t>
            </a:r>
          </a:p>
        </p:txBody>
      </p:sp>
      <p:sp>
        <p:nvSpPr>
          <p:cNvPr id="15" name="Oval 14"/>
          <p:cNvSpPr/>
          <p:nvPr/>
        </p:nvSpPr>
        <p:spPr>
          <a:xfrm>
            <a:off x="2219156" y="5217362"/>
            <a:ext cx="1323475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A=0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256630" y="2924679"/>
            <a:ext cx="909052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1681264"/>
            <a:ext cx="368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T: R(A), W(A)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290960" y="4419292"/>
            <a:ext cx="1711158" cy="1372912"/>
            <a:chOff x="5355389" y="1880356"/>
            <a:chExt cx="1711158" cy="1372912"/>
          </a:xfrm>
        </p:grpSpPr>
        <p:sp>
          <p:nvSpPr>
            <p:cNvPr id="9" name="TextBox 8"/>
            <p:cNvSpPr txBox="1"/>
            <p:nvPr/>
          </p:nvSpPr>
          <p:spPr>
            <a:xfrm>
              <a:off x="5355389" y="1880356"/>
              <a:ext cx="1711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A: 0</a:t>
              </a:r>
              <a:r>
                <a:rPr lang="en-US" sz="2800" dirty="0">
                  <a:latin typeface="+mj-lt"/>
                  <a:sym typeface="Wingdings"/>
                </a:rPr>
                <a:t>1</a:t>
              </a:r>
              <a:endParaRPr lang="en-US" sz="2800" dirty="0"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02437" y="2538323"/>
              <a:ext cx="286088" cy="71494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17387" y="2538323"/>
              <a:ext cx="286088" cy="71494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22" name="Rectangle 21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8780" y="-22510"/>
              <a:ext cx="3799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3  &gt;  Logging commit protocol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507712" y="1461560"/>
            <a:ext cx="329184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This time, let’s try committing </a:t>
            </a:r>
            <a:r>
              <a:rPr lang="en-US" sz="2400" b="1" i="1" u="sng" dirty="0">
                <a:latin typeface="+mj-lt"/>
              </a:rPr>
              <a:t>after</a:t>
            </a:r>
            <a:r>
              <a:rPr lang="en-US" sz="2400" b="1" u="sng" dirty="0">
                <a:latin typeface="+mj-lt"/>
              </a:rPr>
              <a:t> we’ve written log to disk but </a:t>
            </a:r>
            <a:r>
              <a:rPr lang="en-US" sz="2400" b="1" i="1" u="sng" dirty="0">
                <a:latin typeface="+mj-lt"/>
              </a:rPr>
              <a:t>before</a:t>
            </a:r>
            <a:r>
              <a:rPr lang="en-US" sz="2400" b="1" u="sng" dirty="0">
                <a:latin typeface="+mj-lt"/>
              </a:rPr>
              <a:t> we’ve written data to disk</a:t>
            </a:r>
            <a:r>
              <a:rPr lang="en-US" sz="2400" dirty="0">
                <a:latin typeface="+mj-lt"/>
              </a:rPr>
              <a:t>… this is WAL!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07712" y="4325696"/>
            <a:ext cx="318211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If we crash now, is T durable?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07712" y="3552988"/>
            <a:ext cx="234812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+mj-lt"/>
              </a:rPr>
              <a:t>OK, Commit!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07712" y="5504783"/>
            <a:ext cx="261939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00B050"/>
                </a:solidFill>
                <a:latin typeface="+mj-lt"/>
              </a:rPr>
              <a:t>USE THE LOG!</a:t>
            </a:r>
            <a:endParaRPr lang="en-US" sz="3200" b="1" i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283164" y="5217362"/>
            <a:ext cx="1243264" cy="57484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+mj-lt"/>
              </a:rPr>
              <a:t>A=1</a:t>
            </a:r>
          </a:p>
        </p:txBody>
      </p:sp>
    </p:spTree>
    <p:extLst>
      <p:ext uri="{BB962C8B-B14F-4D97-AF65-F5344CB8AC3E}">
        <p14:creationId xmlns:p14="http://schemas.microsoft.com/office/powerpoint/2010/main" val="133633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C 0.00247 -0.00023 0.00286 0.00186 -0.00677 -0.00393 C -0.01055 -0.00625 -0.0099 -0.00694 -0.01354 -0.0081 C -0.0155 -0.00856 -0.01758 -0.00856 -0.01953 -0.00925 C -0.02162 -0.00995 -0.02357 -0.01088 -0.02552 -0.01203 C -0.0263 -0.0125 -0.02696 -0.01296 -0.02774 -0.01342 C -0.0293 -0.01388 -0.03073 -0.01412 -0.03229 -0.01458 C -0.03425 -0.0155 -0.03633 -0.0162 -0.03828 -0.01736 C -0.03906 -0.01782 -0.03972 -0.01851 -0.0405 -0.01875 C -0.04245 -0.01921 -0.04453 -0.01944 -0.04649 -0.0199 C -0.04857 -0.0206 -0.05065 -0.02222 -0.05248 -0.02268 C -0.05456 -0.02314 -0.0569 -0.02338 -0.05847 -0.02407 C -0.06107 -0.02476 -0.06641 -0.02662 -0.06641 -0.02638 C -0.06706 -0.02754 -0.06797 -0.0287 -0.06953 -0.02939 C -0.07018 -0.03009 -0.07149 -0.03009 -0.07279 -0.03055 C -0.08229 -0.03449 -0.06823 -0.02939 -0.07956 -0.03333 C -0.08203 -0.03634 -0.08216 -0.0368 -0.08555 -0.03865 C -0.08672 -0.03935 -0.08828 -0.03935 -0.08932 -0.04004 C -0.0918 -0.04143 -0.09453 -0.04328 -0.09675 -0.04537 C -0.09883 -0.04699 -0.10065 -0.04976 -0.10274 -0.05069 C -0.10378 -0.05115 -0.10482 -0.05138 -0.10573 -0.05208 C -0.10677 -0.05277 -0.10781 -0.0537 -0.10873 -0.05463 C -0.10951 -0.05555 -0.11016 -0.05671 -0.11107 -0.0574 C -0.11224 -0.0581 -0.11354 -0.0581 -0.11472 -0.05856 C -0.1155 -0.05949 -0.11628 -0.06064 -0.11706 -0.06134 C -0.12031 -0.06435 -0.12097 -0.06412 -0.12448 -0.06527 C -0.12852 -0.0699 -0.12487 -0.06643 -0.12982 -0.06921 C -0.13099 -0.07013 -0.13229 -0.07129 -0.13347 -0.07199 C -0.13451 -0.07245 -0.13763 -0.07361 -0.1388 -0.07476 C -0.14037 -0.07615 -0.1418 -0.07824 -0.14323 -0.08009 C -0.14401 -0.08078 -0.14466 -0.08217 -0.14557 -0.08263 C -0.14675 -0.08356 -0.14805 -0.08425 -0.14922 -0.08541 C -0.1513 -0.08703 -0.15326 -0.08912 -0.15534 -0.09074 C -0.15651 -0.09143 -0.15781 -0.09236 -0.15899 -0.09328 C -0.16107 -0.0949 -0.16289 -0.09722 -0.16498 -0.09861 C -0.16628 -0.09953 -0.16758 -0.10046 -0.16875 -0.10138 C -0.17123 -0.103 -0.17487 -0.10463 -0.17709 -0.10532 C -0.17826 -0.10578 -0.17956 -0.10648 -0.18073 -0.10671 C -0.1875 -0.10787 -0.19427 -0.1081 -0.20104 -0.10925 L -0.20781 -0.11064 L -0.24076 -0.10925 C -0.24232 -0.10925 -0.24375 -0.10856 -0.24531 -0.1081 C -0.24688 -0.1074 -0.24974 -0.10532 -0.24974 -0.10509 C -0.25078 -0.10393 -0.25182 -0.10254 -0.25274 -0.10138 C -0.25352 -0.10046 -0.25443 -0.1 -0.25508 -0.09861 C -0.25547 -0.09745 -0.25547 -0.09606 -0.25573 -0.09467 C -0.25547 -0.09328 -0.2556 -0.09166 -0.25508 -0.09074 C -0.25274 -0.08657 -0.25052 -0.08611 -0.24753 -0.08541 C -0.24584 -0.08472 -0.24401 -0.08449 -0.24232 -0.08402 C -0.23776 -0.08449 -0.23321 -0.08425 -0.22878 -0.08541 C -0.22669 -0.08588 -0.22357 -0.08935 -0.22201 -0.09189 C -0.21927 -0.09675 -0.22044 -0.09675 -0.21823 -0.10138 C -0.21341 -0.11157 -0.21823 -0.0993 -0.21459 -0.10925 C -0.21367 -0.11851 -0.21302 -0.12129 -0.21459 -0.13194 C -0.21498 -0.13541 -0.21823 -0.14213 -0.21979 -0.14398 C -0.22084 -0.14537 -0.22227 -0.1456 -0.22357 -0.14675 C -0.22487 -0.14791 -0.22604 -0.1493 -0.22722 -0.15069 C -0.22878 -0.15208 -0.23034 -0.15324 -0.23177 -0.15463 C -0.23307 -0.15578 -0.23425 -0.15763 -0.23555 -0.15856 C -0.23724 -0.15995 -0.23906 -0.16018 -0.24076 -0.16134 C -0.24336 -0.16296 -0.24557 -0.16574 -0.24831 -0.16666 C -0.25404 -0.16875 -0.25078 -0.16759 -0.25807 -0.16921 C -0.26354 -0.16898 -0.26901 -0.16875 -0.27448 -0.16805 C -0.27552 -0.16782 -0.27656 -0.16713 -0.27748 -0.16666 C -0.27904 -0.16574 -0.28073 -0.1655 -0.28203 -0.16388 C -0.28776 -0.15717 -0.28529 -0.16088 -0.28959 -0.15324 C -0.28985 -0.15208 -0.28985 -0.15046 -0.29024 -0.1493 C -0.29115 -0.14699 -0.29258 -0.14513 -0.29323 -0.14259 C -0.29388 -0.14074 -0.29375 -0.13819 -0.29401 -0.13588 C -0.29453 -0.1324 -0.29557 -0.12523 -0.29557 -0.125 C -0.29505 -0.12222 -0.29518 -0.11851 -0.29401 -0.11597 C -0.29323 -0.11435 -0.29154 -0.11458 -0.29024 -0.11458 C -0.2875 -0.11458 -0.28477 -0.1155 -0.28203 -0.11597 C -0.27865 -0.11805 -0.27995 -0.1162 -0.27826 -0.12407 C -0.27774 -0.12662 -0.27682 -0.13194 -0.27682 -0.13171 C -0.27709 -0.13865 -0.27669 -0.14537 -0.27748 -0.15208 C -0.27774 -0.15416 -0.27904 -0.15555 -0.27982 -0.1574 C -0.28112 -0.16064 -0.28151 -0.16273 -0.28347 -0.16527 C -0.28438 -0.16643 -0.28555 -0.16713 -0.28659 -0.16805 C -0.28919 -0.17013 -0.29427 -0.17129 -0.29623 -0.17199 C -0.30156 -0.17384 -0.29883 -0.17291 -0.30456 -0.17453 C -0.30899 -0.1743 -0.31354 -0.1743 -0.31797 -0.17338 C -0.32214 -0.17245 -0.32279 -0.16967 -0.3263 -0.16666 C -0.32969 -0.16365 -0.32761 -0.16736 -0.33073 -0.16273 C -0.33451 -0.15717 -0.33138 -0.15972 -0.33529 -0.1574 C -0.33906 -0.14838 -0.33659 -0.15347 -0.34284 -0.14259 L -0.34505 -0.13865 C -0.34557 -0.13634 -0.34597 -0.13425 -0.34649 -0.13194 C -0.34701 -0.13009 -0.34766 -0.12847 -0.34805 -0.12662 C -0.34844 -0.125 -0.34857 -0.12314 -0.34883 -0.12129 C -0.34857 -0.11504 -0.34883 -0.10879 -0.34805 -0.10254 C -0.34779 -0.10046 -0.34662 -0.09907 -0.34584 -0.09722 C -0.34427 -0.09421 -0.34102 -0.08912 -0.33906 -0.08796 L -0.33672 -0.08657 C -0.33438 -0.08703 -0.32865 -0.08564 -0.3263 -0.09074 C -0.32552 -0.09213 -0.32526 -0.09421 -0.32474 -0.09606 C -0.32552 -0.10046 -0.32578 -0.10578 -0.32774 -0.10925 C -0.32839 -0.11041 -0.32917 -0.11134 -0.33008 -0.11203 C -0.33151 -0.11319 -0.33307 -0.11365 -0.33451 -0.11458 L -0.33672 -0.11597 C -0.3405 -0.1155 -0.34427 -0.11574 -0.34805 -0.11458 C -0.3513 -0.11365 -0.35248 -0.11157 -0.35404 -0.10671 C -0.35521 -0.10324 -0.35638 -0.09976 -0.35703 -0.09606 C -0.35886 -0.08657 -0.35768 -0.09027 -0.36003 -0.08402 C -0.36185 -0.07129 -0.36289 -0.06875 -0.36081 -0.05324 C -0.36042 -0.05023 -0.35886 -0.04791 -0.35781 -0.04537 C -0.3556 -0.04027 -0.35534 -0.03912 -0.35248 -0.03472 C -0.35156 -0.0331 -0.35052 -0.03217 -0.34948 -0.03055 C -0.34557 -0.0243 -0.34636 -0.02361 -0.34284 -0.0199 C -0.3418 -0.01898 -0.34076 -0.01828 -0.33985 -0.01736 C -0.33698 -0.01458 -0.3375 -0.01342 -0.33373 -0.01203 C -0.33177 -0.01111 -0.32982 -0.01111 -0.32774 -0.01064 C -0.32604 -0.01111 -0.32409 -0.01064 -0.32253 -0.01203 C -0.32136 -0.01296 -0.32057 -0.01828 -0.32031 -0.0199 C -0.32057 -0.02175 -0.32044 -0.02384 -0.3211 -0.02523 C -0.32149 -0.02662 -0.32253 -0.02731 -0.32331 -0.028 C -0.32656 -0.03101 -0.32722 -0.03078 -0.33073 -0.03194 C -0.3336 -0.03148 -0.33646 -0.03263 -0.33906 -0.03055 C -0.34037 -0.02963 -0.34037 -0.02592 -0.34128 -0.02407 C -0.34193 -0.02268 -0.34284 -0.02222 -0.34349 -0.02129 C -0.34401 -0.0199 -0.34466 -0.01875 -0.34505 -0.01736 C -0.34544 -0.01597 -0.34544 -0.01458 -0.34584 -0.01342 C -0.34623 -0.01111 -0.34675 -0.00879 -0.34727 -0.00671 C -0.34701 -0.00138 -0.34688 0.00394 -0.34649 0.00926 C -0.3461 0.01436 -0.34544 0.01343 -0.34349 0.01737 C -0.34297 0.01852 -0.34258 0.02014 -0.34206 0.0213 C -0.34102 0.02362 -0.33998 0.0257 -0.33906 0.02801 C -0.33854 0.03056 -0.33776 0.03542 -0.33672 0.03727 C -0.33568 0.03959 -0.33425 0.04075 -0.33307 0.0426 C -0.33229 0.04399 -0.33151 0.04514 -0.33073 0.04676 C -0.32995 0.04838 -0.32943 0.05047 -0.32852 0.05209 C -0.32722 0.05417 -0.32539 0.05533 -0.32409 0.05741 C -0.32318 0.05857 -0.32266 0.06019 -0.32175 0.06135 C -0.32084 0.0625 -0.31979 0.06297 -0.31875 0.06412 C -0.3138 0.06899 -0.31641 0.06737 -0.31133 0.07061 C -0.3086 0.07246 -0.30651 0.07362 -0.30378 0.07477 C -0.3013 0.0757 -0.29623 0.07732 -0.29623 0.07755 C -0.2918 0.07639 -0.28724 0.0757 -0.28281 0.07477 C -0.28177 0.07454 -0.28073 0.07408 -0.27982 0.07338 C -0.27891 0.07269 -0.27826 0.07176 -0.27748 0.07061 C -0.27279 0.0632 -0.27305 0.0632 -0.27005 0.05602 C -0.27031 0.05371 -0.27018 0.05139 -0.27084 0.04931 C -0.27149 0.04723 -0.27409 0.04607 -0.27526 0.04537 C -0.27604 0.04676 -0.27696 0.04792 -0.27748 0.04931 C -0.27813 0.05093 -0.27852 0.05301 -0.27904 0.05463 C -0.27943 0.05602 -0.28008 0.05741 -0.28047 0.05857 C -0.28034 0.0632 -0.28073 0.06783 -0.27982 0.072 C -0.27813 0.07871 -0.27552 0.07894 -0.27305 0.08264 C -0.27227 0.0838 -0.27162 0.08565 -0.27084 0.08658 C -0.27018 0.0875 -0.26927 0.08727 -0.26849 0.08797 C -0.26771 0.08866 -0.26706 0.09005 -0.26628 0.09075 C -0.26211 0.09445 -0.25729 0.09561 -0.25274 0.09746 C -0.24883 0.097 -0.24479 0.09676 -0.24076 0.09607 C -0.23946 0.09584 -0.23828 0.09514 -0.23698 0.09468 C -0.23568 0.09422 -0.23307 0.09306 -0.23177 0.0919 C -0.23073 0.09121 -0.22982 0.09005 -0.22878 0.08936 C -0.2237 0.08588 -0.22774 0.08982 -0.22357 0.08658 C -0.22253 0.08588 -0.22162 0.08473 -0.22057 0.08403 C -0.21979 0.08357 -0.21901 0.08334 -0.21823 0.08264 C -0.21185 0.07778 -0.21875 0.08264 -0.21224 0.07593 C -0.20781 0.07153 -0.21172 0.08033 -0.20547 0.06945 L -0.19427 0.04931 L -0.19206 0.04537 C -0.19128 0.04399 -0.19063 0.04237 -0.18972 0.04144 C -0.18776 0.03866 -0.18594 0.03565 -0.18373 0.03334 C -0.18255 0.03195 -0.18125 0.03056 -0.18008 0.0294 C -0.17904 0.02848 -0.178 0.02755 -0.17709 0.02662 C -0.1763 0.02593 -0.17552 0.02477 -0.17474 0.02408 C -0.17409 0.02338 -0.17318 0.02338 -0.17253 0.02269 C -0.16693 0.0176 -0.17071 0.02014 -0.16654 0.01598 C -0.1655 0.01505 -0.16446 0.01436 -0.16354 0.01343 C -0.16276 0.0125 -0.16211 0.01135 -0.16133 0.01065 C -0.16003 0.0095 -0.15873 0.00903 -0.15755 0.00811 C -0.15677 0.00718 -0.15612 0.00602 -0.15534 0.00533 C -0.1461 -0.00185 -0.15482 0.00602 -0.14779 0.00139 C -0.14245 -0.00231 -0.14675 -0.00231 -0.1388 -0.00393 C -0.12826 -0.00625 -0.13477 -0.00509 -0.11927 -0.00671 L -0.09297 -0.00532 L -0.0711 -0.00393 L -0.02175 -0.00254 C -0.01432 -0.00208 -0.00248 0.00024 2.08333E-6 -4.44444E-6 Z " pathEditMode="relative" rAng="0" ptsTypes="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4" y="-38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will learn about in this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+mj-lt"/>
              </a:rPr>
              <a:t>Our “model” of the DBMS / computer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+mj-lt"/>
              </a:rPr>
              <a:t>Transactions basics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+mj-lt"/>
              </a:rPr>
              <a:t>Motivation: Recovery &amp; Durability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+mj-lt"/>
              </a:rPr>
              <a:t>Motivation: Concurrency </a:t>
            </a:r>
            <a:r>
              <a:rPr lang="en-US" i="1" dirty="0">
                <a:latin typeface="+mj-lt"/>
              </a:rPr>
              <a:t>[next lecture]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1752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996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Write-Ahead Logging (WAL)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8484046" cy="5014912"/>
          </a:xfrm>
          <a:noFill/>
          <a:ln/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200" dirty="0"/>
              <a:t>DB uses </a:t>
            </a:r>
            <a:r>
              <a:rPr lang="en-US" sz="3200" b="1" dirty="0"/>
              <a:t>Write-Ahead Logging (WAL)</a:t>
            </a:r>
            <a:r>
              <a:rPr lang="en-US" sz="3200" dirty="0"/>
              <a:t> Protocol: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971550" lvl="1" indent="-514350">
              <a:buAutoNum type="arabicPeriod"/>
            </a:pPr>
            <a:endParaRPr lang="en-US" sz="2800" dirty="0"/>
          </a:p>
          <a:p>
            <a:pPr marL="971550" lvl="1" indent="-514350">
              <a:buAutoNum type="arabicPeriod"/>
            </a:pPr>
            <a:r>
              <a:rPr lang="en-US" sz="2800" dirty="0"/>
              <a:t>Must </a:t>
            </a:r>
            <a:r>
              <a:rPr lang="en-US" sz="2800" i="1" dirty="0"/>
              <a:t>force log record</a:t>
            </a:r>
            <a:r>
              <a:rPr lang="en-US" sz="2800" dirty="0"/>
              <a:t> for an update </a:t>
            </a:r>
            <a:r>
              <a:rPr lang="en-US" sz="2800" i="1" dirty="0"/>
              <a:t>before</a:t>
            </a:r>
            <a:r>
              <a:rPr lang="en-US" sz="2800" dirty="0"/>
              <a:t> the corresponding data page goes to storage</a:t>
            </a:r>
          </a:p>
          <a:p>
            <a:pPr marL="971550" lvl="1" indent="-514350">
              <a:buAutoNum type="arabicPeriod"/>
            </a:pPr>
            <a:endParaRPr lang="en-US" sz="2800" dirty="0"/>
          </a:p>
          <a:p>
            <a:pPr marL="971550" lvl="1" indent="-514350">
              <a:buAutoNum type="arabicPeriod"/>
            </a:pPr>
            <a:r>
              <a:rPr lang="en-US" sz="2800" dirty="0"/>
              <a:t>Must </a:t>
            </a:r>
            <a:r>
              <a:rPr lang="en-US" sz="2800" i="1" dirty="0"/>
              <a:t>write all log records </a:t>
            </a:r>
            <a:r>
              <a:rPr lang="en-US" sz="2800" dirty="0"/>
              <a:t>for a TX </a:t>
            </a:r>
            <a:r>
              <a:rPr lang="en-US" sz="2800" i="1" dirty="0"/>
              <a:t>before</a:t>
            </a:r>
            <a:r>
              <a:rPr lang="en-US" sz="2800" dirty="0"/>
              <a:t> </a:t>
            </a:r>
            <a:r>
              <a:rPr lang="en-US" sz="2800" i="1" dirty="0"/>
              <a:t>commit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8780" y="-22510"/>
              <a:ext cx="3799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3  &gt;  Logging commit protocol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9322246" y="1690688"/>
            <a:ext cx="225546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Each update is logged! Why not reads?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53638" y="3613368"/>
            <a:ext cx="269338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  <a:sym typeface="Wingdings"/>
              </a:rPr>
              <a:t>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u="sng" dirty="0">
                <a:latin typeface="+mj-lt"/>
              </a:rPr>
              <a:t>Atomicity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53638" y="4920494"/>
            <a:ext cx="269338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  <a:sym typeface="Wingdings"/>
              </a:rPr>
              <a:t></a:t>
            </a:r>
            <a:r>
              <a:rPr lang="en-US" sz="3200" dirty="0">
                <a:latin typeface="+mj-lt"/>
              </a:rPr>
              <a:t> </a:t>
            </a:r>
            <a:r>
              <a:rPr lang="en-US" sz="3200" b="1" u="sng" dirty="0">
                <a:latin typeface="+mj-lt"/>
              </a:rPr>
              <a:t>Durability</a:t>
            </a:r>
          </a:p>
        </p:txBody>
      </p:sp>
    </p:spTree>
    <p:extLst>
      <p:ext uri="{BB962C8B-B14F-4D97-AF65-F5344CB8AC3E}">
        <p14:creationId xmlns:p14="http://schemas.microsoft.com/office/powerpoint/2010/main" val="9101201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7317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If DB says TX </a:t>
            </a:r>
            <a:r>
              <a:rPr lang="en-US" sz="3200" b="1" dirty="0"/>
              <a:t>commits</a:t>
            </a:r>
            <a:r>
              <a:rPr lang="en-US" sz="3200" dirty="0"/>
              <a:t>, TX effect </a:t>
            </a:r>
            <a:r>
              <a:rPr lang="en-US" sz="3200" b="1" dirty="0"/>
              <a:t>remains</a:t>
            </a:r>
            <a:r>
              <a:rPr lang="en-US" sz="3200" dirty="0"/>
              <a:t> after database crash</a:t>
            </a:r>
          </a:p>
          <a:p>
            <a:endParaRPr lang="en-US" sz="3200" dirty="0"/>
          </a:p>
          <a:p>
            <a:r>
              <a:rPr lang="en-US" sz="3200" dirty="0"/>
              <a:t>DB can </a:t>
            </a:r>
            <a:r>
              <a:rPr lang="en-US" sz="3200" b="1" dirty="0"/>
              <a:t>undo actions </a:t>
            </a:r>
            <a:r>
              <a:rPr lang="en-US" sz="3200" dirty="0"/>
              <a:t>and help us with </a:t>
            </a:r>
            <a:r>
              <a:rPr lang="en-US" sz="3200" b="1" dirty="0"/>
              <a:t>atomicity</a:t>
            </a:r>
          </a:p>
          <a:p>
            <a:endParaRPr lang="en-US" sz="3200" dirty="0"/>
          </a:p>
          <a:p>
            <a:r>
              <a:rPr lang="en-US" sz="3200" dirty="0"/>
              <a:t>This is only half the story…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8780" y="-22510"/>
              <a:ext cx="3799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3  &gt;  Logging commit protocol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42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High-level: Disk vs. Main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Disk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endParaRPr lang="en-US" i="1" dirty="0"/>
          </a:p>
          <a:p>
            <a:pPr lvl="1"/>
            <a:r>
              <a:rPr lang="en-US" i="1" dirty="0"/>
              <a:t>Slow</a:t>
            </a:r>
            <a:endParaRPr lang="en-US" u="sng" dirty="0"/>
          </a:p>
          <a:p>
            <a:pPr lvl="2"/>
            <a:r>
              <a:rPr lang="en-US" dirty="0"/>
              <a:t>Sequential access</a:t>
            </a:r>
          </a:p>
          <a:p>
            <a:pPr lvl="3"/>
            <a:r>
              <a:rPr lang="en-US" dirty="0"/>
              <a:t>(although fast sequential reads)</a:t>
            </a:r>
          </a:p>
          <a:p>
            <a:pPr lvl="2"/>
            <a:endParaRPr lang="en-US" u="sng" dirty="0"/>
          </a:p>
          <a:p>
            <a:pPr lvl="1"/>
            <a:r>
              <a:rPr lang="en-US" i="1" dirty="0"/>
              <a:t>Durable</a:t>
            </a:r>
          </a:p>
          <a:p>
            <a:pPr lvl="2"/>
            <a:r>
              <a:rPr lang="en-US" dirty="0"/>
              <a:t>We will assume that once on disk, data is safe!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Cheap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27606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1  &gt;  Our model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183707" y="1970453"/>
            <a:ext cx="4580346" cy="4206510"/>
            <a:chOff x="5257801" y="1676400"/>
            <a:chExt cx="5417379" cy="4975226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6732588" y="2787651"/>
              <a:ext cx="3149600" cy="1801813"/>
              <a:chOff x="2998" y="1129"/>
              <a:chExt cx="1984" cy="1135"/>
            </a:xfrm>
          </p:grpSpPr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2998" y="1499"/>
                <a:ext cx="1984" cy="765"/>
              </a:xfrm>
              <a:custGeom>
                <a:avLst/>
                <a:gdLst/>
                <a:ahLst/>
                <a:cxnLst>
                  <a:cxn ang="0">
                    <a:pos x="0" y="386"/>
                  </a:cxn>
                  <a:cxn ang="0">
                    <a:pos x="16" y="320"/>
                  </a:cxn>
                  <a:cxn ang="0">
                    <a:pos x="57" y="255"/>
                  </a:cxn>
                  <a:cxn ang="0">
                    <a:pos x="131" y="197"/>
                  </a:cxn>
                  <a:cxn ang="0">
                    <a:pos x="230" y="140"/>
                  </a:cxn>
                  <a:cxn ang="0">
                    <a:pos x="353" y="90"/>
                  </a:cxn>
                  <a:cxn ang="0">
                    <a:pos x="493" y="58"/>
                  </a:cxn>
                  <a:cxn ang="0">
                    <a:pos x="650" y="25"/>
                  </a:cxn>
                  <a:cxn ang="0">
                    <a:pos x="814" y="8"/>
                  </a:cxn>
                  <a:cxn ang="0">
                    <a:pos x="987" y="0"/>
                  </a:cxn>
                  <a:cxn ang="0">
                    <a:pos x="1160" y="8"/>
                  </a:cxn>
                  <a:cxn ang="0">
                    <a:pos x="1333" y="25"/>
                  </a:cxn>
                  <a:cxn ang="0">
                    <a:pos x="1489" y="58"/>
                  </a:cxn>
                  <a:cxn ang="0">
                    <a:pos x="1629" y="90"/>
                  </a:cxn>
                  <a:cxn ang="0">
                    <a:pos x="1753" y="140"/>
                  </a:cxn>
                  <a:cxn ang="0">
                    <a:pos x="1852" y="197"/>
                  </a:cxn>
                  <a:cxn ang="0">
                    <a:pos x="1926" y="255"/>
                  </a:cxn>
                  <a:cxn ang="0">
                    <a:pos x="1967" y="320"/>
                  </a:cxn>
                  <a:cxn ang="0">
                    <a:pos x="1983" y="386"/>
                  </a:cxn>
                  <a:cxn ang="0">
                    <a:pos x="1967" y="452"/>
                  </a:cxn>
                  <a:cxn ang="0">
                    <a:pos x="1926" y="518"/>
                  </a:cxn>
                  <a:cxn ang="0">
                    <a:pos x="1852" y="575"/>
                  </a:cxn>
                  <a:cxn ang="0">
                    <a:pos x="1753" y="633"/>
                  </a:cxn>
                  <a:cxn ang="0">
                    <a:pos x="1629" y="674"/>
                  </a:cxn>
                  <a:cxn ang="0">
                    <a:pos x="1489" y="715"/>
                  </a:cxn>
                  <a:cxn ang="0">
                    <a:pos x="1333" y="740"/>
                  </a:cxn>
                  <a:cxn ang="0">
                    <a:pos x="1160" y="764"/>
                  </a:cxn>
                  <a:cxn ang="0">
                    <a:pos x="987" y="764"/>
                  </a:cxn>
                  <a:cxn ang="0">
                    <a:pos x="814" y="764"/>
                  </a:cxn>
                  <a:cxn ang="0">
                    <a:pos x="650" y="740"/>
                  </a:cxn>
                  <a:cxn ang="0">
                    <a:pos x="493" y="715"/>
                  </a:cxn>
                  <a:cxn ang="0">
                    <a:pos x="353" y="674"/>
                  </a:cxn>
                  <a:cxn ang="0">
                    <a:pos x="230" y="633"/>
                  </a:cxn>
                  <a:cxn ang="0">
                    <a:pos x="131" y="575"/>
                  </a:cxn>
                  <a:cxn ang="0">
                    <a:pos x="57" y="518"/>
                  </a:cxn>
                  <a:cxn ang="0">
                    <a:pos x="16" y="452"/>
                  </a:cxn>
                  <a:cxn ang="0">
                    <a:pos x="0" y="386"/>
                  </a:cxn>
                </a:cxnLst>
                <a:rect l="0" t="0" r="r" b="b"/>
                <a:pathLst>
                  <a:path w="1984" h="765">
                    <a:moveTo>
                      <a:pt x="0" y="386"/>
                    </a:moveTo>
                    <a:lnTo>
                      <a:pt x="16" y="320"/>
                    </a:lnTo>
                    <a:lnTo>
                      <a:pt x="57" y="255"/>
                    </a:lnTo>
                    <a:lnTo>
                      <a:pt x="131" y="197"/>
                    </a:lnTo>
                    <a:lnTo>
                      <a:pt x="230" y="140"/>
                    </a:lnTo>
                    <a:lnTo>
                      <a:pt x="353" y="90"/>
                    </a:lnTo>
                    <a:lnTo>
                      <a:pt x="493" y="58"/>
                    </a:lnTo>
                    <a:lnTo>
                      <a:pt x="650" y="25"/>
                    </a:lnTo>
                    <a:lnTo>
                      <a:pt x="814" y="8"/>
                    </a:lnTo>
                    <a:lnTo>
                      <a:pt x="987" y="0"/>
                    </a:lnTo>
                    <a:lnTo>
                      <a:pt x="1160" y="8"/>
                    </a:lnTo>
                    <a:lnTo>
                      <a:pt x="1333" y="25"/>
                    </a:lnTo>
                    <a:lnTo>
                      <a:pt x="1489" y="58"/>
                    </a:lnTo>
                    <a:lnTo>
                      <a:pt x="1629" y="90"/>
                    </a:lnTo>
                    <a:lnTo>
                      <a:pt x="1753" y="140"/>
                    </a:lnTo>
                    <a:lnTo>
                      <a:pt x="1852" y="197"/>
                    </a:lnTo>
                    <a:lnTo>
                      <a:pt x="1926" y="255"/>
                    </a:lnTo>
                    <a:lnTo>
                      <a:pt x="1967" y="320"/>
                    </a:lnTo>
                    <a:lnTo>
                      <a:pt x="1983" y="386"/>
                    </a:lnTo>
                    <a:lnTo>
                      <a:pt x="1967" y="452"/>
                    </a:lnTo>
                    <a:lnTo>
                      <a:pt x="1926" y="518"/>
                    </a:lnTo>
                    <a:lnTo>
                      <a:pt x="1852" y="575"/>
                    </a:lnTo>
                    <a:lnTo>
                      <a:pt x="1753" y="633"/>
                    </a:lnTo>
                    <a:lnTo>
                      <a:pt x="1629" y="674"/>
                    </a:lnTo>
                    <a:lnTo>
                      <a:pt x="1489" y="715"/>
                    </a:lnTo>
                    <a:lnTo>
                      <a:pt x="1333" y="740"/>
                    </a:lnTo>
                    <a:lnTo>
                      <a:pt x="1160" y="764"/>
                    </a:lnTo>
                    <a:lnTo>
                      <a:pt x="987" y="764"/>
                    </a:lnTo>
                    <a:lnTo>
                      <a:pt x="814" y="764"/>
                    </a:lnTo>
                    <a:lnTo>
                      <a:pt x="650" y="740"/>
                    </a:lnTo>
                    <a:lnTo>
                      <a:pt x="493" y="715"/>
                    </a:lnTo>
                    <a:lnTo>
                      <a:pt x="353" y="674"/>
                    </a:lnTo>
                    <a:lnTo>
                      <a:pt x="230" y="633"/>
                    </a:lnTo>
                    <a:lnTo>
                      <a:pt x="131" y="575"/>
                    </a:lnTo>
                    <a:lnTo>
                      <a:pt x="57" y="518"/>
                    </a:lnTo>
                    <a:lnTo>
                      <a:pt x="16" y="452"/>
                    </a:lnTo>
                    <a:lnTo>
                      <a:pt x="0" y="386"/>
                    </a:lnTo>
                  </a:path>
                </a:pathLst>
              </a:custGeom>
              <a:solidFill>
                <a:srgbClr val="000000"/>
              </a:solidFill>
              <a:ln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2998" y="1129"/>
                <a:ext cx="1984" cy="765"/>
              </a:xfrm>
              <a:custGeom>
                <a:avLst/>
                <a:gdLst/>
                <a:ahLst/>
                <a:cxnLst>
                  <a:cxn ang="0">
                    <a:pos x="0" y="386"/>
                  </a:cxn>
                  <a:cxn ang="0">
                    <a:pos x="16" y="321"/>
                  </a:cxn>
                  <a:cxn ang="0">
                    <a:pos x="57" y="255"/>
                  </a:cxn>
                  <a:cxn ang="0">
                    <a:pos x="131" y="197"/>
                  </a:cxn>
                  <a:cxn ang="0">
                    <a:pos x="230" y="140"/>
                  </a:cxn>
                  <a:cxn ang="0">
                    <a:pos x="353" y="91"/>
                  </a:cxn>
                  <a:cxn ang="0">
                    <a:pos x="493" y="58"/>
                  </a:cxn>
                  <a:cxn ang="0">
                    <a:pos x="650" y="25"/>
                  </a:cxn>
                  <a:cxn ang="0">
                    <a:pos x="814" y="8"/>
                  </a:cxn>
                  <a:cxn ang="0">
                    <a:pos x="987" y="0"/>
                  </a:cxn>
                  <a:cxn ang="0">
                    <a:pos x="1160" y="8"/>
                  </a:cxn>
                  <a:cxn ang="0">
                    <a:pos x="1333" y="25"/>
                  </a:cxn>
                  <a:cxn ang="0">
                    <a:pos x="1489" y="58"/>
                  </a:cxn>
                  <a:cxn ang="0">
                    <a:pos x="1629" y="91"/>
                  </a:cxn>
                  <a:cxn ang="0">
                    <a:pos x="1753" y="140"/>
                  </a:cxn>
                  <a:cxn ang="0">
                    <a:pos x="1852" y="197"/>
                  </a:cxn>
                  <a:cxn ang="0">
                    <a:pos x="1926" y="255"/>
                  </a:cxn>
                  <a:cxn ang="0">
                    <a:pos x="1967" y="321"/>
                  </a:cxn>
                  <a:cxn ang="0">
                    <a:pos x="1983" y="386"/>
                  </a:cxn>
                  <a:cxn ang="0">
                    <a:pos x="1967" y="452"/>
                  </a:cxn>
                  <a:cxn ang="0">
                    <a:pos x="1926" y="518"/>
                  </a:cxn>
                  <a:cxn ang="0">
                    <a:pos x="1852" y="575"/>
                  </a:cxn>
                  <a:cxn ang="0">
                    <a:pos x="1753" y="633"/>
                  </a:cxn>
                  <a:cxn ang="0">
                    <a:pos x="1629" y="674"/>
                  </a:cxn>
                  <a:cxn ang="0">
                    <a:pos x="1489" y="715"/>
                  </a:cxn>
                  <a:cxn ang="0">
                    <a:pos x="1333" y="740"/>
                  </a:cxn>
                  <a:cxn ang="0">
                    <a:pos x="1160" y="764"/>
                  </a:cxn>
                  <a:cxn ang="0">
                    <a:pos x="987" y="764"/>
                  </a:cxn>
                  <a:cxn ang="0">
                    <a:pos x="814" y="764"/>
                  </a:cxn>
                  <a:cxn ang="0">
                    <a:pos x="650" y="740"/>
                  </a:cxn>
                  <a:cxn ang="0">
                    <a:pos x="493" y="715"/>
                  </a:cxn>
                  <a:cxn ang="0">
                    <a:pos x="353" y="674"/>
                  </a:cxn>
                  <a:cxn ang="0">
                    <a:pos x="230" y="633"/>
                  </a:cxn>
                  <a:cxn ang="0">
                    <a:pos x="131" y="575"/>
                  </a:cxn>
                  <a:cxn ang="0">
                    <a:pos x="57" y="518"/>
                  </a:cxn>
                  <a:cxn ang="0">
                    <a:pos x="16" y="452"/>
                  </a:cxn>
                  <a:cxn ang="0">
                    <a:pos x="0" y="386"/>
                  </a:cxn>
                </a:cxnLst>
                <a:rect l="0" t="0" r="r" b="b"/>
                <a:pathLst>
                  <a:path w="1984" h="765">
                    <a:moveTo>
                      <a:pt x="0" y="386"/>
                    </a:moveTo>
                    <a:lnTo>
                      <a:pt x="16" y="321"/>
                    </a:lnTo>
                    <a:lnTo>
                      <a:pt x="57" y="255"/>
                    </a:lnTo>
                    <a:lnTo>
                      <a:pt x="131" y="197"/>
                    </a:lnTo>
                    <a:lnTo>
                      <a:pt x="230" y="140"/>
                    </a:lnTo>
                    <a:lnTo>
                      <a:pt x="353" y="91"/>
                    </a:lnTo>
                    <a:lnTo>
                      <a:pt x="493" y="58"/>
                    </a:lnTo>
                    <a:lnTo>
                      <a:pt x="650" y="25"/>
                    </a:lnTo>
                    <a:lnTo>
                      <a:pt x="814" y="8"/>
                    </a:lnTo>
                    <a:lnTo>
                      <a:pt x="987" y="0"/>
                    </a:lnTo>
                    <a:lnTo>
                      <a:pt x="1160" y="8"/>
                    </a:lnTo>
                    <a:lnTo>
                      <a:pt x="1333" y="25"/>
                    </a:lnTo>
                    <a:lnTo>
                      <a:pt x="1489" y="58"/>
                    </a:lnTo>
                    <a:lnTo>
                      <a:pt x="1629" y="91"/>
                    </a:lnTo>
                    <a:lnTo>
                      <a:pt x="1753" y="140"/>
                    </a:lnTo>
                    <a:lnTo>
                      <a:pt x="1852" y="197"/>
                    </a:lnTo>
                    <a:lnTo>
                      <a:pt x="1926" y="255"/>
                    </a:lnTo>
                    <a:lnTo>
                      <a:pt x="1967" y="321"/>
                    </a:lnTo>
                    <a:lnTo>
                      <a:pt x="1983" y="386"/>
                    </a:lnTo>
                    <a:lnTo>
                      <a:pt x="1967" y="452"/>
                    </a:lnTo>
                    <a:lnTo>
                      <a:pt x="1926" y="518"/>
                    </a:lnTo>
                    <a:lnTo>
                      <a:pt x="1852" y="575"/>
                    </a:lnTo>
                    <a:lnTo>
                      <a:pt x="1753" y="633"/>
                    </a:lnTo>
                    <a:lnTo>
                      <a:pt x="1629" y="674"/>
                    </a:lnTo>
                    <a:lnTo>
                      <a:pt x="1489" y="715"/>
                    </a:lnTo>
                    <a:lnTo>
                      <a:pt x="1333" y="740"/>
                    </a:lnTo>
                    <a:lnTo>
                      <a:pt x="1160" y="764"/>
                    </a:lnTo>
                    <a:lnTo>
                      <a:pt x="987" y="764"/>
                    </a:lnTo>
                    <a:lnTo>
                      <a:pt x="814" y="764"/>
                    </a:lnTo>
                    <a:lnTo>
                      <a:pt x="650" y="740"/>
                    </a:lnTo>
                    <a:lnTo>
                      <a:pt x="493" y="715"/>
                    </a:lnTo>
                    <a:lnTo>
                      <a:pt x="353" y="674"/>
                    </a:lnTo>
                    <a:lnTo>
                      <a:pt x="230" y="633"/>
                    </a:lnTo>
                    <a:lnTo>
                      <a:pt x="131" y="575"/>
                    </a:lnTo>
                    <a:lnTo>
                      <a:pt x="57" y="518"/>
                    </a:lnTo>
                    <a:lnTo>
                      <a:pt x="16" y="452"/>
                    </a:lnTo>
                    <a:lnTo>
                      <a:pt x="0" y="386"/>
                    </a:lnTo>
                  </a:path>
                </a:pathLst>
              </a:custGeom>
              <a:solidFill>
                <a:srgbClr val="000000"/>
              </a:solidFill>
              <a:ln w="508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6705600" y="2057401"/>
              <a:ext cx="3176588" cy="4594225"/>
              <a:chOff x="2981" y="669"/>
              <a:chExt cx="2001" cy="2894"/>
            </a:xfrm>
          </p:grpSpPr>
          <p:grpSp>
            <p:nvGrpSpPr>
              <p:cNvPr id="13" name="Group 9"/>
              <p:cNvGrpSpPr>
                <a:grpSpLocks/>
              </p:cNvGrpSpPr>
              <p:nvPr/>
            </p:nvGrpSpPr>
            <p:grpSpPr bwMode="auto">
              <a:xfrm>
                <a:off x="2981" y="1096"/>
                <a:ext cx="2001" cy="2467"/>
                <a:chOff x="2981" y="1096"/>
                <a:chExt cx="2001" cy="2467"/>
              </a:xfrm>
            </p:grpSpPr>
            <p:grpSp>
              <p:nvGrpSpPr>
                <p:cNvPr id="23" name="Group 10"/>
                <p:cNvGrpSpPr>
                  <a:grpSpLocks/>
                </p:cNvGrpSpPr>
                <p:nvPr/>
              </p:nvGrpSpPr>
              <p:grpSpPr bwMode="auto">
                <a:xfrm>
                  <a:off x="2998" y="1466"/>
                  <a:ext cx="1984" cy="765"/>
                  <a:chOff x="2998" y="1466"/>
                  <a:chExt cx="1984" cy="765"/>
                </a:xfrm>
              </p:grpSpPr>
              <p:sp>
                <p:nvSpPr>
                  <p:cNvPr id="29" name="Freeform 11"/>
                  <p:cNvSpPr>
                    <a:spLocks/>
                  </p:cNvSpPr>
                  <p:nvPr/>
                </p:nvSpPr>
                <p:spPr bwMode="auto">
                  <a:xfrm>
                    <a:off x="2998" y="1466"/>
                    <a:ext cx="1984" cy="765"/>
                  </a:xfrm>
                  <a:custGeom>
                    <a:avLst/>
                    <a:gdLst/>
                    <a:ahLst/>
                    <a:cxnLst>
                      <a:cxn ang="0">
                        <a:pos x="0" y="378"/>
                      </a:cxn>
                      <a:cxn ang="0">
                        <a:pos x="16" y="312"/>
                      </a:cxn>
                      <a:cxn ang="0">
                        <a:pos x="57" y="247"/>
                      </a:cxn>
                      <a:cxn ang="0">
                        <a:pos x="131" y="189"/>
                      </a:cxn>
                      <a:cxn ang="0">
                        <a:pos x="230" y="132"/>
                      </a:cxn>
                      <a:cxn ang="0">
                        <a:pos x="353" y="91"/>
                      </a:cxn>
                      <a:cxn ang="0">
                        <a:pos x="493" y="49"/>
                      </a:cxn>
                      <a:cxn ang="0">
                        <a:pos x="650" y="25"/>
                      </a:cxn>
                      <a:cxn ang="0">
                        <a:pos x="814" y="0"/>
                      </a:cxn>
                      <a:cxn ang="0">
                        <a:pos x="987" y="0"/>
                      </a:cxn>
                      <a:cxn ang="0">
                        <a:pos x="1160" y="0"/>
                      </a:cxn>
                      <a:cxn ang="0">
                        <a:pos x="1333" y="25"/>
                      </a:cxn>
                      <a:cxn ang="0">
                        <a:pos x="1489" y="49"/>
                      </a:cxn>
                      <a:cxn ang="0">
                        <a:pos x="1629" y="91"/>
                      </a:cxn>
                      <a:cxn ang="0">
                        <a:pos x="1753" y="132"/>
                      </a:cxn>
                      <a:cxn ang="0">
                        <a:pos x="1852" y="189"/>
                      </a:cxn>
                      <a:cxn ang="0">
                        <a:pos x="1926" y="247"/>
                      </a:cxn>
                      <a:cxn ang="0">
                        <a:pos x="1967" y="312"/>
                      </a:cxn>
                      <a:cxn ang="0">
                        <a:pos x="1983" y="378"/>
                      </a:cxn>
                      <a:cxn ang="0">
                        <a:pos x="1967" y="444"/>
                      </a:cxn>
                      <a:cxn ang="0">
                        <a:pos x="1926" y="510"/>
                      </a:cxn>
                      <a:cxn ang="0">
                        <a:pos x="1852" y="567"/>
                      </a:cxn>
                      <a:cxn ang="0">
                        <a:pos x="1753" y="625"/>
                      </a:cxn>
                      <a:cxn ang="0">
                        <a:pos x="1629" y="674"/>
                      </a:cxn>
                      <a:cxn ang="0">
                        <a:pos x="1489" y="707"/>
                      </a:cxn>
                      <a:cxn ang="0">
                        <a:pos x="1333" y="740"/>
                      </a:cxn>
                      <a:cxn ang="0">
                        <a:pos x="1160" y="756"/>
                      </a:cxn>
                      <a:cxn ang="0">
                        <a:pos x="987" y="764"/>
                      </a:cxn>
                      <a:cxn ang="0">
                        <a:pos x="814" y="756"/>
                      </a:cxn>
                      <a:cxn ang="0">
                        <a:pos x="650" y="740"/>
                      </a:cxn>
                      <a:cxn ang="0">
                        <a:pos x="493" y="707"/>
                      </a:cxn>
                      <a:cxn ang="0">
                        <a:pos x="353" y="674"/>
                      </a:cxn>
                      <a:cxn ang="0">
                        <a:pos x="230" y="625"/>
                      </a:cxn>
                      <a:cxn ang="0">
                        <a:pos x="131" y="567"/>
                      </a:cxn>
                      <a:cxn ang="0">
                        <a:pos x="57" y="510"/>
                      </a:cxn>
                      <a:cxn ang="0">
                        <a:pos x="16" y="444"/>
                      </a:cxn>
                      <a:cxn ang="0">
                        <a:pos x="0" y="378"/>
                      </a:cxn>
                    </a:cxnLst>
                    <a:rect l="0" t="0" r="r" b="b"/>
                    <a:pathLst>
                      <a:path w="1984" h="765">
                        <a:moveTo>
                          <a:pt x="0" y="378"/>
                        </a:moveTo>
                        <a:lnTo>
                          <a:pt x="16" y="312"/>
                        </a:lnTo>
                        <a:lnTo>
                          <a:pt x="57" y="247"/>
                        </a:lnTo>
                        <a:lnTo>
                          <a:pt x="131" y="189"/>
                        </a:lnTo>
                        <a:lnTo>
                          <a:pt x="230" y="132"/>
                        </a:lnTo>
                        <a:lnTo>
                          <a:pt x="353" y="91"/>
                        </a:lnTo>
                        <a:lnTo>
                          <a:pt x="493" y="49"/>
                        </a:lnTo>
                        <a:lnTo>
                          <a:pt x="650" y="25"/>
                        </a:lnTo>
                        <a:lnTo>
                          <a:pt x="814" y="0"/>
                        </a:lnTo>
                        <a:lnTo>
                          <a:pt x="987" y="0"/>
                        </a:lnTo>
                        <a:lnTo>
                          <a:pt x="1160" y="0"/>
                        </a:lnTo>
                        <a:lnTo>
                          <a:pt x="1333" y="25"/>
                        </a:lnTo>
                        <a:lnTo>
                          <a:pt x="1489" y="49"/>
                        </a:lnTo>
                        <a:lnTo>
                          <a:pt x="1629" y="91"/>
                        </a:lnTo>
                        <a:lnTo>
                          <a:pt x="1753" y="132"/>
                        </a:lnTo>
                        <a:lnTo>
                          <a:pt x="1852" y="189"/>
                        </a:lnTo>
                        <a:lnTo>
                          <a:pt x="1926" y="247"/>
                        </a:lnTo>
                        <a:lnTo>
                          <a:pt x="1967" y="312"/>
                        </a:lnTo>
                        <a:lnTo>
                          <a:pt x="1983" y="378"/>
                        </a:lnTo>
                        <a:lnTo>
                          <a:pt x="1967" y="444"/>
                        </a:lnTo>
                        <a:lnTo>
                          <a:pt x="1926" y="510"/>
                        </a:lnTo>
                        <a:lnTo>
                          <a:pt x="1852" y="567"/>
                        </a:lnTo>
                        <a:lnTo>
                          <a:pt x="1753" y="625"/>
                        </a:lnTo>
                        <a:lnTo>
                          <a:pt x="1629" y="674"/>
                        </a:lnTo>
                        <a:lnTo>
                          <a:pt x="1489" y="707"/>
                        </a:lnTo>
                        <a:lnTo>
                          <a:pt x="1333" y="740"/>
                        </a:lnTo>
                        <a:lnTo>
                          <a:pt x="1160" y="756"/>
                        </a:lnTo>
                        <a:lnTo>
                          <a:pt x="987" y="764"/>
                        </a:lnTo>
                        <a:lnTo>
                          <a:pt x="814" y="756"/>
                        </a:lnTo>
                        <a:lnTo>
                          <a:pt x="650" y="740"/>
                        </a:lnTo>
                        <a:lnTo>
                          <a:pt x="493" y="707"/>
                        </a:lnTo>
                        <a:lnTo>
                          <a:pt x="353" y="674"/>
                        </a:lnTo>
                        <a:lnTo>
                          <a:pt x="230" y="625"/>
                        </a:lnTo>
                        <a:lnTo>
                          <a:pt x="131" y="567"/>
                        </a:lnTo>
                        <a:lnTo>
                          <a:pt x="57" y="510"/>
                        </a:lnTo>
                        <a:lnTo>
                          <a:pt x="16" y="444"/>
                        </a:lnTo>
                        <a:lnTo>
                          <a:pt x="0" y="378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0" name="Freeform 12"/>
                  <p:cNvSpPr>
                    <a:spLocks/>
                  </p:cNvSpPr>
                  <p:nvPr/>
                </p:nvSpPr>
                <p:spPr bwMode="auto">
                  <a:xfrm>
                    <a:off x="3055" y="1524"/>
                    <a:ext cx="1853" cy="650"/>
                  </a:xfrm>
                  <a:custGeom>
                    <a:avLst/>
                    <a:gdLst/>
                    <a:ahLst/>
                    <a:cxnLst>
                      <a:cxn ang="0">
                        <a:pos x="0" y="328"/>
                      </a:cxn>
                      <a:cxn ang="0">
                        <a:pos x="17" y="263"/>
                      </a:cxn>
                      <a:cxn ang="0">
                        <a:pos x="66" y="205"/>
                      </a:cxn>
                      <a:cxn ang="0">
                        <a:pos x="140" y="156"/>
                      </a:cxn>
                      <a:cxn ang="0">
                        <a:pos x="247" y="106"/>
                      </a:cxn>
                      <a:cxn ang="0">
                        <a:pos x="371" y="65"/>
                      </a:cxn>
                      <a:cxn ang="0">
                        <a:pos x="519" y="33"/>
                      </a:cxn>
                      <a:cxn ang="0">
                        <a:pos x="675" y="16"/>
                      </a:cxn>
                      <a:cxn ang="0">
                        <a:pos x="840" y="0"/>
                      </a:cxn>
                      <a:cxn ang="0">
                        <a:pos x="1013" y="0"/>
                      </a:cxn>
                      <a:cxn ang="0">
                        <a:pos x="1177" y="16"/>
                      </a:cxn>
                      <a:cxn ang="0">
                        <a:pos x="1342" y="33"/>
                      </a:cxn>
                      <a:cxn ang="0">
                        <a:pos x="1482" y="65"/>
                      </a:cxn>
                      <a:cxn ang="0">
                        <a:pos x="1613" y="106"/>
                      </a:cxn>
                      <a:cxn ang="0">
                        <a:pos x="1712" y="156"/>
                      </a:cxn>
                      <a:cxn ang="0">
                        <a:pos x="1795" y="205"/>
                      </a:cxn>
                      <a:cxn ang="0">
                        <a:pos x="1836" y="263"/>
                      </a:cxn>
                      <a:cxn ang="0">
                        <a:pos x="1852" y="328"/>
                      </a:cxn>
                      <a:cxn ang="0">
                        <a:pos x="1836" y="386"/>
                      </a:cxn>
                      <a:cxn ang="0">
                        <a:pos x="1795" y="443"/>
                      </a:cxn>
                      <a:cxn ang="0">
                        <a:pos x="1712" y="493"/>
                      </a:cxn>
                      <a:cxn ang="0">
                        <a:pos x="1613" y="542"/>
                      </a:cxn>
                      <a:cxn ang="0">
                        <a:pos x="1482" y="583"/>
                      </a:cxn>
                      <a:cxn ang="0">
                        <a:pos x="1342" y="616"/>
                      </a:cxn>
                      <a:cxn ang="0">
                        <a:pos x="1177" y="641"/>
                      </a:cxn>
                      <a:cxn ang="0">
                        <a:pos x="1013" y="649"/>
                      </a:cxn>
                      <a:cxn ang="0">
                        <a:pos x="840" y="649"/>
                      </a:cxn>
                      <a:cxn ang="0">
                        <a:pos x="675" y="641"/>
                      </a:cxn>
                      <a:cxn ang="0">
                        <a:pos x="519" y="616"/>
                      </a:cxn>
                      <a:cxn ang="0">
                        <a:pos x="371" y="583"/>
                      </a:cxn>
                      <a:cxn ang="0">
                        <a:pos x="247" y="542"/>
                      </a:cxn>
                      <a:cxn ang="0">
                        <a:pos x="140" y="493"/>
                      </a:cxn>
                      <a:cxn ang="0">
                        <a:pos x="66" y="443"/>
                      </a:cxn>
                      <a:cxn ang="0">
                        <a:pos x="17" y="386"/>
                      </a:cxn>
                      <a:cxn ang="0">
                        <a:pos x="0" y="328"/>
                      </a:cxn>
                    </a:cxnLst>
                    <a:rect l="0" t="0" r="r" b="b"/>
                    <a:pathLst>
                      <a:path w="1853" h="650">
                        <a:moveTo>
                          <a:pt x="0" y="328"/>
                        </a:moveTo>
                        <a:lnTo>
                          <a:pt x="17" y="263"/>
                        </a:lnTo>
                        <a:lnTo>
                          <a:pt x="66" y="205"/>
                        </a:lnTo>
                        <a:lnTo>
                          <a:pt x="140" y="156"/>
                        </a:lnTo>
                        <a:lnTo>
                          <a:pt x="247" y="106"/>
                        </a:lnTo>
                        <a:lnTo>
                          <a:pt x="371" y="65"/>
                        </a:lnTo>
                        <a:lnTo>
                          <a:pt x="519" y="33"/>
                        </a:lnTo>
                        <a:lnTo>
                          <a:pt x="675" y="16"/>
                        </a:lnTo>
                        <a:lnTo>
                          <a:pt x="840" y="0"/>
                        </a:lnTo>
                        <a:lnTo>
                          <a:pt x="1013" y="0"/>
                        </a:lnTo>
                        <a:lnTo>
                          <a:pt x="1177" y="16"/>
                        </a:lnTo>
                        <a:lnTo>
                          <a:pt x="1342" y="33"/>
                        </a:lnTo>
                        <a:lnTo>
                          <a:pt x="1482" y="65"/>
                        </a:lnTo>
                        <a:lnTo>
                          <a:pt x="1613" y="106"/>
                        </a:lnTo>
                        <a:lnTo>
                          <a:pt x="1712" y="156"/>
                        </a:lnTo>
                        <a:lnTo>
                          <a:pt x="1795" y="205"/>
                        </a:lnTo>
                        <a:lnTo>
                          <a:pt x="1836" y="263"/>
                        </a:lnTo>
                        <a:lnTo>
                          <a:pt x="1852" y="328"/>
                        </a:lnTo>
                        <a:lnTo>
                          <a:pt x="1836" y="386"/>
                        </a:lnTo>
                        <a:lnTo>
                          <a:pt x="1795" y="443"/>
                        </a:lnTo>
                        <a:lnTo>
                          <a:pt x="1712" y="493"/>
                        </a:lnTo>
                        <a:lnTo>
                          <a:pt x="1613" y="542"/>
                        </a:lnTo>
                        <a:lnTo>
                          <a:pt x="1482" y="583"/>
                        </a:lnTo>
                        <a:lnTo>
                          <a:pt x="1342" y="616"/>
                        </a:lnTo>
                        <a:lnTo>
                          <a:pt x="1177" y="641"/>
                        </a:lnTo>
                        <a:lnTo>
                          <a:pt x="1013" y="649"/>
                        </a:lnTo>
                        <a:lnTo>
                          <a:pt x="840" y="649"/>
                        </a:lnTo>
                        <a:lnTo>
                          <a:pt x="675" y="641"/>
                        </a:lnTo>
                        <a:lnTo>
                          <a:pt x="519" y="616"/>
                        </a:lnTo>
                        <a:lnTo>
                          <a:pt x="371" y="583"/>
                        </a:lnTo>
                        <a:lnTo>
                          <a:pt x="247" y="542"/>
                        </a:lnTo>
                        <a:lnTo>
                          <a:pt x="140" y="493"/>
                        </a:lnTo>
                        <a:lnTo>
                          <a:pt x="66" y="443"/>
                        </a:lnTo>
                        <a:lnTo>
                          <a:pt x="17" y="386"/>
                        </a:lnTo>
                        <a:lnTo>
                          <a:pt x="0" y="328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1" name="Freeform 13"/>
                  <p:cNvSpPr>
                    <a:spLocks/>
                  </p:cNvSpPr>
                  <p:nvPr/>
                </p:nvSpPr>
                <p:spPr bwMode="auto">
                  <a:xfrm>
                    <a:off x="3146" y="1589"/>
                    <a:ext cx="1672" cy="494"/>
                  </a:xfrm>
                  <a:custGeom>
                    <a:avLst/>
                    <a:gdLst/>
                    <a:ahLst/>
                    <a:cxnLst>
                      <a:cxn ang="0">
                        <a:pos x="0" y="247"/>
                      </a:cxn>
                      <a:cxn ang="0">
                        <a:pos x="16" y="198"/>
                      </a:cxn>
                      <a:cxn ang="0">
                        <a:pos x="66" y="148"/>
                      </a:cxn>
                      <a:cxn ang="0">
                        <a:pos x="148" y="107"/>
                      </a:cxn>
                      <a:cxn ang="0">
                        <a:pos x="247" y="74"/>
                      </a:cxn>
                      <a:cxn ang="0">
                        <a:pos x="370" y="41"/>
                      </a:cxn>
                      <a:cxn ang="0">
                        <a:pos x="518" y="17"/>
                      </a:cxn>
                      <a:cxn ang="0">
                        <a:pos x="675" y="0"/>
                      </a:cxn>
                      <a:cxn ang="0">
                        <a:pos x="839" y="0"/>
                      </a:cxn>
                      <a:cxn ang="0">
                        <a:pos x="996" y="0"/>
                      </a:cxn>
                      <a:cxn ang="0">
                        <a:pos x="1152" y="17"/>
                      </a:cxn>
                      <a:cxn ang="0">
                        <a:pos x="1300" y="41"/>
                      </a:cxn>
                      <a:cxn ang="0">
                        <a:pos x="1424" y="74"/>
                      </a:cxn>
                      <a:cxn ang="0">
                        <a:pos x="1531" y="107"/>
                      </a:cxn>
                      <a:cxn ang="0">
                        <a:pos x="1605" y="148"/>
                      </a:cxn>
                      <a:cxn ang="0">
                        <a:pos x="1654" y="198"/>
                      </a:cxn>
                      <a:cxn ang="0">
                        <a:pos x="1671" y="247"/>
                      </a:cxn>
                      <a:cxn ang="0">
                        <a:pos x="1654" y="296"/>
                      </a:cxn>
                      <a:cxn ang="0">
                        <a:pos x="1605" y="337"/>
                      </a:cxn>
                      <a:cxn ang="0">
                        <a:pos x="1531" y="378"/>
                      </a:cxn>
                      <a:cxn ang="0">
                        <a:pos x="1424" y="419"/>
                      </a:cxn>
                      <a:cxn ang="0">
                        <a:pos x="1300" y="452"/>
                      </a:cxn>
                      <a:cxn ang="0">
                        <a:pos x="1152" y="477"/>
                      </a:cxn>
                      <a:cxn ang="0">
                        <a:pos x="996" y="485"/>
                      </a:cxn>
                      <a:cxn ang="0">
                        <a:pos x="839" y="493"/>
                      </a:cxn>
                      <a:cxn ang="0">
                        <a:pos x="675" y="485"/>
                      </a:cxn>
                      <a:cxn ang="0">
                        <a:pos x="518" y="477"/>
                      </a:cxn>
                      <a:cxn ang="0">
                        <a:pos x="370" y="452"/>
                      </a:cxn>
                      <a:cxn ang="0">
                        <a:pos x="247" y="419"/>
                      </a:cxn>
                      <a:cxn ang="0">
                        <a:pos x="148" y="378"/>
                      </a:cxn>
                      <a:cxn ang="0">
                        <a:pos x="66" y="337"/>
                      </a:cxn>
                      <a:cxn ang="0">
                        <a:pos x="16" y="296"/>
                      </a:cxn>
                      <a:cxn ang="0">
                        <a:pos x="0" y="247"/>
                      </a:cxn>
                    </a:cxnLst>
                    <a:rect l="0" t="0" r="r" b="b"/>
                    <a:pathLst>
                      <a:path w="1672" h="494">
                        <a:moveTo>
                          <a:pt x="0" y="247"/>
                        </a:moveTo>
                        <a:lnTo>
                          <a:pt x="16" y="198"/>
                        </a:lnTo>
                        <a:lnTo>
                          <a:pt x="66" y="148"/>
                        </a:lnTo>
                        <a:lnTo>
                          <a:pt x="148" y="107"/>
                        </a:lnTo>
                        <a:lnTo>
                          <a:pt x="247" y="74"/>
                        </a:lnTo>
                        <a:lnTo>
                          <a:pt x="370" y="41"/>
                        </a:lnTo>
                        <a:lnTo>
                          <a:pt x="518" y="17"/>
                        </a:lnTo>
                        <a:lnTo>
                          <a:pt x="675" y="0"/>
                        </a:lnTo>
                        <a:lnTo>
                          <a:pt x="839" y="0"/>
                        </a:lnTo>
                        <a:lnTo>
                          <a:pt x="996" y="0"/>
                        </a:lnTo>
                        <a:lnTo>
                          <a:pt x="1152" y="17"/>
                        </a:lnTo>
                        <a:lnTo>
                          <a:pt x="1300" y="41"/>
                        </a:lnTo>
                        <a:lnTo>
                          <a:pt x="1424" y="74"/>
                        </a:lnTo>
                        <a:lnTo>
                          <a:pt x="1531" y="107"/>
                        </a:lnTo>
                        <a:lnTo>
                          <a:pt x="1605" y="148"/>
                        </a:lnTo>
                        <a:lnTo>
                          <a:pt x="1654" y="198"/>
                        </a:lnTo>
                        <a:lnTo>
                          <a:pt x="1671" y="247"/>
                        </a:lnTo>
                        <a:lnTo>
                          <a:pt x="1654" y="296"/>
                        </a:lnTo>
                        <a:lnTo>
                          <a:pt x="1605" y="337"/>
                        </a:lnTo>
                        <a:lnTo>
                          <a:pt x="1531" y="378"/>
                        </a:lnTo>
                        <a:lnTo>
                          <a:pt x="1424" y="419"/>
                        </a:lnTo>
                        <a:lnTo>
                          <a:pt x="1300" y="452"/>
                        </a:lnTo>
                        <a:lnTo>
                          <a:pt x="1152" y="477"/>
                        </a:lnTo>
                        <a:lnTo>
                          <a:pt x="996" y="485"/>
                        </a:lnTo>
                        <a:lnTo>
                          <a:pt x="839" y="493"/>
                        </a:lnTo>
                        <a:lnTo>
                          <a:pt x="675" y="485"/>
                        </a:lnTo>
                        <a:lnTo>
                          <a:pt x="518" y="477"/>
                        </a:lnTo>
                        <a:lnTo>
                          <a:pt x="370" y="452"/>
                        </a:lnTo>
                        <a:lnTo>
                          <a:pt x="247" y="419"/>
                        </a:lnTo>
                        <a:lnTo>
                          <a:pt x="148" y="378"/>
                        </a:lnTo>
                        <a:lnTo>
                          <a:pt x="66" y="337"/>
                        </a:lnTo>
                        <a:lnTo>
                          <a:pt x="16" y="296"/>
                        </a:lnTo>
                        <a:lnTo>
                          <a:pt x="0" y="247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4" name="Group 14"/>
                <p:cNvGrpSpPr>
                  <a:grpSpLocks/>
                </p:cNvGrpSpPr>
                <p:nvPr/>
              </p:nvGrpSpPr>
              <p:grpSpPr bwMode="auto">
                <a:xfrm>
                  <a:off x="2998" y="1096"/>
                  <a:ext cx="1984" cy="766"/>
                  <a:chOff x="2998" y="1096"/>
                  <a:chExt cx="1984" cy="766"/>
                </a:xfrm>
              </p:grpSpPr>
              <p:sp>
                <p:nvSpPr>
                  <p:cNvPr id="26" name="Freeform 15"/>
                  <p:cNvSpPr>
                    <a:spLocks/>
                  </p:cNvSpPr>
                  <p:nvPr/>
                </p:nvSpPr>
                <p:spPr bwMode="auto">
                  <a:xfrm>
                    <a:off x="2998" y="1096"/>
                    <a:ext cx="1984" cy="766"/>
                  </a:xfrm>
                  <a:custGeom>
                    <a:avLst/>
                    <a:gdLst/>
                    <a:ahLst/>
                    <a:cxnLst>
                      <a:cxn ang="0">
                        <a:pos x="0" y="378"/>
                      </a:cxn>
                      <a:cxn ang="0">
                        <a:pos x="16" y="313"/>
                      </a:cxn>
                      <a:cxn ang="0">
                        <a:pos x="57" y="247"/>
                      </a:cxn>
                      <a:cxn ang="0">
                        <a:pos x="131" y="189"/>
                      </a:cxn>
                      <a:cxn ang="0">
                        <a:pos x="230" y="132"/>
                      </a:cxn>
                      <a:cxn ang="0">
                        <a:pos x="353" y="91"/>
                      </a:cxn>
                      <a:cxn ang="0">
                        <a:pos x="493" y="50"/>
                      </a:cxn>
                      <a:cxn ang="0">
                        <a:pos x="650" y="25"/>
                      </a:cxn>
                      <a:cxn ang="0">
                        <a:pos x="814" y="0"/>
                      </a:cxn>
                      <a:cxn ang="0">
                        <a:pos x="987" y="0"/>
                      </a:cxn>
                      <a:cxn ang="0">
                        <a:pos x="1160" y="0"/>
                      </a:cxn>
                      <a:cxn ang="0">
                        <a:pos x="1333" y="25"/>
                      </a:cxn>
                      <a:cxn ang="0">
                        <a:pos x="1489" y="50"/>
                      </a:cxn>
                      <a:cxn ang="0">
                        <a:pos x="1629" y="91"/>
                      </a:cxn>
                      <a:cxn ang="0">
                        <a:pos x="1753" y="132"/>
                      </a:cxn>
                      <a:cxn ang="0">
                        <a:pos x="1852" y="189"/>
                      </a:cxn>
                      <a:cxn ang="0">
                        <a:pos x="1926" y="247"/>
                      </a:cxn>
                      <a:cxn ang="0">
                        <a:pos x="1967" y="313"/>
                      </a:cxn>
                      <a:cxn ang="0">
                        <a:pos x="1983" y="378"/>
                      </a:cxn>
                      <a:cxn ang="0">
                        <a:pos x="1967" y="444"/>
                      </a:cxn>
                      <a:cxn ang="0">
                        <a:pos x="1926" y="510"/>
                      </a:cxn>
                      <a:cxn ang="0">
                        <a:pos x="1852" y="567"/>
                      </a:cxn>
                      <a:cxn ang="0">
                        <a:pos x="1753" y="625"/>
                      </a:cxn>
                      <a:cxn ang="0">
                        <a:pos x="1629" y="674"/>
                      </a:cxn>
                      <a:cxn ang="0">
                        <a:pos x="1489" y="707"/>
                      </a:cxn>
                      <a:cxn ang="0">
                        <a:pos x="1333" y="740"/>
                      </a:cxn>
                      <a:cxn ang="0">
                        <a:pos x="1160" y="756"/>
                      </a:cxn>
                      <a:cxn ang="0">
                        <a:pos x="987" y="765"/>
                      </a:cxn>
                      <a:cxn ang="0">
                        <a:pos x="814" y="756"/>
                      </a:cxn>
                      <a:cxn ang="0">
                        <a:pos x="650" y="740"/>
                      </a:cxn>
                      <a:cxn ang="0">
                        <a:pos x="493" y="707"/>
                      </a:cxn>
                      <a:cxn ang="0">
                        <a:pos x="353" y="674"/>
                      </a:cxn>
                      <a:cxn ang="0">
                        <a:pos x="230" y="625"/>
                      </a:cxn>
                      <a:cxn ang="0">
                        <a:pos x="131" y="567"/>
                      </a:cxn>
                      <a:cxn ang="0">
                        <a:pos x="57" y="510"/>
                      </a:cxn>
                      <a:cxn ang="0">
                        <a:pos x="16" y="444"/>
                      </a:cxn>
                      <a:cxn ang="0">
                        <a:pos x="0" y="378"/>
                      </a:cxn>
                    </a:cxnLst>
                    <a:rect l="0" t="0" r="r" b="b"/>
                    <a:pathLst>
                      <a:path w="1984" h="766">
                        <a:moveTo>
                          <a:pt x="0" y="378"/>
                        </a:moveTo>
                        <a:lnTo>
                          <a:pt x="16" y="313"/>
                        </a:lnTo>
                        <a:lnTo>
                          <a:pt x="57" y="247"/>
                        </a:lnTo>
                        <a:lnTo>
                          <a:pt x="131" y="189"/>
                        </a:lnTo>
                        <a:lnTo>
                          <a:pt x="230" y="132"/>
                        </a:lnTo>
                        <a:lnTo>
                          <a:pt x="353" y="91"/>
                        </a:lnTo>
                        <a:lnTo>
                          <a:pt x="493" y="50"/>
                        </a:lnTo>
                        <a:lnTo>
                          <a:pt x="650" y="25"/>
                        </a:lnTo>
                        <a:lnTo>
                          <a:pt x="814" y="0"/>
                        </a:lnTo>
                        <a:lnTo>
                          <a:pt x="987" y="0"/>
                        </a:lnTo>
                        <a:lnTo>
                          <a:pt x="1160" y="0"/>
                        </a:lnTo>
                        <a:lnTo>
                          <a:pt x="1333" y="25"/>
                        </a:lnTo>
                        <a:lnTo>
                          <a:pt x="1489" y="50"/>
                        </a:lnTo>
                        <a:lnTo>
                          <a:pt x="1629" y="91"/>
                        </a:lnTo>
                        <a:lnTo>
                          <a:pt x="1753" y="132"/>
                        </a:lnTo>
                        <a:lnTo>
                          <a:pt x="1852" y="189"/>
                        </a:lnTo>
                        <a:lnTo>
                          <a:pt x="1926" y="247"/>
                        </a:lnTo>
                        <a:lnTo>
                          <a:pt x="1967" y="313"/>
                        </a:lnTo>
                        <a:lnTo>
                          <a:pt x="1983" y="378"/>
                        </a:lnTo>
                        <a:lnTo>
                          <a:pt x="1967" y="444"/>
                        </a:lnTo>
                        <a:lnTo>
                          <a:pt x="1926" y="510"/>
                        </a:lnTo>
                        <a:lnTo>
                          <a:pt x="1852" y="567"/>
                        </a:lnTo>
                        <a:lnTo>
                          <a:pt x="1753" y="625"/>
                        </a:lnTo>
                        <a:lnTo>
                          <a:pt x="1629" y="674"/>
                        </a:lnTo>
                        <a:lnTo>
                          <a:pt x="1489" y="707"/>
                        </a:lnTo>
                        <a:lnTo>
                          <a:pt x="1333" y="740"/>
                        </a:lnTo>
                        <a:lnTo>
                          <a:pt x="1160" y="756"/>
                        </a:lnTo>
                        <a:lnTo>
                          <a:pt x="987" y="765"/>
                        </a:lnTo>
                        <a:lnTo>
                          <a:pt x="814" y="756"/>
                        </a:lnTo>
                        <a:lnTo>
                          <a:pt x="650" y="740"/>
                        </a:lnTo>
                        <a:lnTo>
                          <a:pt x="493" y="707"/>
                        </a:lnTo>
                        <a:lnTo>
                          <a:pt x="353" y="674"/>
                        </a:lnTo>
                        <a:lnTo>
                          <a:pt x="230" y="625"/>
                        </a:lnTo>
                        <a:lnTo>
                          <a:pt x="131" y="567"/>
                        </a:lnTo>
                        <a:lnTo>
                          <a:pt x="57" y="510"/>
                        </a:lnTo>
                        <a:lnTo>
                          <a:pt x="16" y="444"/>
                        </a:lnTo>
                        <a:lnTo>
                          <a:pt x="0" y="378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" name="Freeform 16"/>
                  <p:cNvSpPr>
                    <a:spLocks/>
                  </p:cNvSpPr>
                  <p:nvPr/>
                </p:nvSpPr>
                <p:spPr bwMode="auto">
                  <a:xfrm>
                    <a:off x="3055" y="1154"/>
                    <a:ext cx="1853" cy="650"/>
                  </a:xfrm>
                  <a:custGeom>
                    <a:avLst/>
                    <a:gdLst/>
                    <a:ahLst/>
                    <a:cxnLst>
                      <a:cxn ang="0">
                        <a:pos x="0" y="329"/>
                      </a:cxn>
                      <a:cxn ang="0">
                        <a:pos x="17" y="263"/>
                      </a:cxn>
                      <a:cxn ang="0">
                        <a:pos x="66" y="205"/>
                      </a:cxn>
                      <a:cxn ang="0">
                        <a:pos x="140" y="156"/>
                      </a:cxn>
                      <a:cxn ang="0">
                        <a:pos x="247" y="107"/>
                      </a:cxn>
                      <a:cxn ang="0">
                        <a:pos x="371" y="66"/>
                      </a:cxn>
                      <a:cxn ang="0">
                        <a:pos x="519" y="33"/>
                      </a:cxn>
                      <a:cxn ang="0">
                        <a:pos x="675" y="16"/>
                      </a:cxn>
                      <a:cxn ang="0">
                        <a:pos x="840" y="0"/>
                      </a:cxn>
                      <a:cxn ang="0">
                        <a:pos x="1013" y="0"/>
                      </a:cxn>
                      <a:cxn ang="0">
                        <a:pos x="1177" y="16"/>
                      </a:cxn>
                      <a:cxn ang="0">
                        <a:pos x="1342" y="33"/>
                      </a:cxn>
                      <a:cxn ang="0">
                        <a:pos x="1482" y="66"/>
                      </a:cxn>
                      <a:cxn ang="0">
                        <a:pos x="1613" y="107"/>
                      </a:cxn>
                      <a:cxn ang="0">
                        <a:pos x="1712" y="156"/>
                      </a:cxn>
                      <a:cxn ang="0">
                        <a:pos x="1795" y="205"/>
                      </a:cxn>
                      <a:cxn ang="0">
                        <a:pos x="1836" y="263"/>
                      </a:cxn>
                      <a:cxn ang="0">
                        <a:pos x="1852" y="329"/>
                      </a:cxn>
                      <a:cxn ang="0">
                        <a:pos x="1836" y="386"/>
                      </a:cxn>
                      <a:cxn ang="0">
                        <a:pos x="1795" y="444"/>
                      </a:cxn>
                      <a:cxn ang="0">
                        <a:pos x="1712" y="493"/>
                      </a:cxn>
                      <a:cxn ang="0">
                        <a:pos x="1613" y="542"/>
                      </a:cxn>
                      <a:cxn ang="0">
                        <a:pos x="1482" y="583"/>
                      </a:cxn>
                      <a:cxn ang="0">
                        <a:pos x="1342" y="616"/>
                      </a:cxn>
                      <a:cxn ang="0">
                        <a:pos x="1177" y="641"/>
                      </a:cxn>
                      <a:cxn ang="0">
                        <a:pos x="1013" y="649"/>
                      </a:cxn>
                      <a:cxn ang="0">
                        <a:pos x="840" y="649"/>
                      </a:cxn>
                      <a:cxn ang="0">
                        <a:pos x="675" y="641"/>
                      </a:cxn>
                      <a:cxn ang="0">
                        <a:pos x="519" y="616"/>
                      </a:cxn>
                      <a:cxn ang="0">
                        <a:pos x="371" y="583"/>
                      </a:cxn>
                      <a:cxn ang="0">
                        <a:pos x="247" y="542"/>
                      </a:cxn>
                      <a:cxn ang="0">
                        <a:pos x="140" y="493"/>
                      </a:cxn>
                      <a:cxn ang="0">
                        <a:pos x="66" y="444"/>
                      </a:cxn>
                      <a:cxn ang="0">
                        <a:pos x="17" y="386"/>
                      </a:cxn>
                      <a:cxn ang="0">
                        <a:pos x="0" y="329"/>
                      </a:cxn>
                    </a:cxnLst>
                    <a:rect l="0" t="0" r="r" b="b"/>
                    <a:pathLst>
                      <a:path w="1853" h="650">
                        <a:moveTo>
                          <a:pt x="0" y="329"/>
                        </a:moveTo>
                        <a:lnTo>
                          <a:pt x="17" y="263"/>
                        </a:lnTo>
                        <a:lnTo>
                          <a:pt x="66" y="205"/>
                        </a:lnTo>
                        <a:lnTo>
                          <a:pt x="140" y="156"/>
                        </a:lnTo>
                        <a:lnTo>
                          <a:pt x="247" y="107"/>
                        </a:lnTo>
                        <a:lnTo>
                          <a:pt x="371" y="66"/>
                        </a:lnTo>
                        <a:lnTo>
                          <a:pt x="519" y="33"/>
                        </a:lnTo>
                        <a:lnTo>
                          <a:pt x="675" y="16"/>
                        </a:lnTo>
                        <a:lnTo>
                          <a:pt x="840" y="0"/>
                        </a:lnTo>
                        <a:lnTo>
                          <a:pt x="1013" y="0"/>
                        </a:lnTo>
                        <a:lnTo>
                          <a:pt x="1177" y="16"/>
                        </a:lnTo>
                        <a:lnTo>
                          <a:pt x="1342" y="33"/>
                        </a:lnTo>
                        <a:lnTo>
                          <a:pt x="1482" y="66"/>
                        </a:lnTo>
                        <a:lnTo>
                          <a:pt x="1613" y="107"/>
                        </a:lnTo>
                        <a:lnTo>
                          <a:pt x="1712" y="156"/>
                        </a:lnTo>
                        <a:lnTo>
                          <a:pt x="1795" y="205"/>
                        </a:lnTo>
                        <a:lnTo>
                          <a:pt x="1836" y="263"/>
                        </a:lnTo>
                        <a:lnTo>
                          <a:pt x="1852" y="329"/>
                        </a:lnTo>
                        <a:lnTo>
                          <a:pt x="1836" y="386"/>
                        </a:lnTo>
                        <a:lnTo>
                          <a:pt x="1795" y="444"/>
                        </a:lnTo>
                        <a:lnTo>
                          <a:pt x="1712" y="493"/>
                        </a:lnTo>
                        <a:lnTo>
                          <a:pt x="1613" y="542"/>
                        </a:lnTo>
                        <a:lnTo>
                          <a:pt x="1482" y="583"/>
                        </a:lnTo>
                        <a:lnTo>
                          <a:pt x="1342" y="616"/>
                        </a:lnTo>
                        <a:lnTo>
                          <a:pt x="1177" y="641"/>
                        </a:lnTo>
                        <a:lnTo>
                          <a:pt x="1013" y="649"/>
                        </a:lnTo>
                        <a:lnTo>
                          <a:pt x="840" y="649"/>
                        </a:lnTo>
                        <a:lnTo>
                          <a:pt x="675" y="641"/>
                        </a:lnTo>
                        <a:lnTo>
                          <a:pt x="519" y="616"/>
                        </a:lnTo>
                        <a:lnTo>
                          <a:pt x="371" y="583"/>
                        </a:lnTo>
                        <a:lnTo>
                          <a:pt x="247" y="542"/>
                        </a:lnTo>
                        <a:lnTo>
                          <a:pt x="140" y="493"/>
                        </a:lnTo>
                        <a:lnTo>
                          <a:pt x="66" y="444"/>
                        </a:lnTo>
                        <a:lnTo>
                          <a:pt x="17" y="386"/>
                        </a:lnTo>
                        <a:lnTo>
                          <a:pt x="0" y="329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8" name="Freeform 17"/>
                  <p:cNvSpPr>
                    <a:spLocks/>
                  </p:cNvSpPr>
                  <p:nvPr/>
                </p:nvSpPr>
                <p:spPr bwMode="auto">
                  <a:xfrm>
                    <a:off x="3146" y="1220"/>
                    <a:ext cx="1672" cy="494"/>
                  </a:xfrm>
                  <a:custGeom>
                    <a:avLst/>
                    <a:gdLst/>
                    <a:ahLst/>
                    <a:cxnLst>
                      <a:cxn ang="0">
                        <a:pos x="0" y="246"/>
                      </a:cxn>
                      <a:cxn ang="0">
                        <a:pos x="16" y="197"/>
                      </a:cxn>
                      <a:cxn ang="0">
                        <a:pos x="66" y="147"/>
                      </a:cxn>
                      <a:cxn ang="0">
                        <a:pos x="148" y="106"/>
                      </a:cxn>
                      <a:cxn ang="0">
                        <a:pos x="247" y="74"/>
                      </a:cxn>
                      <a:cxn ang="0">
                        <a:pos x="370" y="41"/>
                      </a:cxn>
                      <a:cxn ang="0">
                        <a:pos x="518" y="16"/>
                      </a:cxn>
                      <a:cxn ang="0">
                        <a:pos x="675" y="0"/>
                      </a:cxn>
                      <a:cxn ang="0">
                        <a:pos x="839" y="0"/>
                      </a:cxn>
                      <a:cxn ang="0">
                        <a:pos x="996" y="0"/>
                      </a:cxn>
                      <a:cxn ang="0">
                        <a:pos x="1152" y="16"/>
                      </a:cxn>
                      <a:cxn ang="0">
                        <a:pos x="1300" y="41"/>
                      </a:cxn>
                      <a:cxn ang="0">
                        <a:pos x="1424" y="74"/>
                      </a:cxn>
                      <a:cxn ang="0">
                        <a:pos x="1531" y="106"/>
                      </a:cxn>
                      <a:cxn ang="0">
                        <a:pos x="1605" y="147"/>
                      </a:cxn>
                      <a:cxn ang="0">
                        <a:pos x="1654" y="197"/>
                      </a:cxn>
                      <a:cxn ang="0">
                        <a:pos x="1671" y="246"/>
                      </a:cxn>
                      <a:cxn ang="0">
                        <a:pos x="1654" y="295"/>
                      </a:cxn>
                      <a:cxn ang="0">
                        <a:pos x="1605" y="337"/>
                      </a:cxn>
                      <a:cxn ang="0">
                        <a:pos x="1531" y="378"/>
                      </a:cxn>
                      <a:cxn ang="0">
                        <a:pos x="1424" y="419"/>
                      </a:cxn>
                      <a:cxn ang="0">
                        <a:pos x="1300" y="452"/>
                      </a:cxn>
                      <a:cxn ang="0">
                        <a:pos x="1152" y="476"/>
                      </a:cxn>
                      <a:cxn ang="0">
                        <a:pos x="996" y="484"/>
                      </a:cxn>
                      <a:cxn ang="0">
                        <a:pos x="839" y="493"/>
                      </a:cxn>
                      <a:cxn ang="0">
                        <a:pos x="675" y="484"/>
                      </a:cxn>
                      <a:cxn ang="0">
                        <a:pos x="518" y="476"/>
                      </a:cxn>
                      <a:cxn ang="0">
                        <a:pos x="370" y="452"/>
                      </a:cxn>
                      <a:cxn ang="0">
                        <a:pos x="247" y="419"/>
                      </a:cxn>
                      <a:cxn ang="0">
                        <a:pos x="148" y="378"/>
                      </a:cxn>
                      <a:cxn ang="0">
                        <a:pos x="66" y="337"/>
                      </a:cxn>
                      <a:cxn ang="0">
                        <a:pos x="16" y="295"/>
                      </a:cxn>
                      <a:cxn ang="0">
                        <a:pos x="0" y="246"/>
                      </a:cxn>
                    </a:cxnLst>
                    <a:rect l="0" t="0" r="r" b="b"/>
                    <a:pathLst>
                      <a:path w="1672" h="494">
                        <a:moveTo>
                          <a:pt x="0" y="246"/>
                        </a:moveTo>
                        <a:lnTo>
                          <a:pt x="16" y="197"/>
                        </a:lnTo>
                        <a:lnTo>
                          <a:pt x="66" y="147"/>
                        </a:lnTo>
                        <a:lnTo>
                          <a:pt x="148" y="106"/>
                        </a:lnTo>
                        <a:lnTo>
                          <a:pt x="247" y="74"/>
                        </a:lnTo>
                        <a:lnTo>
                          <a:pt x="370" y="41"/>
                        </a:lnTo>
                        <a:lnTo>
                          <a:pt x="518" y="16"/>
                        </a:lnTo>
                        <a:lnTo>
                          <a:pt x="675" y="0"/>
                        </a:lnTo>
                        <a:lnTo>
                          <a:pt x="839" y="0"/>
                        </a:lnTo>
                        <a:lnTo>
                          <a:pt x="996" y="0"/>
                        </a:lnTo>
                        <a:lnTo>
                          <a:pt x="1152" y="16"/>
                        </a:lnTo>
                        <a:lnTo>
                          <a:pt x="1300" y="41"/>
                        </a:lnTo>
                        <a:lnTo>
                          <a:pt x="1424" y="74"/>
                        </a:lnTo>
                        <a:lnTo>
                          <a:pt x="1531" y="106"/>
                        </a:lnTo>
                        <a:lnTo>
                          <a:pt x="1605" y="147"/>
                        </a:lnTo>
                        <a:lnTo>
                          <a:pt x="1654" y="197"/>
                        </a:lnTo>
                        <a:lnTo>
                          <a:pt x="1671" y="246"/>
                        </a:lnTo>
                        <a:lnTo>
                          <a:pt x="1654" y="295"/>
                        </a:lnTo>
                        <a:lnTo>
                          <a:pt x="1605" y="337"/>
                        </a:lnTo>
                        <a:lnTo>
                          <a:pt x="1531" y="378"/>
                        </a:lnTo>
                        <a:lnTo>
                          <a:pt x="1424" y="419"/>
                        </a:lnTo>
                        <a:lnTo>
                          <a:pt x="1300" y="452"/>
                        </a:lnTo>
                        <a:lnTo>
                          <a:pt x="1152" y="476"/>
                        </a:lnTo>
                        <a:lnTo>
                          <a:pt x="996" y="484"/>
                        </a:lnTo>
                        <a:lnTo>
                          <a:pt x="839" y="493"/>
                        </a:lnTo>
                        <a:lnTo>
                          <a:pt x="675" y="484"/>
                        </a:lnTo>
                        <a:lnTo>
                          <a:pt x="518" y="476"/>
                        </a:lnTo>
                        <a:lnTo>
                          <a:pt x="370" y="452"/>
                        </a:lnTo>
                        <a:lnTo>
                          <a:pt x="247" y="419"/>
                        </a:lnTo>
                        <a:lnTo>
                          <a:pt x="148" y="378"/>
                        </a:lnTo>
                        <a:lnTo>
                          <a:pt x="66" y="337"/>
                        </a:lnTo>
                        <a:lnTo>
                          <a:pt x="16" y="295"/>
                        </a:lnTo>
                        <a:lnTo>
                          <a:pt x="0" y="246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5" name="Freeform 18"/>
                <p:cNvSpPr>
                  <a:spLocks/>
                </p:cNvSpPr>
                <p:nvPr/>
              </p:nvSpPr>
              <p:spPr bwMode="auto">
                <a:xfrm>
                  <a:off x="2981" y="2797"/>
                  <a:ext cx="1993" cy="766"/>
                </a:xfrm>
                <a:custGeom>
                  <a:avLst/>
                  <a:gdLst/>
                  <a:ahLst/>
                  <a:cxnLst>
                    <a:cxn ang="0">
                      <a:pos x="0" y="378"/>
                    </a:cxn>
                    <a:cxn ang="0">
                      <a:pos x="17" y="313"/>
                    </a:cxn>
                    <a:cxn ang="0">
                      <a:pos x="66" y="247"/>
                    </a:cxn>
                    <a:cxn ang="0">
                      <a:pos x="132" y="189"/>
                    </a:cxn>
                    <a:cxn ang="0">
                      <a:pos x="239" y="140"/>
                    </a:cxn>
                    <a:cxn ang="0">
                      <a:pos x="354" y="91"/>
                    </a:cxn>
                    <a:cxn ang="0">
                      <a:pos x="502" y="50"/>
                    </a:cxn>
                    <a:cxn ang="0">
                      <a:pos x="659" y="25"/>
                    </a:cxn>
                    <a:cxn ang="0">
                      <a:pos x="823" y="9"/>
                    </a:cxn>
                    <a:cxn ang="0">
                      <a:pos x="996" y="0"/>
                    </a:cxn>
                    <a:cxn ang="0">
                      <a:pos x="1169" y="9"/>
                    </a:cxn>
                    <a:cxn ang="0">
                      <a:pos x="1334" y="25"/>
                    </a:cxn>
                    <a:cxn ang="0">
                      <a:pos x="1490" y="50"/>
                    </a:cxn>
                    <a:cxn ang="0">
                      <a:pos x="1638" y="91"/>
                    </a:cxn>
                    <a:cxn ang="0">
                      <a:pos x="1753" y="140"/>
                    </a:cxn>
                    <a:cxn ang="0">
                      <a:pos x="1860" y="189"/>
                    </a:cxn>
                    <a:cxn ang="0">
                      <a:pos x="1926" y="247"/>
                    </a:cxn>
                    <a:cxn ang="0">
                      <a:pos x="1976" y="313"/>
                    </a:cxn>
                    <a:cxn ang="0">
                      <a:pos x="1992" y="378"/>
                    </a:cxn>
                    <a:cxn ang="0">
                      <a:pos x="1976" y="444"/>
                    </a:cxn>
                    <a:cxn ang="0">
                      <a:pos x="1926" y="510"/>
                    </a:cxn>
                    <a:cxn ang="0">
                      <a:pos x="1860" y="576"/>
                    </a:cxn>
                    <a:cxn ang="0">
                      <a:pos x="1753" y="625"/>
                    </a:cxn>
                    <a:cxn ang="0">
                      <a:pos x="1638" y="674"/>
                    </a:cxn>
                    <a:cxn ang="0">
                      <a:pos x="1490" y="715"/>
                    </a:cxn>
                    <a:cxn ang="0">
                      <a:pos x="1334" y="740"/>
                    </a:cxn>
                    <a:cxn ang="0">
                      <a:pos x="1169" y="756"/>
                    </a:cxn>
                    <a:cxn ang="0">
                      <a:pos x="996" y="765"/>
                    </a:cxn>
                    <a:cxn ang="0">
                      <a:pos x="823" y="756"/>
                    </a:cxn>
                    <a:cxn ang="0">
                      <a:pos x="659" y="740"/>
                    </a:cxn>
                    <a:cxn ang="0">
                      <a:pos x="502" y="715"/>
                    </a:cxn>
                    <a:cxn ang="0">
                      <a:pos x="354" y="674"/>
                    </a:cxn>
                    <a:cxn ang="0">
                      <a:pos x="239" y="625"/>
                    </a:cxn>
                    <a:cxn ang="0">
                      <a:pos x="132" y="576"/>
                    </a:cxn>
                    <a:cxn ang="0">
                      <a:pos x="66" y="510"/>
                    </a:cxn>
                    <a:cxn ang="0">
                      <a:pos x="17" y="444"/>
                    </a:cxn>
                    <a:cxn ang="0">
                      <a:pos x="0" y="378"/>
                    </a:cxn>
                  </a:cxnLst>
                  <a:rect l="0" t="0" r="r" b="b"/>
                  <a:pathLst>
                    <a:path w="1993" h="766">
                      <a:moveTo>
                        <a:pt x="0" y="378"/>
                      </a:moveTo>
                      <a:lnTo>
                        <a:pt x="17" y="313"/>
                      </a:lnTo>
                      <a:lnTo>
                        <a:pt x="66" y="247"/>
                      </a:lnTo>
                      <a:lnTo>
                        <a:pt x="132" y="189"/>
                      </a:lnTo>
                      <a:lnTo>
                        <a:pt x="239" y="140"/>
                      </a:lnTo>
                      <a:lnTo>
                        <a:pt x="354" y="91"/>
                      </a:lnTo>
                      <a:lnTo>
                        <a:pt x="502" y="50"/>
                      </a:lnTo>
                      <a:lnTo>
                        <a:pt x="659" y="25"/>
                      </a:lnTo>
                      <a:lnTo>
                        <a:pt x="823" y="9"/>
                      </a:lnTo>
                      <a:lnTo>
                        <a:pt x="996" y="0"/>
                      </a:lnTo>
                      <a:lnTo>
                        <a:pt x="1169" y="9"/>
                      </a:lnTo>
                      <a:lnTo>
                        <a:pt x="1334" y="25"/>
                      </a:lnTo>
                      <a:lnTo>
                        <a:pt x="1490" y="50"/>
                      </a:lnTo>
                      <a:lnTo>
                        <a:pt x="1638" y="91"/>
                      </a:lnTo>
                      <a:lnTo>
                        <a:pt x="1753" y="140"/>
                      </a:lnTo>
                      <a:lnTo>
                        <a:pt x="1860" y="189"/>
                      </a:lnTo>
                      <a:lnTo>
                        <a:pt x="1926" y="247"/>
                      </a:lnTo>
                      <a:lnTo>
                        <a:pt x="1976" y="313"/>
                      </a:lnTo>
                      <a:lnTo>
                        <a:pt x="1992" y="378"/>
                      </a:lnTo>
                      <a:lnTo>
                        <a:pt x="1976" y="444"/>
                      </a:lnTo>
                      <a:lnTo>
                        <a:pt x="1926" y="510"/>
                      </a:lnTo>
                      <a:lnTo>
                        <a:pt x="1860" y="576"/>
                      </a:lnTo>
                      <a:lnTo>
                        <a:pt x="1753" y="625"/>
                      </a:lnTo>
                      <a:lnTo>
                        <a:pt x="1638" y="674"/>
                      </a:lnTo>
                      <a:lnTo>
                        <a:pt x="1490" y="715"/>
                      </a:lnTo>
                      <a:lnTo>
                        <a:pt x="1334" y="740"/>
                      </a:lnTo>
                      <a:lnTo>
                        <a:pt x="1169" y="756"/>
                      </a:lnTo>
                      <a:lnTo>
                        <a:pt x="996" y="765"/>
                      </a:lnTo>
                      <a:lnTo>
                        <a:pt x="823" y="756"/>
                      </a:lnTo>
                      <a:lnTo>
                        <a:pt x="659" y="740"/>
                      </a:lnTo>
                      <a:lnTo>
                        <a:pt x="502" y="715"/>
                      </a:lnTo>
                      <a:lnTo>
                        <a:pt x="354" y="674"/>
                      </a:lnTo>
                      <a:lnTo>
                        <a:pt x="239" y="625"/>
                      </a:lnTo>
                      <a:lnTo>
                        <a:pt x="132" y="576"/>
                      </a:lnTo>
                      <a:lnTo>
                        <a:pt x="66" y="510"/>
                      </a:lnTo>
                      <a:lnTo>
                        <a:pt x="17" y="444"/>
                      </a:lnTo>
                      <a:lnTo>
                        <a:pt x="0" y="378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981" y="2756"/>
                <a:ext cx="1993" cy="766"/>
                <a:chOff x="2981" y="2756"/>
                <a:chExt cx="1993" cy="766"/>
              </a:xfrm>
            </p:grpSpPr>
            <p:sp>
              <p:nvSpPr>
                <p:cNvPr id="20" name="Freeform 20"/>
                <p:cNvSpPr>
                  <a:spLocks/>
                </p:cNvSpPr>
                <p:nvPr/>
              </p:nvSpPr>
              <p:spPr bwMode="auto">
                <a:xfrm>
                  <a:off x="2981" y="2756"/>
                  <a:ext cx="1993" cy="766"/>
                </a:xfrm>
                <a:custGeom>
                  <a:avLst/>
                  <a:gdLst/>
                  <a:ahLst/>
                  <a:cxnLst>
                    <a:cxn ang="0">
                      <a:pos x="0" y="387"/>
                    </a:cxn>
                    <a:cxn ang="0">
                      <a:pos x="17" y="321"/>
                    </a:cxn>
                    <a:cxn ang="0">
                      <a:pos x="66" y="255"/>
                    </a:cxn>
                    <a:cxn ang="0">
                      <a:pos x="132" y="198"/>
                    </a:cxn>
                    <a:cxn ang="0">
                      <a:pos x="239" y="140"/>
                    </a:cxn>
                    <a:cxn ang="0">
                      <a:pos x="354" y="91"/>
                    </a:cxn>
                    <a:cxn ang="0">
                      <a:pos x="502" y="58"/>
                    </a:cxn>
                    <a:cxn ang="0">
                      <a:pos x="659" y="25"/>
                    </a:cxn>
                    <a:cxn ang="0">
                      <a:pos x="823" y="9"/>
                    </a:cxn>
                    <a:cxn ang="0">
                      <a:pos x="996" y="0"/>
                    </a:cxn>
                    <a:cxn ang="0">
                      <a:pos x="1169" y="9"/>
                    </a:cxn>
                    <a:cxn ang="0">
                      <a:pos x="1334" y="25"/>
                    </a:cxn>
                    <a:cxn ang="0">
                      <a:pos x="1490" y="58"/>
                    </a:cxn>
                    <a:cxn ang="0">
                      <a:pos x="1638" y="91"/>
                    </a:cxn>
                    <a:cxn ang="0">
                      <a:pos x="1753" y="140"/>
                    </a:cxn>
                    <a:cxn ang="0">
                      <a:pos x="1860" y="198"/>
                    </a:cxn>
                    <a:cxn ang="0">
                      <a:pos x="1926" y="255"/>
                    </a:cxn>
                    <a:cxn ang="0">
                      <a:pos x="1976" y="321"/>
                    </a:cxn>
                    <a:cxn ang="0">
                      <a:pos x="1992" y="387"/>
                    </a:cxn>
                    <a:cxn ang="0">
                      <a:pos x="1976" y="452"/>
                    </a:cxn>
                    <a:cxn ang="0">
                      <a:pos x="1926" y="518"/>
                    </a:cxn>
                    <a:cxn ang="0">
                      <a:pos x="1860" y="576"/>
                    </a:cxn>
                    <a:cxn ang="0">
                      <a:pos x="1753" y="633"/>
                    </a:cxn>
                    <a:cxn ang="0">
                      <a:pos x="1638" y="674"/>
                    </a:cxn>
                    <a:cxn ang="0">
                      <a:pos x="1490" y="715"/>
                    </a:cxn>
                    <a:cxn ang="0">
                      <a:pos x="1334" y="740"/>
                    </a:cxn>
                    <a:cxn ang="0">
                      <a:pos x="1169" y="756"/>
                    </a:cxn>
                    <a:cxn ang="0">
                      <a:pos x="996" y="765"/>
                    </a:cxn>
                    <a:cxn ang="0">
                      <a:pos x="823" y="756"/>
                    </a:cxn>
                    <a:cxn ang="0">
                      <a:pos x="659" y="740"/>
                    </a:cxn>
                    <a:cxn ang="0">
                      <a:pos x="502" y="715"/>
                    </a:cxn>
                    <a:cxn ang="0">
                      <a:pos x="354" y="674"/>
                    </a:cxn>
                    <a:cxn ang="0">
                      <a:pos x="239" y="633"/>
                    </a:cxn>
                    <a:cxn ang="0">
                      <a:pos x="132" y="576"/>
                    </a:cxn>
                    <a:cxn ang="0">
                      <a:pos x="66" y="518"/>
                    </a:cxn>
                    <a:cxn ang="0">
                      <a:pos x="17" y="452"/>
                    </a:cxn>
                    <a:cxn ang="0">
                      <a:pos x="0" y="387"/>
                    </a:cxn>
                  </a:cxnLst>
                  <a:rect l="0" t="0" r="r" b="b"/>
                  <a:pathLst>
                    <a:path w="1993" h="766">
                      <a:moveTo>
                        <a:pt x="0" y="387"/>
                      </a:moveTo>
                      <a:lnTo>
                        <a:pt x="17" y="321"/>
                      </a:lnTo>
                      <a:lnTo>
                        <a:pt x="66" y="255"/>
                      </a:lnTo>
                      <a:lnTo>
                        <a:pt x="132" y="198"/>
                      </a:lnTo>
                      <a:lnTo>
                        <a:pt x="239" y="140"/>
                      </a:lnTo>
                      <a:lnTo>
                        <a:pt x="354" y="91"/>
                      </a:lnTo>
                      <a:lnTo>
                        <a:pt x="502" y="58"/>
                      </a:lnTo>
                      <a:lnTo>
                        <a:pt x="659" y="25"/>
                      </a:lnTo>
                      <a:lnTo>
                        <a:pt x="823" y="9"/>
                      </a:lnTo>
                      <a:lnTo>
                        <a:pt x="996" y="0"/>
                      </a:lnTo>
                      <a:lnTo>
                        <a:pt x="1169" y="9"/>
                      </a:lnTo>
                      <a:lnTo>
                        <a:pt x="1334" y="25"/>
                      </a:lnTo>
                      <a:lnTo>
                        <a:pt x="1490" y="58"/>
                      </a:lnTo>
                      <a:lnTo>
                        <a:pt x="1638" y="91"/>
                      </a:lnTo>
                      <a:lnTo>
                        <a:pt x="1753" y="140"/>
                      </a:lnTo>
                      <a:lnTo>
                        <a:pt x="1860" y="198"/>
                      </a:lnTo>
                      <a:lnTo>
                        <a:pt x="1926" y="255"/>
                      </a:lnTo>
                      <a:lnTo>
                        <a:pt x="1976" y="321"/>
                      </a:lnTo>
                      <a:lnTo>
                        <a:pt x="1992" y="387"/>
                      </a:lnTo>
                      <a:lnTo>
                        <a:pt x="1976" y="452"/>
                      </a:lnTo>
                      <a:lnTo>
                        <a:pt x="1926" y="518"/>
                      </a:lnTo>
                      <a:lnTo>
                        <a:pt x="1860" y="576"/>
                      </a:lnTo>
                      <a:lnTo>
                        <a:pt x="1753" y="633"/>
                      </a:lnTo>
                      <a:lnTo>
                        <a:pt x="1638" y="674"/>
                      </a:lnTo>
                      <a:lnTo>
                        <a:pt x="1490" y="715"/>
                      </a:lnTo>
                      <a:lnTo>
                        <a:pt x="1334" y="740"/>
                      </a:lnTo>
                      <a:lnTo>
                        <a:pt x="1169" y="756"/>
                      </a:lnTo>
                      <a:lnTo>
                        <a:pt x="996" y="765"/>
                      </a:lnTo>
                      <a:lnTo>
                        <a:pt x="823" y="756"/>
                      </a:lnTo>
                      <a:lnTo>
                        <a:pt x="659" y="740"/>
                      </a:lnTo>
                      <a:lnTo>
                        <a:pt x="502" y="715"/>
                      </a:lnTo>
                      <a:lnTo>
                        <a:pt x="354" y="674"/>
                      </a:lnTo>
                      <a:lnTo>
                        <a:pt x="239" y="633"/>
                      </a:lnTo>
                      <a:lnTo>
                        <a:pt x="132" y="576"/>
                      </a:lnTo>
                      <a:lnTo>
                        <a:pt x="66" y="518"/>
                      </a:lnTo>
                      <a:lnTo>
                        <a:pt x="17" y="452"/>
                      </a:lnTo>
                      <a:lnTo>
                        <a:pt x="0" y="387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21"/>
                <p:cNvSpPr>
                  <a:spLocks/>
                </p:cNvSpPr>
                <p:nvPr/>
              </p:nvSpPr>
              <p:spPr bwMode="auto">
                <a:xfrm>
                  <a:off x="3047" y="2822"/>
                  <a:ext cx="1853" cy="642"/>
                </a:xfrm>
                <a:custGeom>
                  <a:avLst/>
                  <a:gdLst/>
                  <a:ahLst/>
                  <a:cxnLst>
                    <a:cxn ang="0">
                      <a:pos x="0" y="321"/>
                    </a:cxn>
                    <a:cxn ang="0">
                      <a:pos x="16" y="263"/>
                    </a:cxn>
                    <a:cxn ang="0">
                      <a:pos x="58" y="206"/>
                    </a:cxn>
                    <a:cxn ang="0">
                      <a:pos x="140" y="148"/>
                    </a:cxn>
                    <a:cxn ang="0">
                      <a:pos x="239" y="107"/>
                    </a:cxn>
                    <a:cxn ang="0">
                      <a:pos x="362" y="66"/>
                    </a:cxn>
                    <a:cxn ang="0">
                      <a:pos x="510" y="33"/>
                    </a:cxn>
                    <a:cxn ang="0">
                      <a:pos x="667" y="8"/>
                    </a:cxn>
                    <a:cxn ang="0">
                      <a:pos x="840" y="0"/>
                    </a:cxn>
                    <a:cxn ang="0">
                      <a:pos x="1012" y="0"/>
                    </a:cxn>
                    <a:cxn ang="0">
                      <a:pos x="1177" y="8"/>
                    </a:cxn>
                    <a:cxn ang="0">
                      <a:pos x="1333" y="33"/>
                    </a:cxn>
                    <a:cxn ang="0">
                      <a:pos x="1482" y="66"/>
                    </a:cxn>
                    <a:cxn ang="0">
                      <a:pos x="1605" y="107"/>
                    </a:cxn>
                    <a:cxn ang="0">
                      <a:pos x="1712" y="148"/>
                    </a:cxn>
                    <a:cxn ang="0">
                      <a:pos x="1786" y="206"/>
                    </a:cxn>
                    <a:cxn ang="0">
                      <a:pos x="1835" y="263"/>
                    </a:cxn>
                    <a:cxn ang="0">
                      <a:pos x="1852" y="321"/>
                    </a:cxn>
                    <a:cxn ang="0">
                      <a:pos x="1835" y="378"/>
                    </a:cxn>
                    <a:cxn ang="0">
                      <a:pos x="1786" y="436"/>
                    </a:cxn>
                    <a:cxn ang="0">
                      <a:pos x="1712" y="493"/>
                    </a:cxn>
                    <a:cxn ang="0">
                      <a:pos x="1605" y="542"/>
                    </a:cxn>
                    <a:cxn ang="0">
                      <a:pos x="1482" y="584"/>
                    </a:cxn>
                    <a:cxn ang="0">
                      <a:pos x="1333" y="608"/>
                    </a:cxn>
                    <a:cxn ang="0">
                      <a:pos x="1177" y="633"/>
                    </a:cxn>
                    <a:cxn ang="0">
                      <a:pos x="1012" y="641"/>
                    </a:cxn>
                    <a:cxn ang="0">
                      <a:pos x="840" y="641"/>
                    </a:cxn>
                    <a:cxn ang="0">
                      <a:pos x="667" y="633"/>
                    </a:cxn>
                    <a:cxn ang="0">
                      <a:pos x="510" y="608"/>
                    </a:cxn>
                    <a:cxn ang="0">
                      <a:pos x="362" y="584"/>
                    </a:cxn>
                    <a:cxn ang="0">
                      <a:pos x="239" y="542"/>
                    </a:cxn>
                    <a:cxn ang="0">
                      <a:pos x="140" y="493"/>
                    </a:cxn>
                    <a:cxn ang="0">
                      <a:pos x="58" y="436"/>
                    </a:cxn>
                    <a:cxn ang="0">
                      <a:pos x="16" y="378"/>
                    </a:cxn>
                    <a:cxn ang="0">
                      <a:pos x="0" y="321"/>
                    </a:cxn>
                  </a:cxnLst>
                  <a:rect l="0" t="0" r="r" b="b"/>
                  <a:pathLst>
                    <a:path w="1853" h="642">
                      <a:moveTo>
                        <a:pt x="0" y="321"/>
                      </a:moveTo>
                      <a:lnTo>
                        <a:pt x="16" y="263"/>
                      </a:lnTo>
                      <a:lnTo>
                        <a:pt x="58" y="206"/>
                      </a:lnTo>
                      <a:lnTo>
                        <a:pt x="140" y="148"/>
                      </a:lnTo>
                      <a:lnTo>
                        <a:pt x="239" y="107"/>
                      </a:lnTo>
                      <a:lnTo>
                        <a:pt x="362" y="66"/>
                      </a:lnTo>
                      <a:lnTo>
                        <a:pt x="510" y="33"/>
                      </a:lnTo>
                      <a:lnTo>
                        <a:pt x="667" y="8"/>
                      </a:lnTo>
                      <a:lnTo>
                        <a:pt x="840" y="0"/>
                      </a:lnTo>
                      <a:lnTo>
                        <a:pt x="1012" y="0"/>
                      </a:lnTo>
                      <a:lnTo>
                        <a:pt x="1177" y="8"/>
                      </a:lnTo>
                      <a:lnTo>
                        <a:pt x="1333" y="33"/>
                      </a:lnTo>
                      <a:lnTo>
                        <a:pt x="1482" y="66"/>
                      </a:lnTo>
                      <a:lnTo>
                        <a:pt x="1605" y="107"/>
                      </a:lnTo>
                      <a:lnTo>
                        <a:pt x="1712" y="148"/>
                      </a:lnTo>
                      <a:lnTo>
                        <a:pt x="1786" y="206"/>
                      </a:lnTo>
                      <a:lnTo>
                        <a:pt x="1835" y="263"/>
                      </a:lnTo>
                      <a:lnTo>
                        <a:pt x="1852" y="321"/>
                      </a:lnTo>
                      <a:lnTo>
                        <a:pt x="1835" y="378"/>
                      </a:lnTo>
                      <a:lnTo>
                        <a:pt x="1786" y="436"/>
                      </a:lnTo>
                      <a:lnTo>
                        <a:pt x="1712" y="493"/>
                      </a:lnTo>
                      <a:lnTo>
                        <a:pt x="1605" y="542"/>
                      </a:lnTo>
                      <a:lnTo>
                        <a:pt x="1482" y="584"/>
                      </a:lnTo>
                      <a:lnTo>
                        <a:pt x="1333" y="608"/>
                      </a:lnTo>
                      <a:lnTo>
                        <a:pt x="1177" y="633"/>
                      </a:lnTo>
                      <a:lnTo>
                        <a:pt x="1012" y="641"/>
                      </a:lnTo>
                      <a:lnTo>
                        <a:pt x="840" y="641"/>
                      </a:lnTo>
                      <a:lnTo>
                        <a:pt x="667" y="633"/>
                      </a:lnTo>
                      <a:lnTo>
                        <a:pt x="510" y="608"/>
                      </a:lnTo>
                      <a:lnTo>
                        <a:pt x="362" y="584"/>
                      </a:lnTo>
                      <a:lnTo>
                        <a:pt x="239" y="542"/>
                      </a:lnTo>
                      <a:lnTo>
                        <a:pt x="140" y="493"/>
                      </a:lnTo>
                      <a:lnTo>
                        <a:pt x="58" y="436"/>
                      </a:lnTo>
                      <a:lnTo>
                        <a:pt x="16" y="378"/>
                      </a:lnTo>
                      <a:lnTo>
                        <a:pt x="0" y="321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2"/>
                <p:cNvSpPr>
                  <a:spLocks/>
                </p:cNvSpPr>
                <p:nvPr/>
              </p:nvSpPr>
              <p:spPr bwMode="auto">
                <a:xfrm>
                  <a:off x="3137" y="2880"/>
                  <a:ext cx="1672" cy="494"/>
                </a:xfrm>
                <a:custGeom>
                  <a:avLst/>
                  <a:gdLst/>
                  <a:ahLst/>
                  <a:cxnLst>
                    <a:cxn ang="0">
                      <a:pos x="0" y="246"/>
                    </a:cxn>
                    <a:cxn ang="0">
                      <a:pos x="17" y="197"/>
                    </a:cxn>
                    <a:cxn ang="0">
                      <a:pos x="66" y="156"/>
                    </a:cxn>
                    <a:cxn ang="0">
                      <a:pos x="140" y="115"/>
                    </a:cxn>
                    <a:cxn ang="0">
                      <a:pos x="247" y="74"/>
                    </a:cxn>
                    <a:cxn ang="0">
                      <a:pos x="371" y="41"/>
                    </a:cxn>
                    <a:cxn ang="0">
                      <a:pos x="519" y="24"/>
                    </a:cxn>
                    <a:cxn ang="0">
                      <a:pos x="675" y="8"/>
                    </a:cxn>
                    <a:cxn ang="0">
                      <a:pos x="832" y="0"/>
                    </a:cxn>
                    <a:cxn ang="0">
                      <a:pos x="996" y="8"/>
                    </a:cxn>
                    <a:cxn ang="0">
                      <a:pos x="1153" y="24"/>
                    </a:cxn>
                    <a:cxn ang="0">
                      <a:pos x="1301" y="41"/>
                    </a:cxn>
                    <a:cxn ang="0">
                      <a:pos x="1424" y="74"/>
                    </a:cxn>
                    <a:cxn ang="0">
                      <a:pos x="1523" y="115"/>
                    </a:cxn>
                    <a:cxn ang="0">
                      <a:pos x="1606" y="156"/>
                    </a:cxn>
                    <a:cxn ang="0">
                      <a:pos x="1655" y="197"/>
                    </a:cxn>
                    <a:cxn ang="0">
                      <a:pos x="1671" y="246"/>
                    </a:cxn>
                    <a:cxn ang="0">
                      <a:pos x="1655" y="295"/>
                    </a:cxn>
                    <a:cxn ang="0">
                      <a:pos x="1606" y="345"/>
                    </a:cxn>
                    <a:cxn ang="0">
                      <a:pos x="1523" y="386"/>
                    </a:cxn>
                    <a:cxn ang="0">
                      <a:pos x="1424" y="427"/>
                    </a:cxn>
                    <a:cxn ang="0">
                      <a:pos x="1301" y="452"/>
                    </a:cxn>
                    <a:cxn ang="0">
                      <a:pos x="1153" y="476"/>
                    </a:cxn>
                    <a:cxn ang="0">
                      <a:pos x="996" y="493"/>
                    </a:cxn>
                    <a:cxn ang="0">
                      <a:pos x="832" y="493"/>
                    </a:cxn>
                    <a:cxn ang="0">
                      <a:pos x="675" y="493"/>
                    </a:cxn>
                    <a:cxn ang="0">
                      <a:pos x="519" y="476"/>
                    </a:cxn>
                    <a:cxn ang="0">
                      <a:pos x="371" y="452"/>
                    </a:cxn>
                    <a:cxn ang="0">
                      <a:pos x="247" y="427"/>
                    </a:cxn>
                    <a:cxn ang="0">
                      <a:pos x="140" y="386"/>
                    </a:cxn>
                    <a:cxn ang="0">
                      <a:pos x="66" y="345"/>
                    </a:cxn>
                    <a:cxn ang="0">
                      <a:pos x="17" y="295"/>
                    </a:cxn>
                    <a:cxn ang="0">
                      <a:pos x="0" y="246"/>
                    </a:cxn>
                  </a:cxnLst>
                  <a:rect l="0" t="0" r="r" b="b"/>
                  <a:pathLst>
                    <a:path w="1672" h="494">
                      <a:moveTo>
                        <a:pt x="0" y="246"/>
                      </a:moveTo>
                      <a:lnTo>
                        <a:pt x="17" y="197"/>
                      </a:lnTo>
                      <a:lnTo>
                        <a:pt x="66" y="156"/>
                      </a:lnTo>
                      <a:lnTo>
                        <a:pt x="140" y="115"/>
                      </a:lnTo>
                      <a:lnTo>
                        <a:pt x="247" y="74"/>
                      </a:lnTo>
                      <a:lnTo>
                        <a:pt x="371" y="41"/>
                      </a:lnTo>
                      <a:lnTo>
                        <a:pt x="519" y="24"/>
                      </a:lnTo>
                      <a:lnTo>
                        <a:pt x="675" y="8"/>
                      </a:lnTo>
                      <a:lnTo>
                        <a:pt x="832" y="0"/>
                      </a:lnTo>
                      <a:lnTo>
                        <a:pt x="996" y="8"/>
                      </a:lnTo>
                      <a:lnTo>
                        <a:pt x="1153" y="24"/>
                      </a:lnTo>
                      <a:lnTo>
                        <a:pt x="1301" y="41"/>
                      </a:lnTo>
                      <a:lnTo>
                        <a:pt x="1424" y="74"/>
                      </a:lnTo>
                      <a:lnTo>
                        <a:pt x="1523" y="115"/>
                      </a:lnTo>
                      <a:lnTo>
                        <a:pt x="1606" y="156"/>
                      </a:lnTo>
                      <a:lnTo>
                        <a:pt x="1655" y="197"/>
                      </a:lnTo>
                      <a:lnTo>
                        <a:pt x="1671" y="246"/>
                      </a:lnTo>
                      <a:lnTo>
                        <a:pt x="1655" y="295"/>
                      </a:lnTo>
                      <a:lnTo>
                        <a:pt x="1606" y="345"/>
                      </a:lnTo>
                      <a:lnTo>
                        <a:pt x="1523" y="386"/>
                      </a:lnTo>
                      <a:lnTo>
                        <a:pt x="1424" y="427"/>
                      </a:lnTo>
                      <a:lnTo>
                        <a:pt x="1301" y="452"/>
                      </a:lnTo>
                      <a:lnTo>
                        <a:pt x="1153" y="476"/>
                      </a:lnTo>
                      <a:lnTo>
                        <a:pt x="996" y="493"/>
                      </a:lnTo>
                      <a:lnTo>
                        <a:pt x="832" y="493"/>
                      </a:lnTo>
                      <a:lnTo>
                        <a:pt x="675" y="493"/>
                      </a:lnTo>
                      <a:lnTo>
                        <a:pt x="519" y="476"/>
                      </a:lnTo>
                      <a:lnTo>
                        <a:pt x="371" y="452"/>
                      </a:lnTo>
                      <a:lnTo>
                        <a:pt x="247" y="427"/>
                      </a:lnTo>
                      <a:lnTo>
                        <a:pt x="140" y="386"/>
                      </a:lnTo>
                      <a:lnTo>
                        <a:pt x="66" y="345"/>
                      </a:lnTo>
                      <a:lnTo>
                        <a:pt x="17" y="295"/>
                      </a:lnTo>
                      <a:lnTo>
                        <a:pt x="0" y="24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5" name="Group 23"/>
              <p:cNvGrpSpPr>
                <a:grpSpLocks/>
              </p:cNvGrpSpPr>
              <p:nvPr/>
            </p:nvGrpSpPr>
            <p:grpSpPr bwMode="auto">
              <a:xfrm>
                <a:off x="3788" y="669"/>
                <a:ext cx="429" cy="2516"/>
                <a:chOff x="3788" y="669"/>
                <a:chExt cx="429" cy="2516"/>
              </a:xfrm>
            </p:grpSpPr>
            <p:sp>
              <p:nvSpPr>
                <p:cNvPr id="16" name="Freeform 24"/>
                <p:cNvSpPr>
                  <a:spLocks/>
                </p:cNvSpPr>
                <p:nvPr/>
              </p:nvSpPr>
              <p:spPr bwMode="auto">
                <a:xfrm>
                  <a:off x="3845" y="784"/>
                  <a:ext cx="248" cy="741"/>
                </a:xfrm>
                <a:custGeom>
                  <a:avLst/>
                  <a:gdLst/>
                  <a:ahLst/>
                  <a:cxnLst>
                    <a:cxn ang="0">
                      <a:pos x="247" y="649"/>
                    </a:cxn>
                    <a:cxn ang="0">
                      <a:pos x="247" y="0"/>
                    </a:cxn>
                    <a:cxn ang="0">
                      <a:pos x="0" y="0"/>
                    </a:cxn>
                    <a:cxn ang="0">
                      <a:pos x="0" y="649"/>
                    </a:cxn>
                    <a:cxn ang="0">
                      <a:pos x="0" y="657"/>
                    </a:cxn>
                    <a:cxn ang="0">
                      <a:pos x="17" y="699"/>
                    </a:cxn>
                    <a:cxn ang="0">
                      <a:pos x="50" y="723"/>
                    </a:cxn>
                    <a:cxn ang="0">
                      <a:pos x="99" y="740"/>
                    </a:cxn>
                    <a:cxn ang="0">
                      <a:pos x="157" y="740"/>
                    </a:cxn>
                    <a:cxn ang="0">
                      <a:pos x="206" y="723"/>
                    </a:cxn>
                    <a:cxn ang="0">
                      <a:pos x="239" y="699"/>
                    </a:cxn>
                    <a:cxn ang="0">
                      <a:pos x="247" y="657"/>
                    </a:cxn>
                    <a:cxn ang="0">
                      <a:pos x="247" y="649"/>
                    </a:cxn>
                  </a:cxnLst>
                  <a:rect l="0" t="0" r="r" b="b"/>
                  <a:pathLst>
                    <a:path w="248" h="741">
                      <a:moveTo>
                        <a:pt x="247" y="649"/>
                      </a:moveTo>
                      <a:lnTo>
                        <a:pt x="247" y="0"/>
                      </a:lnTo>
                      <a:lnTo>
                        <a:pt x="0" y="0"/>
                      </a:lnTo>
                      <a:lnTo>
                        <a:pt x="0" y="649"/>
                      </a:lnTo>
                      <a:lnTo>
                        <a:pt x="0" y="657"/>
                      </a:lnTo>
                      <a:lnTo>
                        <a:pt x="17" y="699"/>
                      </a:lnTo>
                      <a:lnTo>
                        <a:pt x="50" y="723"/>
                      </a:lnTo>
                      <a:lnTo>
                        <a:pt x="99" y="740"/>
                      </a:lnTo>
                      <a:lnTo>
                        <a:pt x="157" y="740"/>
                      </a:lnTo>
                      <a:lnTo>
                        <a:pt x="206" y="723"/>
                      </a:lnTo>
                      <a:lnTo>
                        <a:pt x="239" y="699"/>
                      </a:lnTo>
                      <a:lnTo>
                        <a:pt x="247" y="657"/>
                      </a:lnTo>
                      <a:lnTo>
                        <a:pt x="247" y="649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25"/>
                <p:cNvSpPr>
                  <a:spLocks/>
                </p:cNvSpPr>
                <p:nvPr/>
              </p:nvSpPr>
              <p:spPr bwMode="auto">
                <a:xfrm>
                  <a:off x="3845" y="669"/>
                  <a:ext cx="248" cy="157"/>
                </a:xfrm>
                <a:custGeom>
                  <a:avLst/>
                  <a:gdLst/>
                  <a:ahLst/>
                  <a:cxnLst>
                    <a:cxn ang="0">
                      <a:pos x="0" y="74"/>
                    </a:cxn>
                    <a:cxn ang="0">
                      <a:pos x="17" y="41"/>
                    </a:cxn>
                    <a:cxn ang="0">
                      <a:pos x="50" y="8"/>
                    </a:cxn>
                    <a:cxn ang="0">
                      <a:pos x="99" y="0"/>
                    </a:cxn>
                    <a:cxn ang="0">
                      <a:pos x="157" y="0"/>
                    </a:cxn>
                    <a:cxn ang="0">
                      <a:pos x="206" y="8"/>
                    </a:cxn>
                    <a:cxn ang="0">
                      <a:pos x="239" y="41"/>
                    </a:cxn>
                    <a:cxn ang="0">
                      <a:pos x="247" y="74"/>
                    </a:cxn>
                    <a:cxn ang="0">
                      <a:pos x="239" y="115"/>
                    </a:cxn>
                    <a:cxn ang="0">
                      <a:pos x="206" y="140"/>
                    </a:cxn>
                    <a:cxn ang="0">
                      <a:pos x="157" y="156"/>
                    </a:cxn>
                    <a:cxn ang="0">
                      <a:pos x="99" y="156"/>
                    </a:cxn>
                    <a:cxn ang="0">
                      <a:pos x="50" y="140"/>
                    </a:cxn>
                    <a:cxn ang="0">
                      <a:pos x="17" y="115"/>
                    </a:cxn>
                    <a:cxn ang="0">
                      <a:pos x="0" y="74"/>
                    </a:cxn>
                  </a:cxnLst>
                  <a:rect l="0" t="0" r="r" b="b"/>
                  <a:pathLst>
                    <a:path w="248" h="157">
                      <a:moveTo>
                        <a:pt x="0" y="74"/>
                      </a:moveTo>
                      <a:lnTo>
                        <a:pt x="17" y="41"/>
                      </a:lnTo>
                      <a:lnTo>
                        <a:pt x="50" y="8"/>
                      </a:lnTo>
                      <a:lnTo>
                        <a:pt x="99" y="0"/>
                      </a:lnTo>
                      <a:lnTo>
                        <a:pt x="157" y="0"/>
                      </a:lnTo>
                      <a:lnTo>
                        <a:pt x="206" y="8"/>
                      </a:lnTo>
                      <a:lnTo>
                        <a:pt x="239" y="41"/>
                      </a:lnTo>
                      <a:lnTo>
                        <a:pt x="247" y="74"/>
                      </a:lnTo>
                      <a:lnTo>
                        <a:pt x="239" y="115"/>
                      </a:lnTo>
                      <a:lnTo>
                        <a:pt x="206" y="140"/>
                      </a:lnTo>
                      <a:lnTo>
                        <a:pt x="157" y="156"/>
                      </a:lnTo>
                      <a:lnTo>
                        <a:pt x="99" y="156"/>
                      </a:lnTo>
                      <a:lnTo>
                        <a:pt x="50" y="140"/>
                      </a:lnTo>
                      <a:lnTo>
                        <a:pt x="17" y="115"/>
                      </a:lnTo>
                      <a:lnTo>
                        <a:pt x="0" y="7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26"/>
                <p:cNvSpPr>
                  <a:spLocks/>
                </p:cNvSpPr>
                <p:nvPr/>
              </p:nvSpPr>
              <p:spPr bwMode="auto">
                <a:xfrm>
                  <a:off x="3845" y="2263"/>
                  <a:ext cx="248" cy="922"/>
                </a:xfrm>
                <a:custGeom>
                  <a:avLst/>
                  <a:gdLst/>
                  <a:ahLst/>
                  <a:cxnLst>
                    <a:cxn ang="0">
                      <a:pos x="247" y="814"/>
                    </a:cxn>
                    <a:cxn ang="0">
                      <a:pos x="247" y="0"/>
                    </a:cxn>
                    <a:cxn ang="0">
                      <a:pos x="0" y="0"/>
                    </a:cxn>
                    <a:cxn ang="0">
                      <a:pos x="0" y="814"/>
                    </a:cxn>
                    <a:cxn ang="0">
                      <a:pos x="0" y="822"/>
                    </a:cxn>
                    <a:cxn ang="0">
                      <a:pos x="17" y="871"/>
                    </a:cxn>
                    <a:cxn ang="0">
                      <a:pos x="50" y="904"/>
                    </a:cxn>
                    <a:cxn ang="0">
                      <a:pos x="99" y="921"/>
                    </a:cxn>
                    <a:cxn ang="0">
                      <a:pos x="157" y="921"/>
                    </a:cxn>
                    <a:cxn ang="0">
                      <a:pos x="206" y="904"/>
                    </a:cxn>
                    <a:cxn ang="0">
                      <a:pos x="239" y="871"/>
                    </a:cxn>
                    <a:cxn ang="0">
                      <a:pos x="247" y="822"/>
                    </a:cxn>
                    <a:cxn ang="0">
                      <a:pos x="247" y="814"/>
                    </a:cxn>
                  </a:cxnLst>
                  <a:rect l="0" t="0" r="r" b="b"/>
                  <a:pathLst>
                    <a:path w="248" h="922">
                      <a:moveTo>
                        <a:pt x="247" y="814"/>
                      </a:moveTo>
                      <a:lnTo>
                        <a:pt x="247" y="0"/>
                      </a:lnTo>
                      <a:lnTo>
                        <a:pt x="0" y="0"/>
                      </a:lnTo>
                      <a:lnTo>
                        <a:pt x="0" y="814"/>
                      </a:lnTo>
                      <a:lnTo>
                        <a:pt x="0" y="822"/>
                      </a:lnTo>
                      <a:lnTo>
                        <a:pt x="17" y="871"/>
                      </a:lnTo>
                      <a:lnTo>
                        <a:pt x="50" y="904"/>
                      </a:lnTo>
                      <a:lnTo>
                        <a:pt x="99" y="921"/>
                      </a:lnTo>
                      <a:lnTo>
                        <a:pt x="157" y="921"/>
                      </a:lnTo>
                      <a:lnTo>
                        <a:pt x="206" y="904"/>
                      </a:lnTo>
                      <a:lnTo>
                        <a:pt x="239" y="871"/>
                      </a:lnTo>
                      <a:lnTo>
                        <a:pt x="247" y="822"/>
                      </a:lnTo>
                      <a:lnTo>
                        <a:pt x="247" y="814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27"/>
                <p:cNvSpPr>
                  <a:spLocks/>
                </p:cNvSpPr>
                <p:nvPr/>
              </p:nvSpPr>
              <p:spPr bwMode="auto">
                <a:xfrm>
                  <a:off x="3788" y="850"/>
                  <a:ext cx="429" cy="247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16" y="49"/>
                    </a:cxn>
                    <a:cxn ang="0">
                      <a:pos x="0" y="98"/>
                    </a:cxn>
                    <a:cxn ang="0">
                      <a:pos x="16" y="156"/>
                    </a:cxn>
                    <a:cxn ang="0">
                      <a:pos x="66" y="205"/>
                    </a:cxn>
                    <a:cxn ang="0">
                      <a:pos x="131" y="230"/>
                    </a:cxn>
                    <a:cxn ang="0">
                      <a:pos x="214" y="246"/>
                    </a:cxn>
                    <a:cxn ang="0">
                      <a:pos x="296" y="230"/>
                    </a:cxn>
                    <a:cxn ang="0">
                      <a:pos x="362" y="205"/>
                    </a:cxn>
                    <a:cxn ang="0">
                      <a:pos x="411" y="156"/>
                    </a:cxn>
                    <a:cxn ang="0">
                      <a:pos x="428" y="98"/>
                    </a:cxn>
                    <a:cxn ang="0">
                      <a:pos x="411" y="49"/>
                    </a:cxn>
                  </a:cxnLst>
                  <a:rect l="0" t="0" r="r" b="b"/>
                  <a:pathLst>
                    <a:path w="429" h="247">
                      <a:moveTo>
                        <a:pt x="57" y="0"/>
                      </a:moveTo>
                      <a:lnTo>
                        <a:pt x="16" y="49"/>
                      </a:lnTo>
                      <a:lnTo>
                        <a:pt x="0" y="98"/>
                      </a:lnTo>
                      <a:lnTo>
                        <a:pt x="16" y="156"/>
                      </a:lnTo>
                      <a:lnTo>
                        <a:pt x="66" y="205"/>
                      </a:lnTo>
                      <a:lnTo>
                        <a:pt x="131" y="230"/>
                      </a:lnTo>
                      <a:lnTo>
                        <a:pt x="214" y="246"/>
                      </a:lnTo>
                      <a:lnTo>
                        <a:pt x="296" y="230"/>
                      </a:lnTo>
                      <a:lnTo>
                        <a:pt x="362" y="205"/>
                      </a:lnTo>
                      <a:lnTo>
                        <a:pt x="411" y="156"/>
                      </a:lnTo>
                      <a:lnTo>
                        <a:pt x="428" y="98"/>
                      </a:lnTo>
                      <a:lnTo>
                        <a:pt x="411" y="49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8574088" y="2344738"/>
              <a:ext cx="171450" cy="171450"/>
            </a:xfrm>
            <a:custGeom>
              <a:avLst/>
              <a:gdLst/>
              <a:ahLst/>
              <a:cxnLst>
                <a:cxn ang="0">
                  <a:pos x="25" y="107"/>
                </a:cxn>
                <a:cxn ang="0">
                  <a:pos x="0" y="0"/>
                </a:cxn>
                <a:cxn ang="0">
                  <a:pos x="107" y="41"/>
                </a:cxn>
                <a:cxn ang="0">
                  <a:pos x="25" y="107"/>
                </a:cxn>
              </a:cxnLst>
              <a:rect l="0" t="0" r="r" b="b"/>
              <a:pathLst>
                <a:path w="108" h="108">
                  <a:moveTo>
                    <a:pt x="25" y="107"/>
                  </a:moveTo>
                  <a:lnTo>
                    <a:pt x="0" y="0"/>
                  </a:lnTo>
                  <a:lnTo>
                    <a:pt x="107" y="41"/>
                  </a:lnTo>
                  <a:lnTo>
                    <a:pt x="25" y="10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6118226" y="3322638"/>
              <a:ext cx="784225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6118226" y="3935413"/>
              <a:ext cx="784225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6118226" y="6022975"/>
              <a:ext cx="784225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6118225" y="4497389"/>
              <a:ext cx="0" cy="156527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 flipV="1">
              <a:off x="6118225" y="3322638"/>
              <a:ext cx="0" cy="117475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4" descr="Light vertical"/>
            <p:cNvSpPr>
              <a:spLocks/>
            </p:cNvSpPr>
            <p:nvPr/>
          </p:nvSpPr>
          <p:spPr bwMode="auto">
            <a:xfrm>
              <a:off x="6902451" y="5984876"/>
              <a:ext cx="157163" cy="79375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98" y="49"/>
                </a:cxn>
                <a:cxn ang="0">
                  <a:pos x="98" y="0"/>
                </a:cxn>
                <a:cxn ang="0">
                  <a:pos x="0" y="0"/>
                </a:cxn>
                <a:cxn ang="0">
                  <a:pos x="0" y="49"/>
                </a:cxn>
              </a:cxnLst>
              <a:rect l="0" t="0" r="r" b="b"/>
              <a:pathLst>
                <a:path w="99" h="50">
                  <a:moveTo>
                    <a:pt x="0" y="49"/>
                  </a:moveTo>
                  <a:lnTo>
                    <a:pt x="98" y="49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49"/>
                  </a:lnTo>
                </a:path>
              </a:pathLst>
            </a:custGeom>
            <a:pattFill prst="ltVert">
              <a:fgClr>
                <a:srgbClr val="FFFFFF"/>
              </a:fgClr>
              <a:bgClr>
                <a:srgbClr val="000000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5" descr="Light vertical"/>
            <p:cNvSpPr>
              <a:spLocks/>
            </p:cNvSpPr>
            <p:nvPr/>
          </p:nvSpPr>
          <p:spPr bwMode="auto">
            <a:xfrm>
              <a:off x="6902451" y="3282951"/>
              <a:ext cx="157163" cy="68263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98" y="42"/>
                </a:cxn>
                <a:cxn ang="0">
                  <a:pos x="98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99" h="43">
                  <a:moveTo>
                    <a:pt x="0" y="42"/>
                  </a:moveTo>
                  <a:lnTo>
                    <a:pt x="98" y="42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pattFill prst="ltVert">
              <a:fgClr>
                <a:srgbClr val="FFFFFF"/>
              </a:fgClr>
              <a:bgClr>
                <a:srgbClr val="000000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6" descr="Light vertical"/>
            <p:cNvSpPr>
              <a:spLocks/>
            </p:cNvSpPr>
            <p:nvPr/>
          </p:nvSpPr>
          <p:spPr bwMode="auto">
            <a:xfrm>
              <a:off x="6902451" y="3910014"/>
              <a:ext cx="157163" cy="6667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98" y="41"/>
                </a:cxn>
                <a:cxn ang="0">
                  <a:pos x="98" y="0"/>
                </a:cxn>
                <a:cxn ang="0">
                  <a:pos x="0" y="0"/>
                </a:cxn>
                <a:cxn ang="0">
                  <a:pos x="0" y="41"/>
                </a:cxn>
              </a:cxnLst>
              <a:rect l="0" t="0" r="r" b="b"/>
              <a:pathLst>
                <a:path w="99" h="42">
                  <a:moveTo>
                    <a:pt x="0" y="41"/>
                  </a:moveTo>
                  <a:lnTo>
                    <a:pt x="98" y="41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41"/>
                  </a:lnTo>
                </a:path>
              </a:pathLst>
            </a:custGeom>
            <a:pattFill prst="ltVert">
              <a:fgClr>
                <a:srgbClr val="FFFFFF"/>
              </a:fgClr>
              <a:bgClr>
                <a:srgbClr val="000000"/>
              </a:bgClr>
            </a:patt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9764714" y="4776788"/>
              <a:ext cx="838371" cy="32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Platters</a:t>
              </a:r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9645651" y="4300539"/>
              <a:ext cx="392113" cy="4841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V="1">
              <a:off x="9645651" y="5084764"/>
              <a:ext cx="392113" cy="5857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9104313" y="2049463"/>
              <a:ext cx="830356" cy="32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Spindle</a:t>
              </a:r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8470901" y="2184401"/>
              <a:ext cx="695325" cy="117475"/>
            </a:xfrm>
            <a:custGeom>
              <a:avLst/>
              <a:gdLst/>
              <a:ahLst/>
              <a:cxnLst>
                <a:cxn ang="0">
                  <a:pos x="437" y="8"/>
                </a:cxn>
                <a:cxn ang="0">
                  <a:pos x="288" y="0"/>
                </a:cxn>
                <a:cxn ang="0">
                  <a:pos x="140" y="24"/>
                </a:cxn>
                <a:cxn ang="0">
                  <a:pos x="0" y="73"/>
                </a:cxn>
              </a:cxnLst>
              <a:rect l="0" t="0" r="r" b="b"/>
              <a:pathLst>
                <a:path w="438" h="74">
                  <a:moveTo>
                    <a:pt x="437" y="8"/>
                  </a:moveTo>
                  <a:lnTo>
                    <a:pt x="288" y="0"/>
                  </a:lnTo>
                  <a:lnTo>
                    <a:pt x="140" y="24"/>
                  </a:lnTo>
                  <a:lnTo>
                    <a:pt x="0" y="7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6092826" y="2365375"/>
              <a:ext cx="1043555" cy="32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Disk head</a:t>
              </a:r>
            </a:p>
          </p:txBody>
        </p:sp>
        <p:grpSp>
          <p:nvGrpSpPr>
            <p:cNvPr id="47" name="Group 43"/>
            <p:cNvGrpSpPr>
              <a:grpSpLocks/>
            </p:cNvGrpSpPr>
            <p:nvPr/>
          </p:nvGrpSpPr>
          <p:grpSpPr bwMode="auto">
            <a:xfrm>
              <a:off x="6415090" y="4708525"/>
              <a:ext cx="1490663" cy="522288"/>
              <a:chOff x="2798" y="2339"/>
              <a:chExt cx="939" cy="329"/>
            </a:xfrm>
          </p:grpSpPr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2831" y="2339"/>
                <a:ext cx="865" cy="124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41" y="0"/>
                  </a:cxn>
                  <a:cxn ang="0">
                    <a:pos x="41" y="41"/>
                  </a:cxn>
                  <a:cxn ang="0">
                    <a:pos x="831" y="41"/>
                  </a:cxn>
                  <a:cxn ang="0">
                    <a:pos x="831" y="0"/>
                  </a:cxn>
                  <a:cxn ang="0">
                    <a:pos x="864" y="65"/>
                  </a:cxn>
                  <a:cxn ang="0">
                    <a:pos x="831" y="123"/>
                  </a:cxn>
                  <a:cxn ang="0">
                    <a:pos x="831" y="82"/>
                  </a:cxn>
                  <a:cxn ang="0">
                    <a:pos x="41" y="82"/>
                  </a:cxn>
                  <a:cxn ang="0">
                    <a:pos x="41" y="123"/>
                  </a:cxn>
                  <a:cxn ang="0">
                    <a:pos x="0" y="65"/>
                  </a:cxn>
                </a:cxnLst>
                <a:rect l="0" t="0" r="r" b="b"/>
                <a:pathLst>
                  <a:path w="865" h="124">
                    <a:moveTo>
                      <a:pt x="0" y="65"/>
                    </a:moveTo>
                    <a:lnTo>
                      <a:pt x="41" y="0"/>
                    </a:lnTo>
                    <a:lnTo>
                      <a:pt x="41" y="41"/>
                    </a:lnTo>
                    <a:lnTo>
                      <a:pt x="831" y="41"/>
                    </a:lnTo>
                    <a:lnTo>
                      <a:pt x="831" y="0"/>
                    </a:lnTo>
                    <a:lnTo>
                      <a:pt x="864" y="65"/>
                    </a:lnTo>
                    <a:lnTo>
                      <a:pt x="831" y="123"/>
                    </a:lnTo>
                    <a:lnTo>
                      <a:pt x="831" y="82"/>
                    </a:lnTo>
                    <a:lnTo>
                      <a:pt x="41" y="82"/>
                    </a:lnTo>
                    <a:lnTo>
                      <a:pt x="41" y="123"/>
                    </a:lnTo>
                    <a:lnTo>
                      <a:pt x="0" y="6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2798" y="2464"/>
                <a:ext cx="93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457200" eaLnBrk="0" hangingPunct="0"/>
                <a:r>
                  <a:rPr lang="en-US" sz="1500">
                    <a:solidFill>
                      <a:srgbClr val="000000"/>
                    </a:solidFill>
                    <a:latin typeface="Arial" charset="0"/>
                  </a:rPr>
                  <a:t>Arm movement</a:t>
                </a:r>
              </a:p>
            </p:txBody>
          </p:sp>
        </p:grpSp>
        <p:grpSp>
          <p:nvGrpSpPr>
            <p:cNvPr id="50" name="Group 46"/>
            <p:cNvGrpSpPr>
              <a:grpSpLocks/>
            </p:cNvGrpSpPr>
            <p:nvPr/>
          </p:nvGrpSpPr>
          <p:grpSpPr bwMode="auto">
            <a:xfrm>
              <a:off x="5257801" y="5670550"/>
              <a:ext cx="1406525" cy="801688"/>
              <a:chOff x="2069" y="2945"/>
              <a:chExt cx="886" cy="505"/>
            </a:xfrm>
          </p:grpSpPr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2069" y="3246"/>
                <a:ext cx="886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457200" eaLnBrk="0" hangingPunct="0"/>
                <a:r>
                  <a:rPr lang="en-US" sz="1500">
                    <a:solidFill>
                      <a:srgbClr val="000000"/>
                    </a:solidFill>
                    <a:latin typeface="Arial" charset="0"/>
                  </a:rPr>
                  <a:t>Arm assembly</a:t>
                </a:r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2357" y="2945"/>
                <a:ext cx="256" cy="305"/>
              </a:xfrm>
              <a:custGeom>
                <a:avLst/>
                <a:gdLst/>
                <a:ahLst/>
                <a:cxnLst>
                  <a:cxn ang="0">
                    <a:pos x="8" y="304"/>
                  </a:cxn>
                  <a:cxn ang="0">
                    <a:pos x="0" y="230"/>
                  </a:cxn>
                  <a:cxn ang="0">
                    <a:pos x="16" y="156"/>
                  </a:cxn>
                  <a:cxn ang="0">
                    <a:pos x="57" y="91"/>
                  </a:cxn>
                  <a:cxn ang="0">
                    <a:pos x="115" y="41"/>
                  </a:cxn>
                  <a:cxn ang="0">
                    <a:pos x="181" y="9"/>
                  </a:cxn>
                  <a:cxn ang="0">
                    <a:pos x="255" y="0"/>
                  </a:cxn>
                </a:cxnLst>
                <a:rect l="0" t="0" r="r" b="b"/>
                <a:pathLst>
                  <a:path w="256" h="305">
                    <a:moveTo>
                      <a:pt x="8" y="304"/>
                    </a:moveTo>
                    <a:lnTo>
                      <a:pt x="0" y="230"/>
                    </a:lnTo>
                    <a:lnTo>
                      <a:pt x="16" y="156"/>
                    </a:lnTo>
                    <a:lnTo>
                      <a:pt x="57" y="91"/>
                    </a:lnTo>
                    <a:lnTo>
                      <a:pt x="115" y="41"/>
                    </a:lnTo>
                    <a:lnTo>
                      <a:pt x="181" y="9"/>
                    </a:lnTo>
                    <a:lnTo>
                      <a:pt x="255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6707189" y="2592389"/>
              <a:ext cx="288925" cy="7318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" y="66"/>
                </a:cxn>
                <a:cxn ang="0">
                  <a:pos x="140" y="156"/>
                </a:cxn>
                <a:cxn ang="0">
                  <a:pos x="173" y="255"/>
                </a:cxn>
                <a:cxn ang="0">
                  <a:pos x="181" y="353"/>
                </a:cxn>
                <a:cxn ang="0">
                  <a:pos x="165" y="460"/>
                </a:cxn>
              </a:cxnLst>
              <a:rect l="0" t="0" r="r" b="b"/>
              <a:pathLst>
                <a:path w="182" h="461">
                  <a:moveTo>
                    <a:pt x="0" y="0"/>
                  </a:moveTo>
                  <a:lnTo>
                    <a:pt x="82" y="66"/>
                  </a:lnTo>
                  <a:lnTo>
                    <a:pt x="140" y="156"/>
                  </a:lnTo>
                  <a:lnTo>
                    <a:pt x="173" y="255"/>
                  </a:lnTo>
                  <a:lnTo>
                    <a:pt x="181" y="353"/>
                  </a:lnTo>
                  <a:lnTo>
                    <a:pt x="165" y="46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54" name="Group 50"/>
            <p:cNvGrpSpPr>
              <a:grpSpLocks/>
            </p:cNvGrpSpPr>
            <p:nvPr/>
          </p:nvGrpSpPr>
          <p:grpSpPr bwMode="auto">
            <a:xfrm>
              <a:off x="9199563" y="2255838"/>
              <a:ext cx="1289050" cy="792162"/>
              <a:chOff x="4552" y="794"/>
              <a:chExt cx="812" cy="499"/>
            </a:xfrm>
          </p:grpSpPr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4609" y="988"/>
                <a:ext cx="372" cy="305"/>
              </a:xfrm>
              <a:custGeom>
                <a:avLst/>
                <a:gdLst/>
                <a:ahLst/>
                <a:cxnLst>
                  <a:cxn ang="0">
                    <a:pos x="371" y="0"/>
                  </a:cxn>
                  <a:cxn ang="0">
                    <a:pos x="255" y="33"/>
                  </a:cxn>
                  <a:cxn ang="0">
                    <a:pos x="148" y="107"/>
                  </a:cxn>
                  <a:cxn ang="0">
                    <a:pos x="58" y="197"/>
                  </a:cxn>
                  <a:cxn ang="0">
                    <a:pos x="0" y="304"/>
                  </a:cxn>
                </a:cxnLst>
                <a:rect l="0" t="0" r="r" b="b"/>
                <a:pathLst>
                  <a:path w="372" h="305">
                    <a:moveTo>
                      <a:pt x="371" y="0"/>
                    </a:moveTo>
                    <a:lnTo>
                      <a:pt x="255" y="33"/>
                    </a:lnTo>
                    <a:lnTo>
                      <a:pt x="148" y="107"/>
                    </a:lnTo>
                    <a:lnTo>
                      <a:pt x="58" y="197"/>
                    </a:lnTo>
                    <a:lnTo>
                      <a:pt x="0" y="30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6" name="Group 52"/>
              <p:cNvGrpSpPr>
                <a:grpSpLocks/>
              </p:cNvGrpSpPr>
              <p:nvPr/>
            </p:nvGrpSpPr>
            <p:grpSpPr bwMode="auto">
              <a:xfrm>
                <a:off x="4552" y="794"/>
                <a:ext cx="812" cy="442"/>
                <a:chOff x="4552" y="794"/>
                <a:chExt cx="812" cy="442"/>
              </a:xfrm>
            </p:grpSpPr>
            <p:sp>
              <p:nvSpPr>
                <p:cNvPr id="57" name="Rectangle 53"/>
                <p:cNvSpPr>
                  <a:spLocks noChangeArrowheads="1"/>
                </p:cNvSpPr>
                <p:nvPr/>
              </p:nvSpPr>
              <p:spPr bwMode="auto">
                <a:xfrm>
                  <a:off x="4888" y="794"/>
                  <a:ext cx="476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457200" eaLnBrk="0" hangingPunct="0"/>
                  <a:r>
                    <a:rPr lang="en-US" sz="1500">
                      <a:solidFill>
                        <a:srgbClr val="000000"/>
                      </a:solidFill>
                      <a:latin typeface="Arial" charset="0"/>
                    </a:rPr>
                    <a:t>Tracks</a:t>
                  </a:r>
                </a:p>
              </p:txBody>
            </p:sp>
            <p:sp>
              <p:nvSpPr>
                <p:cNvPr id="58" name="Freeform 54"/>
                <p:cNvSpPr>
                  <a:spLocks/>
                </p:cNvSpPr>
                <p:nvPr/>
              </p:nvSpPr>
              <p:spPr bwMode="auto">
                <a:xfrm>
                  <a:off x="4552" y="988"/>
                  <a:ext cx="305" cy="248"/>
                </a:xfrm>
                <a:custGeom>
                  <a:avLst/>
                  <a:gdLst/>
                  <a:ahLst/>
                  <a:cxnLst>
                    <a:cxn ang="0">
                      <a:pos x="304" y="0"/>
                    </a:cxn>
                    <a:cxn ang="0">
                      <a:pos x="222" y="0"/>
                    </a:cxn>
                    <a:cxn ang="0">
                      <a:pos x="139" y="33"/>
                    </a:cxn>
                    <a:cxn ang="0">
                      <a:pos x="74" y="90"/>
                    </a:cxn>
                    <a:cxn ang="0">
                      <a:pos x="24" y="164"/>
                    </a:cxn>
                    <a:cxn ang="0">
                      <a:pos x="0" y="247"/>
                    </a:cxn>
                  </a:cxnLst>
                  <a:rect l="0" t="0" r="r" b="b"/>
                  <a:pathLst>
                    <a:path w="305" h="248">
                      <a:moveTo>
                        <a:pt x="304" y="0"/>
                      </a:moveTo>
                      <a:lnTo>
                        <a:pt x="222" y="0"/>
                      </a:lnTo>
                      <a:lnTo>
                        <a:pt x="139" y="33"/>
                      </a:lnTo>
                      <a:lnTo>
                        <a:pt x="74" y="90"/>
                      </a:lnTo>
                      <a:lnTo>
                        <a:pt x="24" y="164"/>
                      </a:lnTo>
                      <a:lnTo>
                        <a:pt x="0" y="24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9723439" y="3127375"/>
              <a:ext cx="174625" cy="444500"/>
            </a:xfrm>
            <a:custGeom>
              <a:avLst/>
              <a:gdLst/>
              <a:ahLst/>
              <a:cxnLst>
                <a:cxn ang="0">
                  <a:pos x="0" y="279"/>
                </a:cxn>
                <a:cxn ang="0">
                  <a:pos x="64" y="238"/>
                </a:cxn>
                <a:cxn ang="0">
                  <a:pos x="100" y="181"/>
                </a:cxn>
                <a:cxn ang="0">
                  <a:pos x="109" y="115"/>
                </a:cxn>
                <a:cxn ang="0">
                  <a:pos x="81" y="49"/>
                </a:cxn>
                <a:cxn ang="0">
                  <a:pos x="28" y="0"/>
                </a:cxn>
                <a:cxn ang="0">
                  <a:pos x="55" y="33"/>
                </a:cxn>
              </a:cxnLst>
              <a:rect l="0" t="0" r="r" b="b"/>
              <a:pathLst>
                <a:path w="110" h="280">
                  <a:moveTo>
                    <a:pt x="0" y="279"/>
                  </a:moveTo>
                  <a:lnTo>
                    <a:pt x="64" y="238"/>
                  </a:lnTo>
                  <a:lnTo>
                    <a:pt x="100" y="181"/>
                  </a:lnTo>
                  <a:lnTo>
                    <a:pt x="109" y="115"/>
                  </a:lnTo>
                  <a:lnTo>
                    <a:pt x="81" y="49"/>
                  </a:lnTo>
                  <a:lnTo>
                    <a:pt x="28" y="0"/>
                  </a:lnTo>
                  <a:lnTo>
                    <a:pt x="55" y="33"/>
                  </a:lnTo>
                </a:path>
              </a:pathLst>
            </a:custGeom>
            <a:noFill/>
            <a:ln w="50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9932989" y="3200400"/>
              <a:ext cx="742191" cy="32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Sector</a:t>
              </a: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9896475" y="3074989"/>
              <a:ext cx="520700" cy="276225"/>
            </a:xfrm>
            <a:custGeom>
              <a:avLst/>
              <a:gdLst/>
              <a:ahLst/>
              <a:cxnLst>
                <a:cxn ang="0">
                  <a:pos x="327" y="33"/>
                </a:cxn>
                <a:cxn ang="0">
                  <a:pos x="264" y="0"/>
                </a:cxn>
                <a:cxn ang="0">
                  <a:pos x="191" y="0"/>
                </a:cxn>
                <a:cxn ang="0">
                  <a:pos x="118" y="16"/>
                </a:cxn>
                <a:cxn ang="0">
                  <a:pos x="64" y="49"/>
                </a:cxn>
                <a:cxn ang="0">
                  <a:pos x="19" y="107"/>
                </a:cxn>
                <a:cxn ang="0">
                  <a:pos x="0" y="173"/>
                </a:cxn>
              </a:cxnLst>
              <a:rect l="0" t="0" r="r" b="b"/>
              <a:pathLst>
                <a:path w="328" h="174">
                  <a:moveTo>
                    <a:pt x="327" y="33"/>
                  </a:moveTo>
                  <a:lnTo>
                    <a:pt x="264" y="0"/>
                  </a:lnTo>
                  <a:lnTo>
                    <a:pt x="191" y="0"/>
                  </a:lnTo>
                  <a:lnTo>
                    <a:pt x="118" y="16"/>
                  </a:lnTo>
                  <a:lnTo>
                    <a:pt x="64" y="49"/>
                  </a:lnTo>
                  <a:lnTo>
                    <a:pt x="19" y="107"/>
                  </a:lnTo>
                  <a:lnTo>
                    <a:pt x="0" y="17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6934200" y="1676400"/>
              <a:ext cx="894476" cy="32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457200" eaLnBrk="0" hangingPunct="0"/>
              <a:r>
                <a:rPr lang="en-US" sz="1500">
                  <a:solidFill>
                    <a:srgbClr val="000000"/>
                  </a:solidFill>
                  <a:latin typeface="Arial" charset="0"/>
                </a:rPr>
                <a:t>Cylinder</a:t>
              </a:r>
            </a:p>
          </p:txBody>
        </p:sp>
        <p:sp>
          <p:nvSpPr>
            <p:cNvPr id="63" name="Line 60"/>
            <p:cNvSpPr>
              <a:spLocks noChangeShapeType="1"/>
            </p:cNvSpPr>
            <p:nvPr/>
          </p:nvSpPr>
          <p:spPr bwMode="auto">
            <a:xfrm>
              <a:off x="7467600" y="2057400"/>
              <a:ext cx="76200" cy="3505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554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Random Access Memory (RAM) or </a:t>
            </a:r>
            <a:r>
              <a:rPr lang="en-US" b="1" dirty="0"/>
              <a:t>Main Memory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endParaRPr lang="en-US" i="1" dirty="0"/>
          </a:p>
          <a:p>
            <a:pPr lvl="1"/>
            <a:r>
              <a:rPr lang="en-US" i="1" dirty="0"/>
              <a:t>Fast</a:t>
            </a:r>
          </a:p>
          <a:p>
            <a:pPr lvl="2"/>
            <a:r>
              <a:rPr lang="en-US" dirty="0"/>
              <a:t>Random access, byte addressable</a:t>
            </a:r>
          </a:p>
          <a:p>
            <a:pPr lvl="3"/>
            <a:r>
              <a:rPr lang="en-US" dirty="0"/>
              <a:t>~10x faster for </a:t>
            </a:r>
            <a:r>
              <a:rPr lang="en-US" u="sng" dirty="0"/>
              <a:t>sequential access</a:t>
            </a:r>
          </a:p>
          <a:p>
            <a:pPr lvl="3"/>
            <a:r>
              <a:rPr lang="en-US" dirty="0"/>
              <a:t>~100,000x faster for </a:t>
            </a:r>
            <a:r>
              <a:rPr lang="en-US" u="sng" dirty="0"/>
              <a:t>random access!</a:t>
            </a:r>
          </a:p>
          <a:p>
            <a:pPr lvl="2"/>
            <a:endParaRPr lang="en-US" u="sng" dirty="0"/>
          </a:p>
          <a:p>
            <a:pPr lvl="1"/>
            <a:r>
              <a:rPr lang="en-US" i="1" dirty="0"/>
              <a:t>Volatile</a:t>
            </a:r>
          </a:p>
          <a:p>
            <a:pPr lvl="2"/>
            <a:r>
              <a:rPr lang="en-US" dirty="0"/>
              <a:t>Data can be lost if e.g. crash occurs, power goes out, </a:t>
            </a:r>
            <a:r>
              <a:rPr lang="en-US" dirty="0" err="1"/>
              <a:t>etc</a:t>
            </a:r>
            <a:r>
              <a:rPr lang="en-US" dirty="0"/>
              <a:t>!</a:t>
            </a:r>
          </a:p>
          <a:p>
            <a:pPr lvl="2"/>
            <a:endParaRPr lang="en-US" u="sng" dirty="0"/>
          </a:p>
          <a:p>
            <a:pPr lvl="1"/>
            <a:r>
              <a:rPr lang="en-US" dirty="0"/>
              <a:t>Expensive</a:t>
            </a:r>
          </a:p>
          <a:p>
            <a:pPr lvl="2"/>
            <a:r>
              <a:rPr lang="en-US" dirty="0"/>
              <a:t>For $100, get 16GB of RAM vs. 2TB of disk!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2759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1  &gt;  Our model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448" y="2426486"/>
            <a:ext cx="3297504" cy="219833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38200" y="3727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High-level: Disk vs. </a:t>
            </a:r>
            <a:r>
              <a:rPr lang="en-US" dirty="0"/>
              <a:t>Main Memory</a:t>
            </a:r>
          </a:p>
        </p:txBody>
      </p:sp>
    </p:spTree>
    <p:extLst>
      <p:ext uri="{BB962C8B-B14F-4D97-AF65-F5344CB8AC3E}">
        <p14:creationId xmlns:p14="http://schemas.microsoft.com/office/powerpoint/2010/main" val="760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25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Our model: Three Types of Regions of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656443" cy="5032375"/>
          </a:xfrm>
        </p:spPr>
        <p:txBody>
          <a:bodyPr>
            <a:normAutofit fontScale="92500" lnSpcReduction="10000"/>
          </a:bodyPr>
          <a:lstStyle/>
          <a:p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Local: </a:t>
            </a:r>
            <a:r>
              <a:rPr lang="en-US" dirty="0"/>
              <a:t> In our model each process in a DBMS has its own local memory, where it stores values that only it “sees”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Global:  </a:t>
            </a:r>
            <a:r>
              <a:rPr lang="en-US" dirty="0"/>
              <a:t>Each process can read from / write to shared data in main memory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Disk:  </a:t>
            </a:r>
            <a:r>
              <a:rPr lang="en-US" dirty="0"/>
              <a:t>Global memory can read from / flush to disk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i="1" dirty="0"/>
              <a:t>Log: </a:t>
            </a:r>
            <a:r>
              <a:rPr lang="en-US" i="1" dirty="0"/>
              <a:t>Assume on stable disk storage- spans both main memory and disk…</a:t>
            </a:r>
            <a:endParaRPr lang="en-US" b="1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991122"/>
              </p:ext>
            </p:extLst>
          </p:nvPr>
        </p:nvGraphicFramePr>
        <p:xfrm>
          <a:off x="8587408" y="1027905"/>
          <a:ext cx="3233531" cy="246510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41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Global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256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Main</a:t>
                      </a:r>
                      <a:r>
                        <a:rPr lang="en-US" baseline="0" dirty="0"/>
                        <a:t> Memory (RAM)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54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Disk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726368" y="4982207"/>
            <a:ext cx="311426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+mj-lt"/>
              </a:rPr>
              <a:t>“Flushing</a:t>
            </a:r>
            <a:r>
              <a:rPr lang="en-US" sz="2400" dirty="0">
                <a:latin typeface="+mj-lt"/>
              </a:rPr>
              <a:t> to disk” = writing to disk from main memory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55053" y="182137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+mj-lt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31493" y="1821376"/>
            <a:ext cx="375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31493" y="2751234"/>
            <a:ext cx="515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+mj-lt"/>
              </a:rPr>
              <a:t>3</a:t>
            </a:r>
            <a:endParaRPr lang="en-US" sz="2800" b="1" dirty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780" y="-22510"/>
              <a:ext cx="2759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1  &gt;  Our model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842987" y="3899646"/>
            <a:ext cx="297795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</a:rPr>
              <a:t>Log </a:t>
            </a:r>
            <a:r>
              <a:rPr lang="en-US" sz="2400" dirty="0">
                <a:latin typeface="+mj-lt"/>
              </a:rPr>
              <a:t>is a </a:t>
            </a:r>
            <a:r>
              <a:rPr lang="en-US" sz="2400" i="1" dirty="0">
                <a:latin typeface="+mj-lt"/>
              </a:rPr>
              <a:t>sequence</a:t>
            </a:r>
            <a:r>
              <a:rPr lang="en-US" sz="2400" dirty="0">
                <a:latin typeface="+mj-lt"/>
              </a:rPr>
              <a:t> from main memory -&gt; disk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65127" y="1821376"/>
            <a:ext cx="466875" cy="1342917"/>
            <a:chOff x="11265127" y="1821376"/>
            <a:chExt cx="466875" cy="1342917"/>
          </a:xfrm>
        </p:grpSpPr>
        <p:sp>
          <p:nvSpPr>
            <p:cNvPr id="16" name="TextBox 15"/>
            <p:cNvSpPr txBox="1"/>
            <p:nvPr/>
          </p:nvSpPr>
          <p:spPr>
            <a:xfrm>
              <a:off x="11265127" y="1821376"/>
              <a:ext cx="466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latin typeface="+mj-lt"/>
                </a:rPr>
                <a:t>4</a:t>
              </a:r>
            </a:p>
          </p:txBody>
        </p:sp>
        <p:sp>
          <p:nvSpPr>
            <p:cNvPr id="5" name="Down Arrow 4"/>
            <p:cNvSpPr/>
            <p:nvPr/>
          </p:nvSpPr>
          <p:spPr>
            <a:xfrm>
              <a:off x="11306289" y="2338175"/>
              <a:ext cx="298204" cy="826118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150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/>
      <p:bldP spid="11" grpId="0"/>
      <p:bldP spid="1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08336" cy="4351338"/>
          </a:xfrm>
        </p:spPr>
        <p:txBody>
          <a:bodyPr>
            <a:normAutofit/>
          </a:bodyPr>
          <a:lstStyle/>
          <a:p>
            <a:r>
              <a:rPr lang="en-US" dirty="0"/>
              <a:t>Keep in mind the tradeoffs here as motivation for the mechanisms we introduce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Main memory: fast but limited capacity, volatile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Vs. Disk: slow but large capacity, durable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2759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Lecture 7  &gt;  Section 1  &gt;  Our model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838200" y="3727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High-level: Disk vs. Main Memory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8636" y="5230368"/>
            <a:ext cx="104747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How do we effectively utilize </a:t>
            </a:r>
            <a:r>
              <a:rPr lang="en-US" sz="2800" b="1" i="1" dirty="0">
                <a:latin typeface="+mj-lt"/>
              </a:rPr>
              <a:t>both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ensuring certain critical guarantees?</a:t>
            </a:r>
          </a:p>
        </p:txBody>
      </p:sp>
    </p:spTree>
    <p:extLst>
      <p:ext uri="{BB962C8B-B14F-4D97-AF65-F5344CB8AC3E}">
        <p14:creationId xmlns:p14="http://schemas.microsoft.com/office/powerpoint/2010/main" val="151958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7190</TotalTime>
  <Words>2563</Words>
  <Application>Microsoft Macintosh PowerPoint</Application>
  <PresentationFormat>Widescreen</PresentationFormat>
  <Paragraphs>493</Paragraphs>
  <Slides>51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Book Antiqua</vt:lpstr>
      <vt:lpstr>Calibri</vt:lpstr>
      <vt:lpstr>Calibri Light</vt:lpstr>
      <vt:lpstr>Menlo</vt:lpstr>
      <vt:lpstr>Wingdings</vt:lpstr>
      <vt:lpstr>Office Theme</vt:lpstr>
      <vt:lpstr>Lectures 7: Intro to Transactions &amp; Logging</vt:lpstr>
      <vt:lpstr>Goals for this pair of lectures</vt:lpstr>
      <vt:lpstr>Today’s Lecture</vt:lpstr>
      <vt:lpstr>1. Transactions</vt:lpstr>
      <vt:lpstr>What you will learn about in this section</vt:lpstr>
      <vt:lpstr>High-level: Disk vs. Main Memory</vt:lpstr>
      <vt:lpstr>PowerPoint Presentation</vt:lpstr>
      <vt:lpstr>Our model: Three Types of Regions of Memory</vt:lpstr>
      <vt:lpstr>PowerPoint Presentation</vt:lpstr>
      <vt:lpstr>Transactions</vt:lpstr>
      <vt:lpstr>Transactions: Basic Definition</vt:lpstr>
      <vt:lpstr>Transactions: Basic Definition</vt:lpstr>
      <vt:lpstr>Transactions in SQL</vt:lpstr>
      <vt:lpstr>Model of Transaction for CS 145</vt:lpstr>
      <vt:lpstr>Motivation for Transactions</vt:lpstr>
      <vt:lpstr>Motivation</vt:lpstr>
      <vt:lpstr>Protection against crashes / aborts</vt:lpstr>
      <vt:lpstr>Protection against crashes / aborts</vt:lpstr>
      <vt:lpstr>Motivation</vt:lpstr>
      <vt:lpstr>Multiple users: single statements</vt:lpstr>
      <vt:lpstr>Multiple users: single statements</vt:lpstr>
      <vt:lpstr>2. Properties of Transactions</vt:lpstr>
      <vt:lpstr>What you will learn about in this section</vt:lpstr>
      <vt:lpstr>Transaction Properties: ACID</vt:lpstr>
      <vt:lpstr>ACID: Atomicity</vt:lpstr>
      <vt:lpstr>ACID: Consistency</vt:lpstr>
      <vt:lpstr>ACID: Isolation</vt:lpstr>
      <vt:lpstr>ACID: Durability</vt:lpstr>
      <vt:lpstr>Challenges for ACID properties</vt:lpstr>
      <vt:lpstr>A Note: ACID is contentious!</vt:lpstr>
      <vt:lpstr>3. Atomicity &amp; Durability via Logging</vt:lpstr>
      <vt:lpstr>Motivation &amp; Basics</vt:lpstr>
      <vt:lpstr>Goal for this lecture: Ensuring Atomicity &amp; Durability</vt:lpstr>
      <vt:lpstr>The Log</vt:lpstr>
      <vt:lpstr>Basic Idea: (Physical) Logging</vt:lpstr>
      <vt:lpstr>Why do we need logging for atomicity?</vt:lpstr>
      <vt:lpstr>What you will learn about in this section</vt:lpstr>
      <vt:lpstr>A Picture of Logging</vt:lpstr>
      <vt:lpstr>A picture of logging</vt:lpstr>
      <vt:lpstr>A picture of logging</vt:lpstr>
      <vt:lpstr>A picture of logging</vt:lpstr>
      <vt:lpstr>What is the correct way to write this all to disk?</vt:lpstr>
      <vt:lpstr>Write-Ahead Logging (WAL) TXN Commit Protocol</vt:lpstr>
      <vt:lpstr>Transaction Commit Process</vt:lpstr>
      <vt:lpstr>Incorrect Commit Protocol #1</vt:lpstr>
      <vt:lpstr>Incorrect Commit Protocol #2</vt:lpstr>
      <vt:lpstr>Improved Commit Protocol (WAL)</vt:lpstr>
      <vt:lpstr>Write-ahead Logging (WAL) Commit Protocol</vt:lpstr>
      <vt:lpstr>Write-ahead Logging (WAL) Commit Protocol</vt:lpstr>
      <vt:lpstr>Write-Ahead Logging (WAL)</vt:lpstr>
      <vt:lpstr>Logging 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145 Style Guide</dc:title>
  <dc:creator>Alex Ratner</dc:creator>
  <cp:lastModifiedBy>Seongjin Lee</cp:lastModifiedBy>
  <cp:revision>276</cp:revision>
  <cp:lastPrinted>2016-10-16T01:17:37Z</cp:lastPrinted>
  <dcterms:created xsi:type="dcterms:W3CDTF">2015-09-11T05:09:33Z</dcterms:created>
  <dcterms:modified xsi:type="dcterms:W3CDTF">2018-08-16T08:17:01Z</dcterms:modified>
</cp:coreProperties>
</file>