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1"/>
  </p:notesMasterIdLst>
  <p:sldIdLst>
    <p:sldId id="367" r:id="rId2"/>
    <p:sldId id="460" r:id="rId3"/>
    <p:sldId id="461" r:id="rId4"/>
    <p:sldId id="462" r:id="rId5"/>
    <p:sldId id="368" r:id="rId6"/>
    <p:sldId id="369" r:id="rId7"/>
    <p:sldId id="370" r:id="rId8"/>
    <p:sldId id="371" r:id="rId9"/>
    <p:sldId id="467" r:id="rId10"/>
    <p:sldId id="468" r:id="rId11"/>
    <p:sldId id="470" r:id="rId12"/>
    <p:sldId id="469" r:id="rId13"/>
    <p:sldId id="373" r:id="rId14"/>
    <p:sldId id="520" r:id="rId15"/>
    <p:sldId id="374" r:id="rId16"/>
    <p:sldId id="471" r:id="rId17"/>
    <p:sldId id="473" r:id="rId18"/>
    <p:sldId id="474" r:id="rId19"/>
    <p:sldId id="476" r:id="rId20"/>
    <p:sldId id="375" r:id="rId21"/>
    <p:sldId id="380" r:id="rId22"/>
    <p:sldId id="477" r:id="rId23"/>
    <p:sldId id="383" r:id="rId24"/>
    <p:sldId id="384" r:id="rId25"/>
    <p:sldId id="385" r:id="rId26"/>
    <p:sldId id="541" r:id="rId27"/>
    <p:sldId id="516" r:id="rId28"/>
    <p:sldId id="517" r:id="rId29"/>
    <p:sldId id="387" r:id="rId30"/>
    <p:sldId id="478" r:id="rId31"/>
    <p:sldId id="390" r:id="rId32"/>
    <p:sldId id="479" r:id="rId33"/>
    <p:sldId id="480" r:id="rId34"/>
    <p:sldId id="392" r:id="rId35"/>
    <p:sldId id="391" r:id="rId36"/>
    <p:sldId id="482" r:id="rId37"/>
    <p:sldId id="394" r:id="rId38"/>
    <p:sldId id="395" r:id="rId39"/>
    <p:sldId id="396" r:id="rId40"/>
    <p:sldId id="398" r:id="rId41"/>
    <p:sldId id="400" r:id="rId42"/>
    <p:sldId id="401" r:id="rId43"/>
    <p:sldId id="483" r:id="rId44"/>
    <p:sldId id="484" r:id="rId45"/>
    <p:sldId id="485" r:id="rId46"/>
    <p:sldId id="522" r:id="rId47"/>
    <p:sldId id="407" r:id="rId48"/>
    <p:sldId id="408" r:id="rId49"/>
    <p:sldId id="486" r:id="rId50"/>
    <p:sldId id="487" r:id="rId51"/>
    <p:sldId id="488" r:id="rId52"/>
    <p:sldId id="489" r:id="rId53"/>
    <p:sldId id="523" r:id="rId54"/>
    <p:sldId id="533" r:id="rId55"/>
    <p:sldId id="534" r:id="rId56"/>
    <p:sldId id="518" r:id="rId57"/>
    <p:sldId id="519" r:id="rId58"/>
    <p:sldId id="410" r:id="rId59"/>
    <p:sldId id="490" r:id="rId60"/>
    <p:sldId id="491" r:id="rId61"/>
    <p:sldId id="492" r:id="rId62"/>
    <p:sldId id="493" r:id="rId63"/>
    <p:sldId id="414" r:id="rId64"/>
    <p:sldId id="415" r:id="rId65"/>
    <p:sldId id="416" r:id="rId66"/>
    <p:sldId id="417" r:id="rId67"/>
    <p:sldId id="494" r:id="rId68"/>
    <p:sldId id="536" r:id="rId69"/>
    <p:sldId id="458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61" autoAdjust="0"/>
    <p:restoredTop sz="74936"/>
  </p:normalViewPr>
  <p:slideViewPr>
    <p:cSldViewPr snapToGrid="0" snapToObjects="1">
      <p:cViewPr varScale="1">
        <p:scale>
          <a:sx n="164" d="100"/>
          <a:sy n="164" d="100"/>
        </p:scale>
        <p:origin x="176" y="22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B99DE-D43D-8F40-BB2B-C87FB37B3B64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FB9FA-6C0A-B04C-8A7E-9DB303EFE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9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6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9CC32-ECFA-DE4E-8C1E-3CFC32AC2635}" type="slidenum">
              <a:rPr lang="en-US">
                <a:solidFill>
                  <a:prstClr val="black"/>
                </a:solidFill>
                <a:latin typeface="Calibri"/>
              </a:rPr>
              <a:pPr/>
              <a:t>52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87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B9FA-6C0A-B04C-8A7E-9DB303EFE20B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2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B9FA-6C0A-B04C-8A7E-9DB303EFE20B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41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634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F516A3-725B-7B45-A471-88ECDEC9BBD8}" type="slidenum">
              <a:rPr lang="en-US">
                <a:solidFill>
                  <a:prstClr val="black"/>
                </a:solidFill>
                <a:latin typeface="Calibri"/>
              </a:rPr>
              <a:pPr/>
              <a:t>58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2321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D38B7-8773-BF43-AD69-D9D1143F450D}" type="slidenum">
              <a:rPr lang="en-US">
                <a:solidFill>
                  <a:prstClr val="black"/>
                </a:solidFill>
                <a:latin typeface="Calibri"/>
              </a:rPr>
              <a:pPr/>
              <a:t>59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618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D38B7-8773-BF43-AD69-D9D1143F450D}" type="slidenum">
              <a:rPr lang="en-US">
                <a:solidFill>
                  <a:prstClr val="black"/>
                </a:solidFill>
                <a:latin typeface="Calibri"/>
              </a:rPr>
              <a:pPr/>
              <a:t>60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136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D38B7-8773-BF43-AD69-D9D1143F450D}" type="slidenum">
              <a:rPr lang="en-US">
                <a:solidFill>
                  <a:prstClr val="black"/>
                </a:solidFill>
                <a:latin typeface="Calibri"/>
              </a:rPr>
              <a:pPr/>
              <a:t>61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30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D38B7-8773-BF43-AD69-D9D1143F450D}" type="slidenum">
              <a:rPr lang="en-US">
                <a:solidFill>
                  <a:prstClr val="black"/>
                </a:solidFill>
                <a:latin typeface="Calibri"/>
              </a:rPr>
              <a:pPr/>
              <a:t>62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05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0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aseline="0" dirty="0"/>
              <a:t> -&gt; D, B</a:t>
            </a:r>
            <a:r>
              <a:rPr lang="en-US" baseline="0" dirty="0">
                <a:sym typeface="Wingdings"/>
              </a:rPr>
              <a:t> C, C-&gt;D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FB9FA-6C0A-B04C-8A7E-9DB303EFE20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83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5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4EF24-3929-824E-9849-DDE04188B633}" type="slidenum">
              <a:rPr lang="en-US">
                <a:solidFill>
                  <a:prstClr val="black"/>
                </a:solidFill>
                <a:latin typeface="Calibri"/>
              </a:rPr>
              <a:pPr/>
              <a:t>47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04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9CC32-ECFA-DE4E-8C1E-3CFC32AC2635}" type="slidenum">
              <a:rPr lang="en-US">
                <a:solidFill>
                  <a:prstClr val="black"/>
                </a:solidFill>
                <a:latin typeface="Calibri"/>
              </a:rPr>
              <a:pPr/>
              <a:t>48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06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9CC32-ECFA-DE4E-8C1E-3CFC32AC2635}" type="slidenum">
              <a:rPr lang="en-US">
                <a:solidFill>
                  <a:prstClr val="black"/>
                </a:solidFill>
                <a:latin typeface="Calibri"/>
              </a:rPr>
              <a:pPr/>
              <a:t>49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16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9CC32-ECFA-DE4E-8C1E-3CFC32AC2635}" type="slidenum">
              <a:rPr lang="en-US">
                <a:solidFill>
                  <a:prstClr val="black"/>
                </a:solidFill>
                <a:latin typeface="Calibri"/>
              </a:rPr>
              <a:pPr/>
              <a:t>50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75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09CC32-ECFA-DE4E-8C1E-3CFC32AC2635}" type="slidenum">
              <a:rPr lang="en-US">
                <a:solidFill>
                  <a:prstClr val="black"/>
                </a:solidFill>
                <a:latin typeface="Calibri"/>
              </a:rPr>
              <a:pPr/>
              <a:t>51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71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3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55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8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0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42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4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2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1817B-4AAF-0040-9060-2F9962E6E12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985A-DFED-4945-BD59-F27FFEAC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1817B-4AAF-0040-9060-2F9962E6E12E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4985A-DFED-4945-BD59-F27FFEAC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73263"/>
            <a:ext cx="9144000" cy="2387600"/>
          </a:xfrm>
        </p:spPr>
        <p:txBody>
          <a:bodyPr/>
          <a:lstStyle/>
          <a:p>
            <a:r>
              <a:rPr lang="en-US" dirty="0"/>
              <a:t>Lectures 5:</a:t>
            </a:r>
            <a:br>
              <a:rPr lang="en-US" dirty="0"/>
            </a:br>
            <a:r>
              <a:rPr lang="en-US" dirty="0"/>
              <a:t>Design Theory Part I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12891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Lectures  5  &amp; 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0415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Constraints Prevent (some) </a:t>
            </a:r>
            <a:br>
              <a:rPr lang="en-US" dirty="0"/>
            </a:br>
            <a:r>
              <a:rPr lang="en-US" dirty="0"/>
              <a:t>Anomalies in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020717"/>
              </p:ext>
            </p:extLst>
          </p:nvPr>
        </p:nvGraphicFramePr>
        <p:xfrm>
          <a:off x="3943513" y="2907831"/>
          <a:ext cx="430497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Mary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Joe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C12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80577" y="3233735"/>
            <a:ext cx="2575560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If we update the room number for one tuple, we get inconsistent data = an </a:t>
            </a:r>
            <a:r>
              <a:rPr lang="en-US" sz="2400" b="1" i="1" u="sng" dirty="0">
                <a:latin typeface="+mj-lt"/>
              </a:rPr>
              <a:t>update</a:t>
            </a:r>
            <a:r>
              <a:rPr lang="en-US" sz="2400" b="1" u="sng" dirty="0">
                <a:latin typeface="+mj-lt"/>
              </a:rPr>
              <a:t> anomaly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2736" y="2053038"/>
            <a:ext cx="6466527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A poorly designed database causes </a:t>
            </a:r>
            <a:r>
              <a:rPr lang="en-US" sz="2600" b="1" i="1" dirty="0">
                <a:latin typeface="+mj-lt"/>
              </a:rPr>
              <a:t>anomalies</a:t>
            </a:r>
            <a:r>
              <a:rPr lang="en-US" sz="2600" dirty="0">
                <a:latin typeface="+mj-lt"/>
              </a:rPr>
              <a:t>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867144" y="3924339"/>
            <a:ext cx="822960" cy="557784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41252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Data anomalies &amp; constraints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460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Constraints Prevent (some) </a:t>
            </a:r>
            <a:br>
              <a:rPr lang="en-US" dirty="0"/>
            </a:br>
            <a:r>
              <a:rPr lang="en-US" dirty="0"/>
              <a:t>Anomalies in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63598"/>
              </p:ext>
            </p:extLst>
          </p:nvPr>
        </p:nvGraphicFramePr>
        <p:xfrm>
          <a:off x="3943513" y="2907831"/>
          <a:ext cx="4304974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23842" y="4541327"/>
            <a:ext cx="5544313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</a:rPr>
              <a:t>If everyone drops the class, we lose what room the class is in! = a </a:t>
            </a:r>
            <a:r>
              <a:rPr lang="en-US" sz="2400" b="1" i="1" u="sng" dirty="0">
                <a:latin typeface="+mj-lt"/>
              </a:rPr>
              <a:t>delete</a:t>
            </a:r>
            <a:r>
              <a:rPr lang="en-US" sz="2400" b="1" u="sng" dirty="0">
                <a:latin typeface="+mj-lt"/>
              </a:rPr>
              <a:t> anomaly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2736" y="2053038"/>
            <a:ext cx="6466527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A poorly designed database causes </a:t>
            </a:r>
            <a:r>
              <a:rPr lang="en-US" sz="2600" b="1" i="1" dirty="0">
                <a:latin typeface="+mj-lt"/>
              </a:rPr>
              <a:t>anomalies</a:t>
            </a:r>
            <a:r>
              <a:rPr lang="en-US" sz="2600" dirty="0">
                <a:latin typeface="+mj-lt"/>
              </a:rPr>
              <a:t>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088983" y="3386367"/>
            <a:ext cx="822960" cy="557784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41252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Data anomalies &amp; constraints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424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Constraints Prevent (some) </a:t>
            </a:r>
            <a:br>
              <a:rPr lang="en-US" dirty="0"/>
            </a:br>
            <a:r>
              <a:rPr lang="en-US" dirty="0"/>
              <a:t>Anomalies in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839490"/>
              </p:ext>
            </p:extLst>
          </p:nvPr>
        </p:nvGraphicFramePr>
        <p:xfrm>
          <a:off x="3943513" y="2907831"/>
          <a:ext cx="430497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Mary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Joe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82389" y="3411507"/>
            <a:ext cx="2371411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Similarly, we can’t reserve a room without students = an </a:t>
            </a:r>
            <a:r>
              <a:rPr lang="en-US" sz="2400" b="1" i="1" u="sng" dirty="0">
                <a:latin typeface="+mj-lt"/>
              </a:rPr>
              <a:t>insert </a:t>
            </a:r>
            <a:r>
              <a:rPr lang="en-US" sz="2400" b="1" u="sng" dirty="0">
                <a:latin typeface="+mj-lt"/>
              </a:rPr>
              <a:t>anomaly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62736" y="2053038"/>
            <a:ext cx="6466527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A poorly designed database causes </a:t>
            </a:r>
            <a:r>
              <a:rPr lang="en-US" sz="2600" b="1" i="1" dirty="0">
                <a:latin typeface="+mj-lt"/>
              </a:rPr>
              <a:t>anomalies</a:t>
            </a:r>
            <a:r>
              <a:rPr lang="en-US" sz="2600" dirty="0">
                <a:latin typeface="+mj-lt"/>
              </a:rPr>
              <a:t>: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8738775"/>
              </p:ext>
            </p:extLst>
          </p:nvPr>
        </p:nvGraphicFramePr>
        <p:xfrm>
          <a:off x="374305" y="4980471"/>
          <a:ext cx="2835306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0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CS229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C12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3346704" y="5102352"/>
            <a:ext cx="475488" cy="2743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83464" y="4950518"/>
            <a:ext cx="824151" cy="523123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780" y="-22510"/>
              <a:ext cx="41252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Data anomalies &amp; constraints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33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Constraints Prevent (some) </a:t>
            </a:r>
            <a:br>
              <a:rPr lang="en-US" dirty="0"/>
            </a:br>
            <a:r>
              <a:rPr lang="en-US" dirty="0"/>
              <a:t>Anomalies in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117278"/>
              </p:ext>
            </p:extLst>
          </p:nvPr>
        </p:nvGraphicFramePr>
        <p:xfrm>
          <a:off x="1562765" y="2340121"/>
          <a:ext cx="2976358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Mary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Joe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320942"/>
              </p:ext>
            </p:extLst>
          </p:nvPr>
        </p:nvGraphicFramePr>
        <p:xfrm>
          <a:off x="5023705" y="2762415"/>
          <a:ext cx="2650717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21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CS229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C12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73385" y="5388622"/>
            <a:ext cx="824523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Today: develop theory to understand why this design may be  better </a:t>
            </a:r>
            <a:r>
              <a:rPr lang="en-US" sz="2800" b="1" dirty="0">
                <a:latin typeface="+mj-lt"/>
              </a:rPr>
              <a:t>and</a:t>
            </a:r>
            <a:r>
              <a:rPr lang="en-US" sz="2800" dirty="0">
                <a:latin typeface="+mj-lt"/>
              </a:rPr>
              <a:t> how to find this </a:t>
            </a:r>
            <a:r>
              <a:rPr lang="en-US" sz="2800" i="1" dirty="0">
                <a:latin typeface="+mj-lt"/>
              </a:rPr>
              <a:t>decomposition</a:t>
            </a:r>
            <a:r>
              <a:rPr lang="en-US" sz="2800" dirty="0">
                <a:latin typeface="+mj-lt"/>
              </a:rPr>
              <a:t>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07917" y="2198688"/>
            <a:ext cx="3258437" cy="24929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+mj-lt"/>
              </a:rPr>
              <a:t>Is this form better?</a:t>
            </a:r>
          </a:p>
          <a:p>
            <a:endParaRPr lang="en-US" sz="2600" dirty="0">
              <a:latin typeface="+mj-lt"/>
            </a:endParaRPr>
          </a:p>
          <a:p>
            <a:pPr marL="285750" indent="-285750">
              <a:buFont typeface="Arial"/>
              <a:buChar char="•"/>
            </a:pPr>
            <a:r>
              <a:rPr lang="en-US" sz="2600" dirty="0">
                <a:latin typeface="+mj-lt"/>
              </a:rPr>
              <a:t>Redundancy? 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>
                <a:latin typeface="+mj-lt"/>
              </a:rPr>
              <a:t>Update anomaly? 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>
                <a:latin typeface="+mj-lt"/>
              </a:rPr>
              <a:t>Delete anomaly?</a:t>
            </a:r>
          </a:p>
          <a:p>
            <a:pPr marL="285750" indent="-285750">
              <a:buFont typeface="Arial"/>
              <a:buChar char="•"/>
            </a:pPr>
            <a:r>
              <a:rPr lang="en-US" sz="2600" dirty="0">
                <a:latin typeface="+mj-lt"/>
              </a:rPr>
              <a:t>Insert anomaly?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41252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Data anomalies &amp; constraints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143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18433"/>
            <a:ext cx="8229600" cy="1143000"/>
          </a:xfrm>
        </p:spPr>
        <p:txBody>
          <a:bodyPr/>
          <a:lstStyle/>
          <a:p>
            <a:r>
              <a:rPr lang="en-US" dirty="0"/>
              <a:t>Functional Dependencies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8780" y="-22510"/>
              <a:ext cx="3776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Functional dependencies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409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Dependency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199" y="5331301"/>
            <a:ext cx="8229599" cy="892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i="1" dirty="0">
                <a:latin typeface="+mj-lt"/>
              </a:rPr>
              <a:t>A-&gt;B means that </a:t>
            </a:r>
          </a:p>
          <a:p>
            <a:pPr algn="ctr"/>
            <a:r>
              <a:rPr lang="en-US" sz="2600" i="1" dirty="0">
                <a:latin typeface="+mj-lt"/>
              </a:rPr>
              <a:t>“whenever two tuples agree on A then they agree on B.”</a:t>
            </a:r>
            <a:endParaRPr lang="en-US" i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5351" y="1793054"/>
            <a:ext cx="7321296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+mj-lt"/>
              </a:rPr>
              <a:t>Def</a:t>
            </a:r>
            <a:r>
              <a:rPr lang="en-US" sz="2800" b="1" dirty="0">
                <a:latin typeface="+mj-lt"/>
              </a:rPr>
              <a:t>: </a:t>
            </a:r>
            <a:r>
              <a:rPr lang="en-US" sz="2800" dirty="0">
                <a:latin typeface="+mj-lt"/>
              </a:rPr>
              <a:t>Let A,B be </a:t>
            </a:r>
            <a:r>
              <a:rPr lang="en-US" sz="2800" i="1" dirty="0">
                <a:latin typeface="+mj-lt"/>
              </a:rPr>
              <a:t>sets</a:t>
            </a:r>
            <a:r>
              <a:rPr lang="en-US" sz="2800" dirty="0">
                <a:latin typeface="+mj-lt"/>
              </a:rPr>
              <a:t> of attributes</a:t>
            </a:r>
          </a:p>
          <a:p>
            <a:r>
              <a:rPr lang="en-US" sz="2800" dirty="0">
                <a:latin typeface="+mj-lt"/>
              </a:rPr>
              <a:t>We write A </a:t>
            </a:r>
            <a:r>
              <a:rPr lang="en-US" sz="2800" dirty="0">
                <a:latin typeface="+mj-lt"/>
                <a:sym typeface="Wingdings"/>
              </a:rPr>
              <a:t></a:t>
            </a:r>
            <a:r>
              <a:rPr lang="en-US" sz="2800" dirty="0">
                <a:latin typeface="+mj-lt"/>
              </a:rPr>
              <a:t> B or say A </a:t>
            </a:r>
            <a:r>
              <a:rPr lang="en-US" sz="2800" b="1" i="1" dirty="0">
                <a:latin typeface="+mj-lt"/>
              </a:rPr>
              <a:t>functionally determines </a:t>
            </a:r>
            <a:r>
              <a:rPr lang="en-US" sz="2800" dirty="0">
                <a:latin typeface="+mj-lt"/>
              </a:rPr>
              <a:t>B if, for any tuples t</a:t>
            </a:r>
            <a:r>
              <a:rPr lang="en-US" sz="2800" baseline="-25000" dirty="0">
                <a:latin typeface="+mj-lt"/>
              </a:rPr>
              <a:t>1</a:t>
            </a:r>
            <a:r>
              <a:rPr lang="en-US" sz="2800" dirty="0">
                <a:latin typeface="+mj-lt"/>
              </a:rPr>
              <a:t> and t</a:t>
            </a:r>
            <a:r>
              <a:rPr lang="en-US" sz="2800" baseline="-25000" dirty="0">
                <a:latin typeface="+mj-lt"/>
              </a:rPr>
              <a:t>2</a:t>
            </a:r>
            <a:r>
              <a:rPr lang="en-US" sz="2800" dirty="0">
                <a:latin typeface="+mj-lt"/>
              </a:rPr>
              <a:t>: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2800" dirty="0">
                <a:latin typeface="+mj-lt"/>
              </a:rPr>
              <a:t>t</a:t>
            </a:r>
            <a:r>
              <a:rPr lang="en-US" sz="2800" baseline="-25000" dirty="0">
                <a:latin typeface="+mj-lt"/>
              </a:rPr>
              <a:t>1</a:t>
            </a:r>
            <a:r>
              <a:rPr lang="en-US" sz="2800" dirty="0">
                <a:latin typeface="+mj-lt"/>
              </a:rPr>
              <a:t>[A] = t</a:t>
            </a:r>
            <a:r>
              <a:rPr lang="en-US" sz="2800" baseline="-25000" dirty="0">
                <a:latin typeface="+mj-lt"/>
              </a:rPr>
              <a:t>2</a:t>
            </a:r>
            <a:r>
              <a:rPr lang="en-US" sz="2800" dirty="0">
                <a:latin typeface="+mj-lt"/>
              </a:rPr>
              <a:t>[A] implies t</a:t>
            </a:r>
            <a:r>
              <a:rPr lang="en-US" sz="2800" baseline="-25000" dirty="0">
                <a:latin typeface="+mj-lt"/>
              </a:rPr>
              <a:t>1</a:t>
            </a:r>
            <a:r>
              <a:rPr lang="en-US" sz="2800" dirty="0">
                <a:latin typeface="+mj-lt"/>
              </a:rPr>
              <a:t>[B] = t</a:t>
            </a:r>
            <a:r>
              <a:rPr lang="en-US" sz="2800" baseline="-25000" dirty="0">
                <a:latin typeface="+mj-lt"/>
              </a:rPr>
              <a:t>2</a:t>
            </a:r>
            <a:r>
              <a:rPr lang="en-US" sz="2800" dirty="0">
                <a:latin typeface="+mj-lt"/>
              </a:rPr>
              <a:t>[B]</a:t>
            </a:r>
          </a:p>
          <a:p>
            <a:r>
              <a:rPr lang="en-US" sz="2800" dirty="0">
                <a:latin typeface="+mj-lt"/>
              </a:rPr>
              <a:t>and we call A </a:t>
            </a:r>
            <a:r>
              <a:rPr lang="en-US" sz="2800" dirty="0">
                <a:latin typeface="+mj-lt"/>
                <a:sym typeface="Wingdings"/>
              </a:rPr>
              <a:t></a:t>
            </a:r>
            <a:r>
              <a:rPr lang="en-US" sz="2800" dirty="0">
                <a:latin typeface="+mj-lt"/>
              </a:rPr>
              <a:t> B a </a:t>
            </a:r>
            <a:r>
              <a:rPr lang="en-US" sz="2800" b="1" u="sng" dirty="0">
                <a:latin typeface="+mj-lt"/>
              </a:rPr>
              <a:t>functional dependency</a:t>
            </a:r>
            <a:endParaRPr lang="en-US" sz="2800" b="1" dirty="0"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3776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Functional dependencies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24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57551"/>
            <a:ext cx="10515600" cy="1325563"/>
          </a:xfrm>
        </p:spPr>
        <p:txBody>
          <a:bodyPr/>
          <a:lstStyle/>
          <a:p>
            <a:r>
              <a:rPr lang="en-US" dirty="0"/>
              <a:t>A Picture Of FDs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88630"/>
              </p:ext>
            </p:extLst>
          </p:nvPr>
        </p:nvGraphicFramePr>
        <p:xfrm>
          <a:off x="838199" y="2211684"/>
          <a:ext cx="54864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</a:t>
                      </a:r>
                      <a:r>
                        <a:rPr lang="en-US" b="1" baseline="-25000" dirty="0" err="1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676702" y="994334"/>
            <a:ext cx="5169409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u="sng" dirty="0" err="1">
                <a:latin typeface="+mj-lt"/>
              </a:rPr>
              <a:t>Defn</a:t>
            </a:r>
            <a:r>
              <a:rPr lang="en-US" sz="2600" u="sng" dirty="0">
                <a:latin typeface="+mj-lt"/>
              </a:rPr>
              <a:t> (again):</a:t>
            </a:r>
          </a:p>
          <a:p>
            <a:r>
              <a:rPr lang="en-US" sz="2600" dirty="0">
                <a:latin typeface="+mj-lt"/>
              </a:rPr>
              <a:t>Given attribute sets </a:t>
            </a:r>
            <a:r>
              <a:rPr lang="en-US" sz="2600" b="1" dirty="0">
                <a:latin typeface="+mj-lt"/>
                <a:sym typeface="Wingdings"/>
              </a:rPr>
              <a:t>A={A</a:t>
            </a:r>
            <a:r>
              <a:rPr lang="en-US" sz="2600" b="1" baseline="-25000" dirty="0">
                <a:latin typeface="+mj-lt"/>
                <a:sym typeface="Wingdings"/>
              </a:rPr>
              <a:t>1</a:t>
            </a:r>
            <a:r>
              <a:rPr lang="en-US" sz="2600" b="1" dirty="0">
                <a:latin typeface="+mj-lt"/>
                <a:sym typeface="Wingdings"/>
              </a:rPr>
              <a:t>,…,A</a:t>
            </a:r>
            <a:r>
              <a:rPr lang="en-US" sz="2600" b="1" baseline="-25000" dirty="0">
                <a:latin typeface="+mj-lt"/>
                <a:sym typeface="Wingdings"/>
              </a:rPr>
              <a:t>m</a:t>
            </a:r>
            <a:r>
              <a:rPr lang="en-US" sz="2600" b="1" dirty="0">
                <a:latin typeface="+mj-lt"/>
                <a:sym typeface="Wingdings"/>
              </a:rPr>
              <a:t>}</a:t>
            </a:r>
            <a:r>
              <a:rPr lang="en-US" sz="2600" dirty="0">
                <a:latin typeface="+mj-lt"/>
                <a:sym typeface="Wingdings"/>
              </a:rPr>
              <a:t> and </a:t>
            </a:r>
            <a:r>
              <a:rPr lang="en-US" sz="2600" b="1" dirty="0">
                <a:latin typeface="+mj-lt"/>
                <a:sym typeface="Wingdings"/>
              </a:rPr>
              <a:t>B = {B</a:t>
            </a:r>
            <a:r>
              <a:rPr lang="en-US" sz="2600" b="1" baseline="-25000" dirty="0">
                <a:latin typeface="+mj-lt"/>
                <a:sym typeface="Wingdings"/>
              </a:rPr>
              <a:t>1</a:t>
            </a:r>
            <a:r>
              <a:rPr lang="en-US" sz="2600" b="1" dirty="0">
                <a:latin typeface="+mj-lt"/>
                <a:sym typeface="Wingdings"/>
              </a:rPr>
              <a:t>,…</a:t>
            </a:r>
            <a:r>
              <a:rPr lang="en-US" sz="2600" b="1" dirty="0" err="1">
                <a:latin typeface="+mj-lt"/>
                <a:sym typeface="Wingdings"/>
              </a:rPr>
              <a:t>B</a:t>
            </a:r>
            <a:r>
              <a:rPr lang="en-US" sz="2600" b="1" baseline="-25000" dirty="0" err="1">
                <a:latin typeface="+mj-lt"/>
                <a:sym typeface="Wingdings"/>
              </a:rPr>
              <a:t>n</a:t>
            </a:r>
            <a:r>
              <a:rPr lang="en-US" sz="2600" b="1" dirty="0">
                <a:latin typeface="+mj-lt"/>
                <a:sym typeface="Wingdings"/>
              </a:rPr>
              <a:t>} </a:t>
            </a:r>
            <a:r>
              <a:rPr lang="en-US" sz="2600" dirty="0">
                <a:latin typeface="+mj-lt"/>
                <a:sym typeface="Wingdings"/>
              </a:rPr>
              <a:t>in </a:t>
            </a:r>
            <a:r>
              <a:rPr lang="en-US" sz="2600" b="1" dirty="0">
                <a:latin typeface="+mj-lt"/>
                <a:sym typeface="Wingdings"/>
              </a:rPr>
              <a:t>R,</a:t>
            </a:r>
            <a:endParaRPr lang="en-US" sz="2600" b="1" u="sng" dirty="0">
              <a:latin typeface="+mj-lt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99032" y="2140954"/>
            <a:ext cx="1848916" cy="50408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861815" y="2140954"/>
            <a:ext cx="1848916" cy="50408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3776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Functional dependencies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4535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517327"/>
              </p:ext>
            </p:extLst>
          </p:nvPr>
        </p:nvGraphicFramePr>
        <p:xfrm>
          <a:off x="838199" y="2211684"/>
          <a:ext cx="54864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</a:t>
                      </a:r>
                      <a:r>
                        <a:rPr lang="en-US" b="1" baseline="-25000" dirty="0" err="1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57551"/>
            <a:ext cx="10515600" cy="1325563"/>
          </a:xfrm>
        </p:spPr>
        <p:txBody>
          <a:bodyPr/>
          <a:lstStyle/>
          <a:p>
            <a:r>
              <a:rPr lang="en-US" dirty="0"/>
              <a:t>A Picture Of FDs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9019" y="2938163"/>
            <a:ext cx="599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</a:t>
            </a:r>
            <a:r>
              <a:rPr lang="en-US" baseline="-25000" dirty="0" err="1"/>
              <a:t>i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239019" y="3702768"/>
            <a:ext cx="599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</a:t>
            </a:r>
            <a:r>
              <a:rPr lang="en-US" baseline="-25000" dirty="0" err="1"/>
              <a:t>j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6676702" y="994334"/>
            <a:ext cx="5169409" cy="2893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u="sng" dirty="0" err="1">
                <a:latin typeface="+mj-lt"/>
              </a:rPr>
              <a:t>Defn</a:t>
            </a:r>
            <a:r>
              <a:rPr lang="en-US" sz="2600" u="sng" dirty="0">
                <a:latin typeface="+mj-lt"/>
              </a:rPr>
              <a:t> (again):</a:t>
            </a:r>
          </a:p>
          <a:p>
            <a:r>
              <a:rPr lang="en-US" sz="2600" dirty="0">
                <a:latin typeface="+mj-lt"/>
              </a:rPr>
              <a:t>Given attribute sets </a:t>
            </a:r>
            <a:r>
              <a:rPr lang="en-US" sz="2600" b="1" dirty="0">
                <a:latin typeface="+mj-lt"/>
                <a:sym typeface="Wingdings"/>
              </a:rPr>
              <a:t>A={A</a:t>
            </a:r>
            <a:r>
              <a:rPr lang="en-US" sz="2600" b="1" baseline="-25000" dirty="0">
                <a:latin typeface="+mj-lt"/>
                <a:sym typeface="Wingdings"/>
              </a:rPr>
              <a:t>1</a:t>
            </a:r>
            <a:r>
              <a:rPr lang="en-US" sz="2600" b="1" dirty="0">
                <a:latin typeface="+mj-lt"/>
                <a:sym typeface="Wingdings"/>
              </a:rPr>
              <a:t>,…,A</a:t>
            </a:r>
            <a:r>
              <a:rPr lang="en-US" sz="2600" b="1" baseline="-25000" dirty="0">
                <a:latin typeface="+mj-lt"/>
                <a:sym typeface="Wingdings"/>
              </a:rPr>
              <a:t>m</a:t>
            </a:r>
            <a:r>
              <a:rPr lang="en-US" sz="2600" b="1" dirty="0">
                <a:latin typeface="+mj-lt"/>
                <a:sym typeface="Wingdings"/>
              </a:rPr>
              <a:t>}</a:t>
            </a:r>
            <a:r>
              <a:rPr lang="en-US" sz="2600" dirty="0">
                <a:latin typeface="+mj-lt"/>
                <a:sym typeface="Wingdings"/>
              </a:rPr>
              <a:t> and </a:t>
            </a:r>
            <a:r>
              <a:rPr lang="en-US" sz="2600" b="1" dirty="0">
                <a:latin typeface="+mj-lt"/>
                <a:sym typeface="Wingdings"/>
              </a:rPr>
              <a:t>B = {B</a:t>
            </a:r>
            <a:r>
              <a:rPr lang="en-US" sz="2600" b="1" baseline="-25000" dirty="0">
                <a:latin typeface="+mj-lt"/>
                <a:sym typeface="Wingdings"/>
              </a:rPr>
              <a:t>1</a:t>
            </a:r>
            <a:r>
              <a:rPr lang="en-US" sz="2600" b="1" dirty="0">
                <a:latin typeface="+mj-lt"/>
                <a:sym typeface="Wingdings"/>
              </a:rPr>
              <a:t>,…</a:t>
            </a:r>
            <a:r>
              <a:rPr lang="en-US" sz="2600" b="1" dirty="0" err="1">
                <a:latin typeface="+mj-lt"/>
                <a:sym typeface="Wingdings"/>
              </a:rPr>
              <a:t>B</a:t>
            </a:r>
            <a:r>
              <a:rPr lang="en-US" sz="2600" b="1" baseline="-25000" dirty="0" err="1">
                <a:latin typeface="+mj-lt"/>
                <a:sym typeface="Wingdings"/>
              </a:rPr>
              <a:t>n</a:t>
            </a:r>
            <a:r>
              <a:rPr lang="en-US" sz="2600" b="1" dirty="0">
                <a:latin typeface="+mj-lt"/>
                <a:sym typeface="Wingdings"/>
              </a:rPr>
              <a:t>} </a:t>
            </a:r>
            <a:r>
              <a:rPr lang="en-US" sz="2600" dirty="0">
                <a:latin typeface="+mj-lt"/>
                <a:sym typeface="Wingdings"/>
              </a:rPr>
              <a:t>in </a:t>
            </a:r>
            <a:r>
              <a:rPr lang="en-US" sz="2600" b="1" dirty="0">
                <a:latin typeface="+mj-lt"/>
                <a:sym typeface="Wingdings"/>
              </a:rPr>
              <a:t>R,</a:t>
            </a:r>
          </a:p>
          <a:p>
            <a:endParaRPr lang="en-US" sz="2600" b="1" u="sng" dirty="0">
              <a:latin typeface="+mj-lt"/>
              <a:sym typeface="Wingdings"/>
            </a:endParaRPr>
          </a:p>
          <a:p>
            <a:r>
              <a:rPr lang="en-US" sz="2600" dirty="0">
                <a:latin typeface="+mj-lt"/>
              </a:rPr>
              <a:t>The </a:t>
            </a:r>
            <a:r>
              <a:rPr lang="en-US" sz="2600" b="1" i="1" dirty="0">
                <a:latin typeface="+mj-lt"/>
              </a:rPr>
              <a:t>functional dependency</a:t>
            </a:r>
            <a:r>
              <a:rPr lang="en-US" sz="2600" dirty="0">
                <a:latin typeface="+mj-lt"/>
              </a:rPr>
              <a:t> </a:t>
            </a:r>
            <a:r>
              <a:rPr lang="en-US" sz="2600" b="1" dirty="0">
                <a:latin typeface="+mj-lt"/>
              </a:rPr>
              <a:t>A</a:t>
            </a:r>
            <a:r>
              <a:rPr lang="en-US" sz="2600" b="1" dirty="0">
                <a:latin typeface="+mj-lt"/>
                <a:sym typeface="Wingdings"/>
              </a:rPr>
              <a:t> B on R </a:t>
            </a:r>
            <a:r>
              <a:rPr lang="en-US" sz="2600" dirty="0">
                <a:latin typeface="+mj-lt"/>
                <a:sym typeface="Wingdings"/>
              </a:rPr>
              <a:t>holds if for </a:t>
            </a:r>
            <a:r>
              <a:rPr lang="en-US" sz="2600" b="1" i="1" dirty="0">
                <a:latin typeface="+mj-lt"/>
                <a:sym typeface="Wingdings"/>
              </a:rPr>
              <a:t>any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i</a:t>
            </a:r>
            <a:r>
              <a:rPr lang="en-US" sz="2600" dirty="0" err="1">
                <a:latin typeface="+mj-lt"/>
              </a:rPr>
              <a:t>,t</a:t>
            </a:r>
            <a:r>
              <a:rPr lang="en-US" sz="2600" baseline="-25000" dirty="0" err="1">
                <a:latin typeface="+mj-lt"/>
              </a:rPr>
              <a:t>j</a:t>
            </a:r>
            <a:r>
              <a:rPr lang="en-US" sz="2600" dirty="0">
                <a:latin typeface="+mj-lt"/>
              </a:rPr>
              <a:t> in R:</a:t>
            </a:r>
          </a:p>
          <a:p>
            <a:endParaRPr lang="en-US" sz="2600" b="1" u="sng" dirty="0">
              <a:latin typeface="+mj-lt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399032" y="2140954"/>
            <a:ext cx="1848916" cy="50408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861815" y="2140954"/>
            <a:ext cx="1848916" cy="50408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3208660" y="2269552"/>
            <a:ext cx="748407" cy="246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8" name="Rectangle 1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3776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Functional dependencies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429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57551"/>
            <a:ext cx="10515600" cy="1325563"/>
          </a:xfrm>
        </p:spPr>
        <p:txBody>
          <a:bodyPr/>
          <a:lstStyle/>
          <a:p>
            <a:r>
              <a:rPr lang="en-US" dirty="0"/>
              <a:t>A Picture Of FDs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76702" y="994334"/>
            <a:ext cx="5169409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u="sng" dirty="0" err="1">
                <a:latin typeface="+mj-lt"/>
              </a:rPr>
              <a:t>Defn</a:t>
            </a:r>
            <a:r>
              <a:rPr lang="en-US" sz="2600" u="sng" dirty="0">
                <a:latin typeface="+mj-lt"/>
              </a:rPr>
              <a:t> (again):</a:t>
            </a:r>
          </a:p>
          <a:p>
            <a:r>
              <a:rPr lang="en-US" sz="2600" dirty="0">
                <a:latin typeface="+mj-lt"/>
              </a:rPr>
              <a:t>Given attribute sets </a:t>
            </a:r>
            <a:r>
              <a:rPr lang="en-US" sz="2600" b="1" dirty="0">
                <a:latin typeface="+mj-lt"/>
                <a:sym typeface="Wingdings"/>
              </a:rPr>
              <a:t>A={A</a:t>
            </a:r>
            <a:r>
              <a:rPr lang="en-US" sz="2600" b="1" baseline="-25000" dirty="0">
                <a:latin typeface="+mj-lt"/>
                <a:sym typeface="Wingdings"/>
              </a:rPr>
              <a:t>1</a:t>
            </a:r>
            <a:r>
              <a:rPr lang="en-US" sz="2600" b="1" dirty="0">
                <a:latin typeface="+mj-lt"/>
                <a:sym typeface="Wingdings"/>
              </a:rPr>
              <a:t>,…,A</a:t>
            </a:r>
            <a:r>
              <a:rPr lang="en-US" sz="2600" b="1" baseline="-25000" dirty="0">
                <a:latin typeface="+mj-lt"/>
                <a:sym typeface="Wingdings"/>
              </a:rPr>
              <a:t>m</a:t>
            </a:r>
            <a:r>
              <a:rPr lang="en-US" sz="2600" b="1" dirty="0">
                <a:latin typeface="+mj-lt"/>
                <a:sym typeface="Wingdings"/>
              </a:rPr>
              <a:t>}</a:t>
            </a:r>
            <a:r>
              <a:rPr lang="en-US" sz="2600" dirty="0">
                <a:latin typeface="+mj-lt"/>
                <a:sym typeface="Wingdings"/>
              </a:rPr>
              <a:t> and </a:t>
            </a:r>
            <a:r>
              <a:rPr lang="en-US" sz="2600" b="1" dirty="0">
                <a:latin typeface="+mj-lt"/>
                <a:sym typeface="Wingdings"/>
              </a:rPr>
              <a:t>B = {B</a:t>
            </a:r>
            <a:r>
              <a:rPr lang="en-US" sz="2600" b="1" baseline="-25000" dirty="0">
                <a:latin typeface="+mj-lt"/>
                <a:sym typeface="Wingdings"/>
              </a:rPr>
              <a:t>1</a:t>
            </a:r>
            <a:r>
              <a:rPr lang="en-US" sz="2600" b="1" dirty="0">
                <a:latin typeface="+mj-lt"/>
                <a:sym typeface="Wingdings"/>
              </a:rPr>
              <a:t>,…</a:t>
            </a:r>
            <a:r>
              <a:rPr lang="en-US" sz="2600" b="1" dirty="0" err="1">
                <a:latin typeface="+mj-lt"/>
                <a:sym typeface="Wingdings"/>
              </a:rPr>
              <a:t>B</a:t>
            </a:r>
            <a:r>
              <a:rPr lang="en-US" sz="2600" b="1" baseline="-25000" dirty="0" err="1">
                <a:latin typeface="+mj-lt"/>
                <a:sym typeface="Wingdings"/>
              </a:rPr>
              <a:t>n</a:t>
            </a:r>
            <a:r>
              <a:rPr lang="en-US" sz="2600" b="1" dirty="0">
                <a:latin typeface="+mj-lt"/>
                <a:sym typeface="Wingdings"/>
              </a:rPr>
              <a:t>} </a:t>
            </a:r>
            <a:r>
              <a:rPr lang="en-US" sz="2600" dirty="0">
                <a:latin typeface="+mj-lt"/>
                <a:sym typeface="Wingdings"/>
              </a:rPr>
              <a:t>in </a:t>
            </a:r>
            <a:r>
              <a:rPr lang="en-US" sz="2600" b="1" dirty="0">
                <a:latin typeface="+mj-lt"/>
                <a:sym typeface="Wingdings"/>
              </a:rPr>
              <a:t>R,</a:t>
            </a:r>
          </a:p>
          <a:p>
            <a:endParaRPr lang="en-US" sz="2600" b="1" u="sng" dirty="0">
              <a:latin typeface="+mj-lt"/>
              <a:sym typeface="Wingdings"/>
            </a:endParaRPr>
          </a:p>
          <a:p>
            <a:r>
              <a:rPr lang="en-US" sz="2600" dirty="0">
                <a:latin typeface="+mj-lt"/>
              </a:rPr>
              <a:t>The </a:t>
            </a:r>
            <a:r>
              <a:rPr lang="en-US" sz="2600" b="1" i="1" dirty="0">
                <a:latin typeface="+mj-lt"/>
              </a:rPr>
              <a:t>functional dependency</a:t>
            </a:r>
            <a:r>
              <a:rPr lang="en-US" sz="2600" dirty="0">
                <a:latin typeface="+mj-lt"/>
              </a:rPr>
              <a:t> </a:t>
            </a:r>
            <a:r>
              <a:rPr lang="en-US" sz="2600" b="1" dirty="0">
                <a:latin typeface="+mj-lt"/>
              </a:rPr>
              <a:t>A</a:t>
            </a:r>
            <a:r>
              <a:rPr lang="en-US" sz="2600" b="1" dirty="0">
                <a:latin typeface="+mj-lt"/>
                <a:sym typeface="Wingdings"/>
              </a:rPr>
              <a:t> B on R </a:t>
            </a:r>
            <a:r>
              <a:rPr lang="en-US" sz="2600" dirty="0">
                <a:latin typeface="+mj-lt"/>
                <a:sym typeface="Wingdings"/>
              </a:rPr>
              <a:t>holds if for </a:t>
            </a:r>
            <a:r>
              <a:rPr lang="en-US" sz="2600" b="1" i="1" dirty="0">
                <a:latin typeface="+mj-lt"/>
                <a:sym typeface="Wingdings"/>
              </a:rPr>
              <a:t>any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i</a:t>
            </a:r>
            <a:r>
              <a:rPr lang="en-US" sz="2600" dirty="0" err="1">
                <a:latin typeface="+mj-lt"/>
              </a:rPr>
              <a:t>,t</a:t>
            </a:r>
            <a:r>
              <a:rPr lang="en-US" sz="2600" baseline="-25000" dirty="0" err="1">
                <a:latin typeface="+mj-lt"/>
              </a:rPr>
              <a:t>j</a:t>
            </a:r>
            <a:r>
              <a:rPr lang="en-US" sz="2600" dirty="0">
                <a:latin typeface="+mj-lt"/>
              </a:rPr>
              <a:t> in R:</a:t>
            </a:r>
          </a:p>
          <a:p>
            <a:endParaRPr lang="en-US" sz="2600" dirty="0">
              <a:latin typeface="+mj-lt"/>
            </a:endParaRPr>
          </a:p>
          <a:p>
            <a:r>
              <a:rPr lang="en-US" sz="2600" u="sng" dirty="0"/>
              <a:t>if</a:t>
            </a:r>
            <a:r>
              <a:rPr lang="en-US" sz="2600" b="1" dirty="0"/>
              <a:t> </a:t>
            </a:r>
            <a:r>
              <a:rPr lang="en-US" sz="2600" dirty="0" err="1"/>
              <a:t>t</a:t>
            </a:r>
            <a:r>
              <a:rPr lang="en-US" sz="2600" baseline="-25000" dirty="0" err="1"/>
              <a:t>i</a:t>
            </a:r>
            <a:r>
              <a:rPr lang="en-US" sz="2600" dirty="0"/>
              <a:t>[A</a:t>
            </a:r>
            <a:r>
              <a:rPr lang="en-US" sz="2600" baseline="-25000" dirty="0"/>
              <a:t>1</a:t>
            </a:r>
            <a:r>
              <a:rPr lang="en-US" sz="2600" dirty="0"/>
              <a:t>] = </a:t>
            </a:r>
            <a:r>
              <a:rPr lang="en-US" sz="2600" dirty="0" err="1"/>
              <a:t>t</a:t>
            </a:r>
            <a:r>
              <a:rPr lang="en-US" sz="2600" baseline="-25000" dirty="0" err="1"/>
              <a:t>j</a:t>
            </a:r>
            <a:r>
              <a:rPr lang="en-US" sz="2600" dirty="0"/>
              <a:t>[A</a:t>
            </a:r>
            <a:r>
              <a:rPr lang="en-US" sz="2600" baseline="-25000" dirty="0"/>
              <a:t>1</a:t>
            </a:r>
            <a:r>
              <a:rPr lang="en-US" sz="2600" dirty="0"/>
              <a:t>] AND </a:t>
            </a:r>
            <a:r>
              <a:rPr lang="en-US" sz="2600" dirty="0" err="1"/>
              <a:t>t</a:t>
            </a:r>
            <a:r>
              <a:rPr lang="en-US" sz="2600" baseline="-25000" dirty="0" err="1"/>
              <a:t>i</a:t>
            </a:r>
            <a:r>
              <a:rPr lang="en-US" sz="2600" dirty="0"/>
              <a:t>[A</a:t>
            </a:r>
            <a:r>
              <a:rPr lang="en-US" sz="2600" baseline="-25000" dirty="0"/>
              <a:t>2</a:t>
            </a:r>
            <a:r>
              <a:rPr lang="en-US" sz="2600" dirty="0"/>
              <a:t>]=</a:t>
            </a:r>
            <a:r>
              <a:rPr lang="en-US" sz="2600" dirty="0" err="1"/>
              <a:t>t</a:t>
            </a:r>
            <a:r>
              <a:rPr lang="en-US" sz="2600" baseline="-25000" dirty="0" err="1"/>
              <a:t>j</a:t>
            </a:r>
            <a:r>
              <a:rPr lang="en-US" sz="2600" dirty="0"/>
              <a:t>[A</a:t>
            </a:r>
            <a:r>
              <a:rPr lang="en-US" sz="2600" baseline="-25000" dirty="0"/>
              <a:t>2</a:t>
            </a:r>
            <a:r>
              <a:rPr lang="en-US" sz="2600" dirty="0"/>
              <a:t>] AND … AND </a:t>
            </a:r>
            <a:r>
              <a:rPr lang="en-US" sz="2600" dirty="0" err="1"/>
              <a:t>t</a:t>
            </a:r>
            <a:r>
              <a:rPr lang="en-US" sz="2600" baseline="-25000" dirty="0" err="1"/>
              <a:t>i</a:t>
            </a:r>
            <a:r>
              <a:rPr lang="en-US" sz="2600" dirty="0"/>
              <a:t>[A</a:t>
            </a:r>
            <a:r>
              <a:rPr lang="en-US" sz="2600" baseline="-25000" dirty="0"/>
              <a:t>m</a:t>
            </a:r>
            <a:r>
              <a:rPr lang="en-US" sz="2600" dirty="0"/>
              <a:t>] = </a:t>
            </a:r>
            <a:r>
              <a:rPr lang="en-US" sz="2600" dirty="0" err="1"/>
              <a:t>t</a:t>
            </a:r>
            <a:r>
              <a:rPr lang="en-US" sz="2600" baseline="-25000" dirty="0" err="1"/>
              <a:t>j</a:t>
            </a:r>
            <a:r>
              <a:rPr lang="en-US" sz="2600" dirty="0"/>
              <a:t>[A</a:t>
            </a:r>
            <a:r>
              <a:rPr lang="en-US" sz="2600" baseline="-25000" dirty="0"/>
              <a:t>m</a:t>
            </a:r>
            <a:r>
              <a:rPr lang="en-US" sz="2600" dirty="0"/>
              <a:t>]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222915"/>
              </p:ext>
            </p:extLst>
          </p:nvPr>
        </p:nvGraphicFramePr>
        <p:xfrm>
          <a:off x="838199" y="2211684"/>
          <a:ext cx="54864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</a:t>
                      </a:r>
                      <a:r>
                        <a:rPr lang="en-US" b="1" baseline="-25000" dirty="0" err="1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39019" y="2938163"/>
            <a:ext cx="599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</a:t>
            </a:r>
            <a:r>
              <a:rPr lang="en-US" baseline="-25000" dirty="0" err="1"/>
              <a:t>i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239019" y="3702768"/>
            <a:ext cx="599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</a:t>
            </a:r>
            <a:r>
              <a:rPr lang="en-US" baseline="-25000" dirty="0" err="1"/>
              <a:t>j</a:t>
            </a:r>
            <a:endParaRPr lang="en-US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2164188" y="3808342"/>
            <a:ext cx="390770" cy="175846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91465" y="5032750"/>
            <a:ext cx="203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If t1,t2 agree here..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389887" y="2860423"/>
            <a:ext cx="1940095" cy="1275685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8" name="Rectangle 1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8780" y="-22510"/>
              <a:ext cx="3776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Functional dependencies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1977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57551"/>
            <a:ext cx="10515600" cy="1325563"/>
          </a:xfrm>
        </p:spPr>
        <p:txBody>
          <a:bodyPr/>
          <a:lstStyle/>
          <a:p>
            <a:r>
              <a:rPr lang="en-US" dirty="0"/>
              <a:t>A Picture Of FDs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76702" y="994334"/>
            <a:ext cx="5169409" cy="4893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600" u="sng" dirty="0" err="1">
                <a:latin typeface="+mj-lt"/>
              </a:rPr>
              <a:t>Defn</a:t>
            </a:r>
            <a:r>
              <a:rPr lang="en-US" sz="2600" u="sng" dirty="0">
                <a:latin typeface="+mj-lt"/>
              </a:rPr>
              <a:t> (again):</a:t>
            </a:r>
          </a:p>
          <a:p>
            <a:r>
              <a:rPr lang="en-US" sz="2600" dirty="0">
                <a:latin typeface="+mj-lt"/>
              </a:rPr>
              <a:t>Given attribute sets </a:t>
            </a:r>
            <a:r>
              <a:rPr lang="en-US" sz="2600" b="1" dirty="0">
                <a:latin typeface="+mj-lt"/>
                <a:sym typeface="Wingdings"/>
              </a:rPr>
              <a:t>A={A</a:t>
            </a:r>
            <a:r>
              <a:rPr lang="en-US" sz="2600" b="1" baseline="-25000" dirty="0">
                <a:latin typeface="+mj-lt"/>
                <a:sym typeface="Wingdings"/>
              </a:rPr>
              <a:t>1</a:t>
            </a:r>
            <a:r>
              <a:rPr lang="en-US" sz="2600" b="1" dirty="0">
                <a:latin typeface="+mj-lt"/>
                <a:sym typeface="Wingdings"/>
              </a:rPr>
              <a:t>,…,A</a:t>
            </a:r>
            <a:r>
              <a:rPr lang="en-US" sz="2600" b="1" baseline="-25000" dirty="0">
                <a:latin typeface="+mj-lt"/>
                <a:sym typeface="Wingdings"/>
              </a:rPr>
              <a:t>m</a:t>
            </a:r>
            <a:r>
              <a:rPr lang="en-US" sz="2600" b="1" dirty="0">
                <a:latin typeface="+mj-lt"/>
                <a:sym typeface="Wingdings"/>
              </a:rPr>
              <a:t>}</a:t>
            </a:r>
            <a:r>
              <a:rPr lang="en-US" sz="2600" dirty="0">
                <a:latin typeface="+mj-lt"/>
                <a:sym typeface="Wingdings"/>
              </a:rPr>
              <a:t> and </a:t>
            </a:r>
            <a:r>
              <a:rPr lang="en-US" sz="2600" b="1" dirty="0">
                <a:latin typeface="+mj-lt"/>
                <a:sym typeface="Wingdings"/>
              </a:rPr>
              <a:t>B = {B</a:t>
            </a:r>
            <a:r>
              <a:rPr lang="en-US" sz="2600" b="1" baseline="-25000" dirty="0">
                <a:latin typeface="+mj-lt"/>
                <a:sym typeface="Wingdings"/>
              </a:rPr>
              <a:t>1</a:t>
            </a:r>
            <a:r>
              <a:rPr lang="en-US" sz="2600" b="1" dirty="0">
                <a:latin typeface="+mj-lt"/>
                <a:sym typeface="Wingdings"/>
              </a:rPr>
              <a:t>,…</a:t>
            </a:r>
            <a:r>
              <a:rPr lang="en-US" sz="2600" b="1" dirty="0" err="1">
                <a:latin typeface="+mj-lt"/>
                <a:sym typeface="Wingdings"/>
              </a:rPr>
              <a:t>B</a:t>
            </a:r>
            <a:r>
              <a:rPr lang="en-US" sz="2600" b="1" baseline="-25000" dirty="0" err="1">
                <a:latin typeface="+mj-lt"/>
                <a:sym typeface="Wingdings"/>
              </a:rPr>
              <a:t>n</a:t>
            </a:r>
            <a:r>
              <a:rPr lang="en-US" sz="2600" b="1" dirty="0">
                <a:latin typeface="+mj-lt"/>
                <a:sym typeface="Wingdings"/>
              </a:rPr>
              <a:t>} </a:t>
            </a:r>
            <a:r>
              <a:rPr lang="en-US" sz="2600" dirty="0">
                <a:latin typeface="+mj-lt"/>
                <a:sym typeface="Wingdings"/>
              </a:rPr>
              <a:t>in </a:t>
            </a:r>
            <a:r>
              <a:rPr lang="en-US" sz="2600" b="1" dirty="0">
                <a:latin typeface="+mj-lt"/>
                <a:sym typeface="Wingdings"/>
              </a:rPr>
              <a:t>R,</a:t>
            </a:r>
          </a:p>
          <a:p>
            <a:endParaRPr lang="en-US" sz="2600" b="1" u="sng" dirty="0">
              <a:latin typeface="+mj-lt"/>
              <a:sym typeface="Wingdings"/>
            </a:endParaRPr>
          </a:p>
          <a:p>
            <a:r>
              <a:rPr lang="en-US" sz="2600" dirty="0">
                <a:latin typeface="+mj-lt"/>
              </a:rPr>
              <a:t>The </a:t>
            </a:r>
            <a:r>
              <a:rPr lang="en-US" sz="2600" b="1" i="1" dirty="0">
                <a:latin typeface="+mj-lt"/>
              </a:rPr>
              <a:t>functional dependency</a:t>
            </a:r>
            <a:r>
              <a:rPr lang="en-US" sz="2600" dirty="0">
                <a:latin typeface="+mj-lt"/>
              </a:rPr>
              <a:t> </a:t>
            </a:r>
            <a:r>
              <a:rPr lang="en-US" sz="2600" b="1" dirty="0">
                <a:latin typeface="+mj-lt"/>
              </a:rPr>
              <a:t>A</a:t>
            </a:r>
            <a:r>
              <a:rPr lang="en-US" sz="2600" b="1" dirty="0">
                <a:latin typeface="+mj-lt"/>
                <a:sym typeface="Wingdings"/>
              </a:rPr>
              <a:t> B on R </a:t>
            </a:r>
            <a:r>
              <a:rPr lang="en-US" sz="2600" dirty="0">
                <a:latin typeface="+mj-lt"/>
                <a:sym typeface="Wingdings"/>
              </a:rPr>
              <a:t>holds if for </a:t>
            </a:r>
            <a:r>
              <a:rPr lang="en-US" sz="2600" b="1" i="1" dirty="0">
                <a:latin typeface="+mj-lt"/>
                <a:sym typeface="Wingdings"/>
              </a:rPr>
              <a:t>any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i</a:t>
            </a:r>
            <a:r>
              <a:rPr lang="en-US" sz="2600" dirty="0" err="1">
                <a:latin typeface="+mj-lt"/>
              </a:rPr>
              <a:t>,t</a:t>
            </a:r>
            <a:r>
              <a:rPr lang="en-US" sz="2600" baseline="-25000" dirty="0" err="1">
                <a:latin typeface="+mj-lt"/>
              </a:rPr>
              <a:t>j</a:t>
            </a:r>
            <a:r>
              <a:rPr lang="en-US" sz="2600" dirty="0">
                <a:latin typeface="+mj-lt"/>
              </a:rPr>
              <a:t> in R:</a:t>
            </a:r>
          </a:p>
          <a:p>
            <a:endParaRPr lang="en-US" sz="2600" dirty="0">
              <a:latin typeface="+mj-lt"/>
            </a:endParaRPr>
          </a:p>
          <a:p>
            <a:r>
              <a:rPr lang="en-US" sz="2600" b="1" u="sng" dirty="0">
                <a:latin typeface="+mj-lt"/>
              </a:rPr>
              <a:t>if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i</a:t>
            </a:r>
            <a:r>
              <a:rPr lang="en-US" sz="2600" dirty="0">
                <a:latin typeface="+mj-lt"/>
              </a:rPr>
              <a:t>[A</a:t>
            </a:r>
            <a:r>
              <a:rPr lang="en-US" sz="2600" baseline="-25000" dirty="0">
                <a:latin typeface="+mj-lt"/>
              </a:rPr>
              <a:t>1</a:t>
            </a:r>
            <a:r>
              <a:rPr lang="en-US" sz="2600" dirty="0">
                <a:latin typeface="+mj-lt"/>
              </a:rPr>
              <a:t>] =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j</a:t>
            </a:r>
            <a:r>
              <a:rPr lang="en-US" sz="2600" dirty="0">
                <a:latin typeface="+mj-lt"/>
              </a:rPr>
              <a:t>[A</a:t>
            </a:r>
            <a:r>
              <a:rPr lang="en-US" sz="2600" baseline="-25000" dirty="0">
                <a:latin typeface="+mj-lt"/>
              </a:rPr>
              <a:t>1</a:t>
            </a:r>
            <a:r>
              <a:rPr lang="en-US" sz="2600" dirty="0">
                <a:latin typeface="+mj-lt"/>
              </a:rPr>
              <a:t>] AND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i</a:t>
            </a:r>
            <a:r>
              <a:rPr lang="en-US" sz="2600" dirty="0">
                <a:latin typeface="+mj-lt"/>
              </a:rPr>
              <a:t>[A</a:t>
            </a:r>
            <a:r>
              <a:rPr lang="en-US" sz="2600" baseline="-25000" dirty="0">
                <a:latin typeface="+mj-lt"/>
              </a:rPr>
              <a:t>2</a:t>
            </a:r>
            <a:r>
              <a:rPr lang="en-US" sz="2600" dirty="0">
                <a:latin typeface="+mj-lt"/>
              </a:rPr>
              <a:t>]=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j</a:t>
            </a:r>
            <a:r>
              <a:rPr lang="en-US" sz="2600" dirty="0">
                <a:latin typeface="+mj-lt"/>
              </a:rPr>
              <a:t>[A</a:t>
            </a:r>
            <a:r>
              <a:rPr lang="en-US" sz="2600" baseline="-25000" dirty="0">
                <a:latin typeface="+mj-lt"/>
              </a:rPr>
              <a:t>2</a:t>
            </a:r>
            <a:r>
              <a:rPr lang="en-US" sz="2600" dirty="0">
                <a:latin typeface="+mj-lt"/>
              </a:rPr>
              <a:t>] AND … AND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i</a:t>
            </a:r>
            <a:r>
              <a:rPr lang="en-US" sz="2600" dirty="0">
                <a:latin typeface="+mj-lt"/>
              </a:rPr>
              <a:t>[A</a:t>
            </a:r>
            <a:r>
              <a:rPr lang="en-US" sz="2600" baseline="-25000" dirty="0">
                <a:latin typeface="+mj-lt"/>
              </a:rPr>
              <a:t>m</a:t>
            </a:r>
            <a:r>
              <a:rPr lang="en-US" sz="2600" dirty="0">
                <a:latin typeface="+mj-lt"/>
              </a:rPr>
              <a:t>] =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j</a:t>
            </a:r>
            <a:r>
              <a:rPr lang="en-US" sz="2600" dirty="0">
                <a:latin typeface="+mj-lt"/>
              </a:rPr>
              <a:t>[A</a:t>
            </a:r>
            <a:r>
              <a:rPr lang="en-US" sz="2600" baseline="-25000" dirty="0">
                <a:latin typeface="+mj-lt"/>
              </a:rPr>
              <a:t>m</a:t>
            </a:r>
            <a:r>
              <a:rPr lang="en-US" sz="2600" dirty="0">
                <a:latin typeface="+mj-lt"/>
              </a:rPr>
              <a:t>]</a:t>
            </a:r>
          </a:p>
          <a:p>
            <a:endParaRPr lang="en-US" sz="2600" dirty="0">
              <a:latin typeface="+mj-lt"/>
            </a:endParaRPr>
          </a:p>
          <a:p>
            <a:r>
              <a:rPr lang="en-US" sz="2600" b="1" u="sng" dirty="0">
                <a:latin typeface="+mj-lt"/>
              </a:rPr>
              <a:t>then</a:t>
            </a:r>
            <a:r>
              <a:rPr lang="en-US" sz="2600" b="1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i</a:t>
            </a:r>
            <a:r>
              <a:rPr lang="en-US" sz="2600" dirty="0">
                <a:latin typeface="+mj-lt"/>
              </a:rPr>
              <a:t>[B</a:t>
            </a:r>
            <a:r>
              <a:rPr lang="en-US" sz="2600" baseline="-25000" dirty="0">
                <a:latin typeface="+mj-lt"/>
              </a:rPr>
              <a:t>1</a:t>
            </a:r>
            <a:r>
              <a:rPr lang="en-US" sz="2600" dirty="0">
                <a:latin typeface="+mj-lt"/>
              </a:rPr>
              <a:t>] =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j</a:t>
            </a:r>
            <a:r>
              <a:rPr lang="en-US" sz="2600" dirty="0">
                <a:latin typeface="+mj-lt"/>
              </a:rPr>
              <a:t>[B</a:t>
            </a:r>
            <a:r>
              <a:rPr lang="en-US" sz="2600" baseline="-25000" dirty="0">
                <a:latin typeface="+mj-lt"/>
              </a:rPr>
              <a:t>1</a:t>
            </a:r>
            <a:r>
              <a:rPr lang="en-US" sz="2600" dirty="0">
                <a:latin typeface="+mj-lt"/>
              </a:rPr>
              <a:t>] AND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i</a:t>
            </a:r>
            <a:r>
              <a:rPr lang="en-US" sz="2600" dirty="0">
                <a:latin typeface="+mj-lt"/>
              </a:rPr>
              <a:t>[B</a:t>
            </a:r>
            <a:r>
              <a:rPr lang="en-US" sz="2600" baseline="-25000" dirty="0">
                <a:latin typeface="+mj-lt"/>
              </a:rPr>
              <a:t>2</a:t>
            </a:r>
            <a:r>
              <a:rPr lang="en-US" sz="2600" dirty="0">
                <a:latin typeface="+mj-lt"/>
              </a:rPr>
              <a:t>]=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j</a:t>
            </a:r>
            <a:r>
              <a:rPr lang="en-US" sz="2600" dirty="0">
                <a:latin typeface="+mj-lt"/>
              </a:rPr>
              <a:t>[B</a:t>
            </a:r>
            <a:r>
              <a:rPr lang="en-US" sz="2600" baseline="-25000" dirty="0">
                <a:latin typeface="+mj-lt"/>
              </a:rPr>
              <a:t>2</a:t>
            </a:r>
            <a:r>
              <a:rPr lang="en-US" sz="2600" dirty="0">
                <a:latin typeface="+mj-lt"/>
              </a:rPr>
              <a:t>] AND … AND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i</a:t>
            </a:r>
            <a:r>
              <a:rPr lang="en-US" sz="2600" dirty="0">
                <a:latin typeface="+mj-lt"/>
              </a:rPr>
              <a:t>[</a:t>
            </a:r>
            <a:r>
              <a:rPr lang="en-US" sz="2600" dirty="0" err="1">
                <a:latin typeface="+mj-lt"/>
              </a:rPr>
              <a:t>B</a:t>
            </a:r>
            <a:r>
              <a:rPr lang="en-US" sz="2600" baseline="-25000" dirty="0" err="1">
                <a:latin typeface="+mj-lt"/>
              </a:rPr>
              <a:t>n</a:t>
            </a:r>
            <a:r>
              <a:rPr lang="en-US" sz="2600" dirty="0">
                <a:latin typeface="+mj-lt"/>
              </a:rPr>
              <a:t>] = </a:t>
            </a:r>
            <a:r>
              <a:rPr lang="en-US" sz="2600" dirty="0" err="1">
                <a:latin typeface="+mj-lt"/>
              </a:rPr>
              <a:t>t</a:t>
            </a:r>
            <a:r>
              <a:rPr lang="en-US" sz="2600" baseline="-25000" dirty="0" err="1">
                <a:latin typeface="+mj-lt"/>
              </a:rPr>
              <a:t>j</a:t>
            </a:r>
            <a:r>
              <a:rPr lang="en-US" sz="2600" dirty="0">
                <a:latin typeface="+mj-lt"/>
              </a:rPr>
              <a:t>[</a:t>
            </a:r>
            <a:r>
              <a:rPr lang="en-US" sz="2600" dirty="0" err="1">
                <a:latin typeface="+mj-lt"/>
              </a:rPr>
              <a:t>B</a:t>
            </a:r>
            <a:r>
              <a:rPr lang="en-US" sz="2600" baseline="-25000" dirty="0" err="1">
                <a:latin typeface="+mj-lt"/>
              </a:rPr>
              <a:t>n</a:t>
            </a:r>
            <a:r>
              <a:rPr lang="en-US" sz="2600" dirty="0">
                <a:latin typeface="+mj-lt"/>
              </a:rPr>
              <a:t>]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222915"/>
              </p:ext>
            </p:extLst>
          </p:nvPr>
        </p:nvGraphicFramePr>
        <p:xfrm>
          <a:off x="838199" y="2211684"/>
          <a:ext cx="54864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</a:t>
                      </a:r>
                      <a:r>
                        <a:rPr lang="en-US" b="1" baseline="-25000" dirty="0" err="1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39019" y="2938163"/>
            <a:ext cx="599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</a:t>
            </a:r>
            <a:r>
              <a:rPr lang="en-US" baseline="-25000" dirty="0" err="1"/>
              <a:t>i</a:t>
            </a:r>
            <a:endParaRPr lang="en-US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239019" y="3702768"/>
            <a:ext cx="599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t</a:t>
            </a:r>
            <a:r>
              <a:rPr lang="en-US" baseline="-25000" dirty="0" err="1"/>
              <a:t>j</a:t>
            </a:r>
            <a:endParaRPr lang="en-US" baseline="-25000" dirty="0"/>
          </a:p>
        </p:txBody>
      </p:sp>
      <p:sp>
        <p:nvSpPr>
          <p:cNvPr id="10" name="Left Bracket 9"/>
          <p:cNvSpPr/>
          <p:nvPr/>
        </p:nvSpPr>
        <p:spPr>
          <a:xfrm rot="16200000">
            <a:off x="2164188" y="3808342"/>
            <a:ext cx="390770" cy="175846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91465" y="5032750"/>
            <a:ext cx="2038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If t1,t2 agree here..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389887" y="2860423"/>
            <a:ext cx="1940095" cy="1275685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40022" y="5045749"/>
            <a:ext cx="2534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…they also </a:t>
            </a:r>
            <a:r>
              <a:rPr lang="en-US" dirty="0"/>
              <a:t>agree here!</a:t>
            </a:r>
          </a:p>
        </p:txBody>
      </p:sp>
      <p:sp>
        <p:nvSpPr>
          <p:cNvPr id="18" name="Left Bracket 17"/>
          <p:cNvSpPr/>
          <p:nvPr/>
        </p:nvSpPr>
        <p:spPr>
          <a:xfrm rot="16200000">
            <a:off x="4612285" y="3872161"/>
            <a:ext cx="390770" cy="175846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837984" y="2860423"/>
            <a:ext cx="1938943" cy="1287401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3224018" y="3271425"/>
            <a:ext cx="821684" cy="4653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8780" y="-22510"/>
              <a:ext cx="3776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Functional dependencies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09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Normal forms &amp; functional dependencies</a:t>
            </a:r>
          </a:p>
          <a:p>
            <a:pPr lvl="1"/>
            <a:r>
              <a:rPr lang="en-US" dirty="0">
                <a:latin typeface="+mj-lt"/>
              </a:rPr>
              <a:t>ACTIVITY: Finding FDs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Finding functional dependencies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Closures, </a:t>
            </a:r>
            <a:r>
              <a:rPr lang="en-US" dirty="0" err="1">
                <a:latin typeface="+mj-lt"/>
              </a:rPr>
              <a:t>superkeys</a:t>
            </a:r>
            <a:r>
              <a:rPr lang="en-US" dirty="0">
                <a:latin typeface="+mj-lt"/>
              </a:rPr>
              <a:t> &amp; keys</a:t>
            </a:r>
          </a:p>
          <a:p>
            <a:pPr lvl="1"/>
            <a:r>
              <a:rPr lang="en-US" dirty="0">
                <a:latin typeface="+mj-lt"/>
              </a:rPr>
              <a:t>ACTIVITY: The key or a key?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8483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864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FDs for Relational Schema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idea: </a:t>
            </a:r>
            <a:r>
              <a:rPr lang="en-US" b="1" dirty="0"/>
              <a:t>why do we care about FDs?</a:t>
            </a:r>
          </a:p>
          <a:p>
            <a:pPr lvl="1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Start with some relational </a:t>
            </a:r>
            <a:r>
              <a:rPr lang="en-US" i="1" dirty="0"/>
              <a:t>schema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Find out its </a:t>
            </a:r>
            <a:r>
              <a:rPr lang="en-US" i="1" dirty="0"/>
              <a:t>functional dependencies (FDs)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Use these to </a:t>
            </a:r>
            <a:r>
              <a:rPr lang="en-US" i="1" dirty="0"/>
              <a:t>design a better schema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One which minimizes the possibility of anomalies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3776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Functional dependencies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9038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Functional Dependencies as Constraints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703483"/>
              </p:ext>
            </p:extLst>
          </p:nvPr>
        </p:nvGraphicFramePr>
        <p:xfrm>
          <a:off x="7048826" y="2018982"/>
          <a:ext cx="430497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Mary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Joe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63191" y="4938076"/>
            <a:ext cx="3282761" cy="12926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+mj-lt"/>
              </a:rPr>
              <a:t>Note: The FD {Course} -&gt; {Room} </a:t>
            </a:r>
            <a:r>
              <a:rPr lang="en-US" sz="2600" b="1" i="1" dirty="0">
                <a:latin typeface="+mj-lt"/>
              </a:rPr>
              <a:t>holds on this instance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90688"/>
            <a:ext cx="5215128" cy="4006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/>
              <a:t>A </a:t>
            </a:r>
            <a:r>
              <a:rPr lang="en-US" b="1" dirty="0"/>
              <a:t>functional dependency </a:t>
            </a:r>
            <a:r>
              <a:rPr lang="en-US" dirty="0"/>
              <a:t>is a form of </a:t>
            </a:r>
            <a:r>
              <a:rPr lang="en-US" b="1" dirty="0"/>
              <a:t>constraint</a:t>
            </a:r>
            <a:r>
              <a:rPr lang="en-US" dirty="0"/>
              <a:t> 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Holds</a:t>
            </a:r>
            <a:r>
              <a:rPr lang="en-US" dirty="0"/>
              <a:t> on some instances (but not others) </a:t>
            </a:r>
            <a:r>
              <a:rPr lang="mr-IN" dirty="0"/>
              <a:t>–</a:t>
            </a:r>
            <a:r>
              <a:rPr lang="en-US" dirty="0"/>
              <a:t> can check whether there are violations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Part of the schema, helps define a </a:t>
            </a:r>
            <a:r>
              <a:rPr lang="en-US" i="1" dirty="0"/>
              <a:t>valid</a:t>
            </a:r>
            <a:r>
              <a:rPr lang="en-US" dirty="0"/>
              <a:t> instance</a:t>
            </a:r>
          </a:p>
          <a:p>
            <a:pPr marL="457200" lvl="1" indent="0">
              <a:buFont typeface="Arial"/>
              <a:buNone/>
            </a:pPr>
            <a:endParaRPr lang="en-US" b="1" dirty="0"/>
          </a:p>
          <a:p>
            <a:pPr marL="0" indent="0">
              <a:buFont typeface="Arial"/>
              <a:buNone/>
            </a:pPr>
            <a:endParaRPr lang="en-US" dirty="0">
              <a:sym typeface="Wingdings"/>
            </a:endParaRPr>
          </a:p>
          <a:p>
            <a:pPr marL="0" indent="0">
              <a:buFont typeface="Arial"/>
              <a:buNone/>
            </a:pPr>
            <a:endParaRPr lang="en-US" dirty="0"/>
          </a:p>
          <a:p>
            <a:pPr marL="0" indent="0">
              <a:buFont typeface="Arial"/>
              <a:buNone/>
            </a:pPr>
            <a:endParaRPr lang="en-US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18213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412906" y="5697602"/>
            <a:ext cx="6065716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Recall: an </a:t>
            </a:r>
            <a:r>
              <a:rPr lang="en-US" sz="2400" b="1" i="1" u="sng" dirty="0">
                <a:latin typeface="+mj-lt"/>
              </a:rPr>
              <a:t>instance</a:t>
            </a:r>
            <a:r>
              <a:rPr lang="en-US" sz="2400" i="1" dirty="0">
                <a:latin typeface="+mj-lt"/>
              </a:rPr>
              <a:t> of a schema is a </a:t>
            </a:r>
            <a:r>
              <a:rPr lang="en-US" sz="2400" i="1" dirty="0" err="1">
                <a:latin typeface="+mj-lt"/>
              </a:rPr>
              <a:t>multiset</a:t>
            </a:r>
            <a:r>
              <a:rPr lang="en-US" sz="2400" i="1" dirty="0">
                <a:latin typeface="+mj-lt"/>
              </a:rPr>
              <a:t> of tuples conforming to that schema, </a:t>
            </a:r>
            <a:r>
              <a:rPr lang="en-US" sz="2400" b="1" i="1" dirty="0">
                <a:latin typeface="+mj-lt"/>
              </a:rPr>
              <a:t>i.e. a table</a:t>
            </a:r>
          </a:p>
        </p:txBody>
      </p:sp>
    </p:spTree>
    <p:extLst>
      <p:ext uri="{BB962C8B-B14F-4D97-AF65-F5344CB8AC3E}">
        <p14:creationId xmlns:p14="http://schemas.microsoft.com/office/powerpoint/2010/main" val="209512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Functional Dependencies as Constraints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703483"/>
              </p:ext>
            </p:extLst>
          </p:nvPr>
        </p:nvGraphicFramePr>
        <p:xfrm>
          <a:off x="7048826" y="2018982"/>
          <a:ext cx="430497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Mary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Joe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63191" y="4938076"/>
            <a:ext cx="3590609" cy="1692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+mj-lt"/>
              </a:rPr>
              <a:t>However, cannot </a:t>
            </a:r>
            <a:r>
              <a:rPr lang="en-US" sz="2600" i="1" dirty="0">
                <a:latin typeface="+mj-lt"/>
              </a:rPr>
              <a:t>prove </a:t>
            </a:r>
            <a:r>
              <a:rPr lang="en-US" sz="2600" dirty="0">
                <a:latin typeface="+mj-lt"/>
              </a:rPr>
              <a:t>that the FD {Course} -&gt; {Room} is </a:t>
            </a:r>
            <a:r>
              <a:rPr lang="en-US" sz="2600" b="1" i="1" dirty="0">
                <a:latin typeface="+mj-lt"/>
              </a:rPr>
              <a:t>part of the schema</a:t>
            </a:r>
            <a:endParaRPr lang="en-US" sz="2600" dirty="0">
              <a:latin typeface="+mj-l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90688"/>
            <a:ext cx="5215128" cy="47101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Note that: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You can check if an FD is </a:t>
            </a:r>
            <a:r>
              <a:rPr lang="en-US" b="1" dirty="0"/>
              <a:t>violated</a:t>
            </a:r>
            <a:r>
              <a:rPr lang="en-US" dirty="0"/>
              <a:t> by examining a single instance;</a:t>
            </a:r>
          </a:p>
          <a:p>
            <a:pPr marL="457200" indent="-457200">
              <a:buFont typeface="Arial" charset="0"/>
              <a:buChar char="•"/>
            </a:pPr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However, you </a:t>
            </a:r>
            <a:r>
              <a:rPr lang="en-US" b="1" dirty="0"/>
              <a:t>cannot prove</a:t>
            </a:r>
            <a:r>
              <a:rPr lang="en-US" dirty="0"/>
              <a:t> that an FD is part of the schema by examining a single instance. 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800" i="1" dirty="0"/>
              <a:t>This would require checking every valid instance</a:t>
            </a:r>
          </a:p>
          <a:p>
            <a:pPr marL="0" indent="0">
              <a:buFont typeface="Arial"/>
              <a:buNone/>
            </a:pPr>
            <a:endParaRPr lang="en-US" dirty="0">
              <a:sym typeface="Wingdings"/>
            </a:endParaRPr>
          </a:p>
          <a:p>
            <a:pPr marL="0" indent="0">
              <a:buFont typeface="Arial"/>
              <a:buNone/>
            </a:pPr>
            <a:endParaRPr lang="en-US" dirty="0"/>
          </a:p>
          <a:p>
            <a:pPr marL="0" indent="0">
              <a:buFont typeface="Arial"/>
              <a:buNone/>
            </a:pPr>
            <a:endParaRPr lang="en-US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18213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9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60CA-56B3-FF4A-997F-6A421DC88797}" type="slidenum">
              <a:rPr lang="en-US"/>
              <a:pPr/>
              <a:t>23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1939925" y="1533525"/>
            <a:ext cx="8093374" cy="962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An FD is a constraint which </a:t>
            </a:r>
            <a:r>
              <a:rPr lang="en-US" sz="2800" u="sng" dirty="0"/>
              <a:t>holds</a:t>
            </a:r>
            <a:r>
              <a:rPr lang="en-US" sz="2800" dirty="0"/>
              <a:t>, or </a:t>
            </a:r>
            <a:r>
              <a:rPr lang="en-US" sz="2800" u="sng" dirty="0"/>
              <a:t>does not hold</a:t>
            </a:r>
            <a:r>
              <a:rPr lang="en-US" sz="2800" dirty="0"/>
              <a:t> on an instance:</a:t>
            </a:r>
          </a:p>
        </p:txBody>
      </p:sp>
      <p:graphicFrame>
        <p:nvGraphicFramePr>
          <p:cNvPr id="32358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610395"/>
              </p:ext>
            </p:extLst>
          </p:nvPr>
        </p:nvGraphicFramePr>
        <p:xfrm>
          <a:off x="2671912" y="2579832"/>
          <a:ext cx="6629400" cy="2590800"/>
        </p:xfrm>
        <a:graphic>
          <a:graphicData uri="http://schemas.openxmlformats.org/drawingml/2006/table">
            <a:tbl>
              <a:tblPr/>
              <a:tblGrid>
                <a:gridCol w="165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3776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Functional dependencies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7158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02BEC-9D06-BE4B-A2C5-7F502B174E52}" type="slidenum">
              <a:rPr lang="en-US"/>
              <a:pPr/>
              <a:t>24</a:t>
            </a:fld>
            <a:endParaRPr lang="en-US"/>
          </a:p>
        </p:txBody>
      </p:sp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3194050" y="2319339"/>
            <a:ext cx="1525588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4729164" y="2319339"/>
            <a:ext cx="9525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13" name="Rectangle 5"/>
          <p:cNvSpPr>
            <a:spLocks noChangeArrowheads="1"/>
          </p:cNvSpPr>
          <p:nvPr/>
        </p:nvSpPr>
        <p:spPr bwMode="auto">
          <a:xfrm>
            <a:off x="4719639" y="2319339"/>
            <a:ext cx="9525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14" name="Rectangle 6"/>
          <p:cNvSpPr>
            <a:spLocks noChangeArrowheads="1"/>
          </p:cNvSpPr>
          <p:nvPr/>
        </p:nvSpPr>
        <p:spPr bwMode="auto">
          <a:xfrm>
            <a:off x="4738688" y="2319339"/>
            <a:ext cx="1295400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15" name="Rectangle 7"/>
          <p:cNvSpPr>
            <a:spLocks noChangeArrowheads="1"/>
          </p:cNvSpPr>
          <p:nvPr/>
        </p:nvSpPr>
        <p:spPr bwMode="auto">
          <a:xfrm>
            <a:off x="6034089" y="2319339"/>
            <a:ext cx="793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16" name="Rectangle 8"/>
          <p:cNvSpPr>
            <a:spLocks noChangeArrowheads="1"/>
          </p:cNvSpPr>
          <p:nvPr/>
        </p:nvSpPr>
        <p:spPr bwMode="auto">
          <a:xfrm>
            <a:off x="7391400" y="2319339"/>
            <a:ext cx="793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17" name="Rectangle 9"/>
          <p:cNvSpPr>
            <a:spLocks noChangeArrowheads="1"/>
          </p:cNvSpPr>
          <p:nvPr/>
        </p:nvSpPr>
        <p:spPr bwMode="auto">
          <a:xfrm>
            <a:off x="6034089" y="2319339"/>
            <a:ext cx="7937" cy="4667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18" name="Rectangle 10"/>
          <p:cNvSpPr>
            <a:spLocks noChangeArrowheads="1"/>
          </p:cNvSpPr>
          <p:nvPr/>
        </p:nvSpPr>
        <p:spPr bwMode="auto">
          <a:xfrm>
            <a:off x="3194050" y="2805114"/>
            <a:ext cx="1525588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19" name="Rectangle 11"/>
          <p:cNvSpPr>
            <a:spLocks noChangeArrowheads="1"/>
          </p:cNvSpPr>
          <p:nvPr/>
        </p:nvSpPr>
        <p:spPr bwMode="auto">
          <a:xfrm>
            <a:off x="4729164" y="2805114"/>
            <a:ext cx="9525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0" name="Rectangle 12"/>
          <p:cNvSpPr>
            <a:spLocks noChangeArrowheads="1"/>
          </p:cNvSpPr>
          <p:nvPr/>
        </p:nvSpPr>
        <p:spPr bwMode="auto">
          <a:xfrm>
            <a:off x="4719639" y="2805114"/>
            <a:ext cx="9525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1" name="Rectangle 13"/>
          <p:cNvSpPr>
            <a:spLocks noChangeArrowheads="1"/>
          </p:cNvSpPr>
          <p:nvPr/>
        </p:nvSpPr>
        <p:spPr bwMode="auto">
          <a:xfrm>
            <a:off x="4738688" y="2805114"/>
            <a:ext cx="1295400" cy="1587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2" name="Rectangle 14"/>
          <p:cNvSpPr>
            <a:spLocks noChangeArrowheads="1"/>
          </p:cNvSpPr>
          <p:nvPr/>
        </p:nvSpPr>
        <p:spPr bwMode="auto">
          <a:xfrm>
            <a:off x="6034089" y="2805114"/>
            <a:ext cx="793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3" name="Rectangle 15"/>
          <p:cNvSpPr>
            <a:spLocks noChangeArrowheads="1"/>
          </p:cNvSpPr>
          <p:nvPr/>
        </p:nvSpPr>
        <p:spPr bwMode="auto">
          <a:xfrm>
            <a:off x="7391400" y="2805114"/>
            <a:ext cx="7938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4" name="Rectangle 16"/>
          <p:cNvSpPr>
            <a:spLocks noChangeArrowheads="1"/>
          </p:cNvSpPr>
          <p:nvPr/>
        </p:nvSpPr>
        <p:spPr bwMode="auto">
          <a:xfrm>
            <a:off x="6034089" y="2806701"/>
            <a:ext cx="7937" cy="4667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5" name="Rectangle 17"/>
          <p:cNvSpPr>
            <a:spLocks noChangeArrowheads="1"/>
          </p:cNvSpPr>
          <p:nvPr/>
        </p:nvSpPr>
        <p:spPr bwMode="auto">
          <a:xfrm>
            <a:off x="6034089" y="3273426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6" name="Rectangle 18"/>
          <p:cNvSpPr>
            <a:spLocks noChangeArrowheads="1"/>
          </p:cNvSpPr>
          <p:nvPr/>
        </p:nvSpPr>
        <p:spPr bwMode="auto">
          <a:xfrm>
            <a:off x="6034089" y="3282951"/>
            <a:ext cx="7937" cy="4667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7" name="Rectangle 19"/>
          <p:cNvSpPr>
            <a:spLocks noChangeArrowheads="1"/>
          </p:cNvSpPr>
          <p:nvPr/>
        </p:nvSpPr>
        <p:spPr bwMode="auto">
          <a:xfrm>
            <a:off x="6034089" y="3749676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8" name="Rectangle 20"/>
          <p:cNvSpPr>
            <a:spLocks noChangeArrowheads="1"/>
          </p:cNvSpPr>
          <p:nvPr/>
        </p:nvSpPr>
        <p:spPr bwMode="auto">
          <a:xfrm>
            <a:off x="6034089" y="3759201"/>
            <a:ext cx="7937" cy="46831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29" name="Rectangle 21"/>
          <p:cNvSpPr>
            <a:spLocks noChangeArrowheads="1"/>
          </p:cNvSpPr>
          <p:nvPr/>
        </p:nvSpPr>
        <p:spPr bwMode="auto">
          <a:xfrm>
            <a:off x="3176588" y="4227514"/>
            <a:ext cx="174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0" name="Rectangle 22"/>
          <p:cNvSpPr>
            <a:spLocks noChangeArrowheads="1"/>
          </p:cNvSpPr>
          <p:nvPr/>
        </p:nvSpPr>
        <p:spPr bwMode="auto">
          <a:xfrm>
            <a:off x="3194050" y="4227514"/>
            <a:ext cx="15255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1" name="Rectangle 23"/>
          <p:cNvSpPr>
            <a:spLocks noChangeArrowheads="1"/>
          </p:cNvSpPr>
          <p:nvPr/>
        </p:nvSpPr>
        <p:spPr bwMode="auto">
          <a:xfrm>
            <a:off x="4719639" y="4227514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2" name="Rectangle 24"/>
          <p:cNvSpPr>
            <a:spLocks noChangeArrowheads="1"/>
          </p:cNvSpPr>
          <p:nvPr/>
        </p:nvSpPr>
        <p:spPr bwMode="auto">
          <a:xfrm>
            <a:off x="4729164" y="4227514"/>
            <a:ext cx="13049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3" name="Rectangle 25"/>
          <p:cNvSpPr>
            <a:spLocks noChangeArrowheads="1"/>
          </p:cNvSpPr>
          <p:nvPr/>
        </p:nvSpPr>
        <p:spPr bwMode="auto">
          <a:xfrm>
            <a:off x="6034089" y="4227514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4" name="Rectangle 26"/>
          <p:cNvSpPr>
            <a:spLocks noChangeArrowheads="1"/>
          </p:cNvSpPr>
          <p:nvPr/>
        </p:nvSpPr>
        <p:spPr bwMode="auto">
          <a:xfrm>
            <a:off x="6042026" y="4227514"/>
            <a:ext cx="13493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5" name="Rectangle 27"/>
          <p:cNvSpPr>
            <a:spLocks noChangeArrowheads="1"/>
          </p:cNvSpPr>
          <p:nvPr/>
        </p:nvSpPr>
        <p:spPr bwMode="auto">
          <a:xfrm>
            <a:off x="7391400" y="4227514"/>
            <a:ext cx="79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6" name="Rectangle 28"/>
          <p:cNvSpPr>
            <a:spLocks noChangeArrowheads="1"/>
          </p:cNvSpPr>
          <p:nvPr/>
        </p:nvSpPr>
        <p:spPr bwMode="auto">
          <a:xfrm>
            <a:off x="7399338" y="4227514"/>
            <a:ext cx="17065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7" name="Rectangle 29"/>
          <p:cNvSpPr>
            <a:spLocks noChangeArrowheads="1"/>
          </p:cNvSpPr>
          <p:nvPr/>
        </p:nvSpPr>
        <p:spPr bwMode="auto">
          <a:xfrm>
            <a:off x="9105901" y="4227514"/>
            <a:ext cx="17463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4639" name="Rectangle 31"/>
          <p:cNvSpPr>
            <a:spLocks noChangeArrowheads="1"/>
          </p:cNvSpPr>
          <p:nvPr/>
        </p:nvSpPr>
        <p:spPr bwMode="auto">
          <a:xfrm>
            <a:off x="4429903" y="5610882"/>
            <a:ext cx="33321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/>
              <a:t>{Position}  </a:t>
            </a:r>
            <a:r>
              <a:rPr lang="en-US" sz="2800">
                <a:sym typeface="Wingdings" charset="2"/>
              </a:rPr>
              <a:t> {</a:t>
            </a:r>
            <a:r>
              <a:rPr lang="en-US" sz="2800"/>
              <a:t>Phone}</a:t>
            </a:r>
            <a:endParaRPr lang="en-US" sz="2800" dirty="0"/>
          </a:p>
        </p:txBody>
      </p:sp>
      <p:graphicFrame>
        <p:nvGraphicFramePr>
          <p:cNvPr id="324640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835723"/>
              </p:ext>
            </p:extLst>
          </p:nvPr>
        </p:nvGraphicFramePr>
        <p:xfrm>
          <a:off x="2710244" y="2014601"/>
          <a:ext cx="6629400" cy="2590800"/>
        </p:xfrm>
        <a:graphic>
          <a:graphicData uri="http://schemas.openxmlformats.org/drawingml/2006/table">
            <a:tbl>
              <a:tblPr/>
              <a:tblGrid>
                <a:gridCol w="165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EmpID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    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   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897879" y="2931192"/>
            <a:ext cx="3538729" cy="1275685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0" name="Rectangle 3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88780" y="-22510"/>
              <a:ext cx="3776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Functional dependencies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689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3F8A-F28B-714D-8BF1-454F387264E7}" type="slidenum">
              <a:rPr lang="en-US"/>
              <a:pPr/>
              <a:t>25</a:t>
            </a:fld>
            <a:endParaRPr lang="en-US"/>
          </a:p>
        </p:txBody>
      </p:sp>
      <p:graphicFrame>
        <p:nvGraphicFramePr>
          <p:cNvPr id="325663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99227"/>
              </p:ext>
            </p:extLst>
          </p:nvPr>
        </p:nvGraphicFramePr>
        <p:xfrm>
          <a:off x="2781300" y="2042319"/>
          <a:ext cx="6629400" cy="2590800"/>
        </p:xfrm>
        <a:graphic>
          <a:graphicData uri="http://schemas.openxmlformats.org/drawingml/2006/table">
            <a:tbl>
              <a:tblPr/>
              <a:tblGrid>
                <a:gridCol w="165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EmpID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   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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   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sym typeface="Symbol" charset="2"/>
                        </a:rPr>
                        <a:t>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5695" name="Rectangle 63"/>
          <p:cNvSpPr>
            <a:spLocks noChangeArrowheads="1"/>
          </p:cNvSpPr>
          <p:nvPr/>
        </p:nvSpPr>
        <p:spPr bwMode="auto">
          <a:xfrm>
            <a:off x="3743976" y="5257800"/>
            <a:ext cx="46178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7C80"/>
                </a:solidFill>
              </a:rPr>
              <a:t> </a:t>
            </a:r>
            <a:r>
              <a:rPr lang="en-US" sz="2800" dirty="0"/>
              <a:t>but </a:t>
            </a:r>
            <a:r>
              <a:rPr lang="en-US" sz="2800" i="1" dirty="0"/>
              <a:t>not</a:t>
            </a:r>
            <a:r>
              <a:rPr lang="en-US" sz="2800" dirty="0"/>
              <a:t> {Phone}  </a:t>
            </a:r>
            <a:r>
              <a:rPr lang="en-US" sz="2800" dirty="0">
                <a:sym typeface="Wingdings" charset="2"/>
              </a:rPr>
              <a:t></a:t>
            </a:r>
            <a:r>
              <a:rPr lang="en-US" sz="2800" dirty="0"/>
              <a:t>  {Position}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943599" y="2467231"/>
            <a:ext cx="3593593" cy="660017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925311" y="4066176"/>
            <a:ext cx="3593593" cy="660017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3776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Functional dependencies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60005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92" y="707922"/>
            <a:ext cx="10515600" cy="1032695"/>
          </a:xfrm>
        </p:spPr>
        <p:txBody>
          <a:bodyPr/>
          <a:lstStyle/>
          <a:p>
            <a:r>
              <a:rPr lang="en-US" dirty="0"/>
              <a:t>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ACTIVITY</a:t>
              </a:r>
            </a:p>
          </p:txBody>
        </p:sp>
      </p:grpSp>
      <p:graphicFrame>
        <p:nvGraphicFramePr>
          <p:cNvPr id="8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761652"/>
              </p:ext>
            </p:extLst>
          </p:nvPr>
        </p:nvGraphicFramePr>
        <p:xfrm>
          <a:off x="449909" y="2009900"/>
          <a:ext cx="5646091" cy="3059398"/>
        </p:xfrm>
        <a:graphic>
          <a:graphicData uri="http://schemas.openxmlformats.org/drawingml/2006/table">
            <a:tbl>
              <a:tblPr/>
              <a:tblGrid>
                <a:gridCol w="1084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88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5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5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17673" y="1740617"/>
            <a:ext cx="4629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Find at least </a:t>
            </a:r>
            <a:r>
              <a:rPr lang="en-US" sz="2800" i="1" dirty="0">
                <a:latin typeface="+mj-lt"/>
              </a:rPr>
              <a:t>three</a:t>
            </a:r>
            <a:r>
              <a:rPr lang="en-US" sz="2800" dirty="0">
                <a:latin typeface="+mj-lt"/>
              </a:rPr>
              <a:t> FDs which are violated on this instance: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917673" y="2939434"/>
            <a:ext cx="3087565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    }</a:t>
            </a:r>
          </a:p>
        </p:txBody>
      </p:sp>
    </p:spTree>
    <p:extLst>
      <p:ext uri="{BB962C8B-B14F-4D97-AF65-F5344CB8AC3E}">
        <p14:creationId xmlns:p14="http://schemas.microsoft.com/office/powerpoint/2010/main" val="16711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Finding functional dependencies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27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6269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6133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“Good” vs. “Bad” FDs: Intuition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Finding FDs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Closures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ACTIVITY: Compute the closures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28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498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60CA-56B3-FF4A-997F-6A421DC88797}" type="slidenum">
              <a:rPr lang="en-US"/>
              <a:pPr/>
              <a:t>29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99169" y="365125"/>
            <a:ext cx="10654631" cy="1325563"/>
          </a:xfrm>
        </p:spPr>
        <p:txBody>
          <a:bodyPr/>
          <a:lstStyle/>
          <a:p>
            <a:r>
              <a:rPr lang="en-US" dirty="0"/>
              <a:t>“Good” vs. “Bad” FDs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699169" y="1743578"/>
            <a:ext cx="79675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We can start to develop a notion of </a:t>
            </a:r>
            <a:r>
              <a:rPr lang="en-US" sz="2800" b="1" dirty="0"/>
              <a:t>good </a:t>
            </a:r>
            <a:r>
              <a:rPr lang="en-US" sz="2800" dirty="0"/>
              <a:t>vs. </a:t>
            </a:r>
            <a:r>
              <a:rPr lang="en-US" sz="2800" b="1" dirty="0"/>
              <a:t>bad</a:t>
            </a:r>
            <a:r>
              <a:rPr lang="en-US" sz="2800" dirty="0"/>
              <a:t> FDs:</a:t>
            </a:r>
          </a:p>
        </p:txBody>
      </p:sp>
      <p:graphicFrame>
        <p:nvGraphicFramePr>
          <p:cNvPr id="32358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188286"/>
              </p:ext>
            </p:extLst>
          </p:nvPr>
        </p:nvGraphicFramePr>
        <p:xfrm>
          <a:off x="699169" y="2539730"/>
          <a:ext cx="5802216" cy="2590800"/>
        </p:xfrm>
        <a:graphic>
          <a:graphicData uri="http://schemas.openxmlformats.org/drawingml/2006/table">
            <a:tbl>
              <a:tblPr/>
              <a:tblGrid>
                <a:gridCol w="1450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0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1871" y="2539730"/>
            <a:ext cx="3731929" cy="2893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600" u="sng" dirty="0">
                <a:latin typeface="+mj-lt"/>
              </a:rPr>
              <a:t>Intuitively:</a:t>
            </a:r>
          </a:p>
          <a:p>
            <a:endParaRPr lang="en-US" sz="2600" dirty="0">
              <a:latin typeface="+mj-lt"/>
            </a:endParaRPr>
          </a:p>
          <a:p>
            <a:r>
              <a:rPr lang="en-US" sz="2600" dirty="0" err="1">
                <a:latin typeface="+mj-lt"/>
              </a:rPr>
              <a:t>EmpID</a:t>
            </a:r>
            <a:r>
              <a:rPr lang="en-US" sz="2600" dirty="0">
                <a:latin typeface="+mj-lt"/>
              </a:rPr>
              <a:t> -&gt; Name, Phone, Position i</a:t>
            </a:r>
            <a:r>
              <a:rPr lang="en-US" sz="2600" i="1" dirty="0">
                <a:latin typeface="+mj-lt"/>
              </a:rPr>
              <a:t>s “good FD”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b="1" i="1" dirty="0">
                <a:latin typeface="+mj-lt"/>
              </a:rPr>
              <a:t>Minimal redundancy, less possibility of anomalies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3237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Good vs. Bad FDs</a:t>
              </a:r>
            </a:p>
          </p:txBody>
        </p:sp>
      </p:grpSp>
      <p:sp>
        <p:nvSpPr>
          <p:cNvPr id="12" name="Rounded Rectangle 11"/>
          <p:cNvSpPr/>
          <p:nvPr/>
        </p:nvSpPr>
        <p:spPr>
          <a:xfrm>
            <a:off x="630935" y="2986056"/>
            <a:ext cx="5943601" cy="2144474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44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Normal forms &amp; functional dependencies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15857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F60CA-56B3-FF4A-997F-6A421DC88797}" type="slidenum">
              <a:rPr lang="en-US"/>
              <a:pPr/>
              <a:t>30</a:t>
            </a:fld>
            <a:endParaRPr lang="en-US"/>
          </a:p>
        </p:txBody>
      </p:sp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99169" y="365125"/>
            <a:ext cx="10654631" cy="1325563"/>
          </a:xfrm>
        </p:spPr>
        <p:txBody>
          <a:bodyPr/>
          <a:lstStyle/>
          <a:p>
            <a:r>
              <a:rPr lang="en-US" dirty="0"/>
              <a:t>“Good” vs. “Bad” FDs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699169" y="1743578"/>
            <a:ext cx="79675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We can start to develop a notion of </a:t>
            </a:r>
            <a:r>
              <a:rPr lang="en-US" sz="2800" b="1" dirty="0"/>
              <a:t>good </a:t>
            </a:r>
            <a:r>
              <a:rPr lang="en-US" sz="2800" dirty="0"/>
              <a:t>vs. </a:t>
            </a:r>
            <a:r>
              <a:rPr lang="en-US" sz="2800" b="1" dirty="0"/>
              <a:t>bad</a:t>
            </a:r>
            <a:r>
              <a:rPr lang="en-US" sz="2800" dirty="0"/>
              <a:t> FDs:</a:t>
            </a:r>
          </a:p>
        </p:txBody>
      </p:sp>
      <p:graphicFrame>
        <p:nvGraphicFramePr>
          <p:cNvPr id="323589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188286"/>
              </p:ext>
            </p:extLst>
          </p:nvPr>
        </p:nvGraphicFramePr>
        <p:xfrm>
          <a:off x="699169" y="2539730"/>
          <a:ext cx="5802216" cy="2590800"/>
        </p:xfrm>
        <a:graphic>
          <a:graphicData uri="http://schemas.openxmlformats.org/drawingml/2006/table">
            <a:tbl>
              <a:tblPr/>
              <a:tblGrid>
                <a:gridCol w="1450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0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5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EmpID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Position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E0045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Clerk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E3542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Mike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E1111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Smith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9876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Salesrep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E9999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1234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Lawyer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621871" y="2539730"/>
            <a:ext cx="3731929" cy="40934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600" u="sng" dirty="0">
                <a:latin typeface="+mj-lt"/>
              </a:rPr>
              <a:t>Intuitively:</a:t>
            </a:r>
          </a:p>
          <a:p>
            <a:endParaRPr lang="en-US" sz="2600" dirty="0">
              <a:latin typeface="+mj-lt"/>
            </a:endParaRPr>
          </a:p>
          <a:p>
            <a:r>
              <a:rPr lang="en-US" sz="2600" dirty="0" err="1">
                <a:latin typeface="+mj-lt"/>
              </a:rPr>
              <a:t>EmpID</a:t>
            </a:r>
            <a:r>
              <a:rPr lang="en-US" sz="2600" dirty="0">
                <a:latin typeface="+mj-lt"/>
              </a:rPr>
              <a:t> -&gt; Name, Phone, Position i</a:t>
            </a:r>
            <a:r>
              <a:rPr lang="en-US" sz="2600" i="1" dirty="0">
                <a:latin typeface="+mj-lt"/>
              </a:rPr>
              <a:t>s “good FD”</a:t>
            </a:r>
          </a:p>
          <a:p>
            <a:endParaRPr lang="en-US" sz="2600" dirty="0">
              <a:latin typeface="+mj-lt"/>
            </a:endParaRPr>
          </a:p>
          <a:p>
            <a:r>
              <a:rPr lang="en-US" sz="2600" dirty="0">
                <a:latin typeface="+mj-lt"/>
              </a:rPr>
              <a:t>But Position -&gt; Phone </a:t>
            </a:r>
            <a:r>
              <a:rPr lang="en-US" sz="2600" i="1" dirty="0">
                <a:latin typeface="+mj-lt"/>
              </a:rPr>
              <a:t>is a “bad FD”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600" b="1" i="1" dirty="0">
                <a:latin typeface="+mj-lt"/>
              </a:rPr>
              <a:t>Redundancy!  Possibility of data anomalies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468036" y="3435240"/>
            <a:ext cx="3033350" cy="1255632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3237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Good vs. Bad FDs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96869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466254"/>
              </p:ext>
            </p:extLst>
          </p:nvPr>
        </p:nvGraphicFramePr>
        <p:xfrm>
          <a:off x="1090302" y="1690688"/>
          <a:ext cx="430497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Mary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Joe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32000" y="5099539"/>
            <a:ext cx="7842249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+mj-lt"/>
              </a:rPr>
              <a:t>Given a set of FDs (from user) our goal is to:</a:t>
            </a:r>
          </a:p>
          <a:p>
            <a:pPr marL="514350" indent="-514350">
              <a:buAutoNum type="arabicPeriod"/>
            </a:pPr>
            <a:r>
              <a:rPr lang="en-US" sz="3000" b="1" dirty="0">
                <a:latin typeface="+mj-lt"/>
              </a:rPr>
              <a:t>Find all FDs, and </a:t>
            </a:r>
          </a:p>
          <a:p>
            <a:pPr marL="514350" indent="-514350">
              <a:buAutoNum type="arabicPeriod"/>
            </a:pPr>
            <a:r>
              <a:rPr lang="en-US" sz="3000" b="1" dirty="0">
                <a:latin typeface="+mj-lt"/>
              </a:rPr>
              <a:t>Eliminate the “Bad Ones".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0" y="1562672"/>
            <a:ext cx="495604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Returning to our original example… can you see how the “bad FD” {Course} -&gt; {Room} could lead to an: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dirty="0"/>
              <a:t>Update Anomaly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dirty="0"/>
              <a:t>Insert Anomaly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dirty="0"/>
              <a:t>Delete Anomaly</a:t>
            </a:r>
          </a:p>
          <a:p>
            <a:pPr marL="742950" lvl="1" indent="-285750">
              <a:buFont typeface="Arial"/>
              <a:buChar char="•"/>
            </a:pPr>
            <a:r>
              <a:rPr lang="en-US" sz="2600" dirty="0"/>
              <a:t>…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99169" y="365125"/>
            <a:ext cx="10654631" cy="1325563"/>
          </a:xfrm>
        </p:spPr>
        <p:txBody>
          <a:bodyPr/>
          <a:lstStyle/>
          <a:p>
            <a:r>
              <a:rPr lang="en-US" dirty="0"/>
              <a:t>“Good” vs. “Bad” FDs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3237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Good vs. Bad FDs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698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FDs for Relational Schema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High-level idea: </a:t>
            </a:r>
            <a:r>
              <a:rPr lang="en-US" b="1" dirty="0"/>
              <a:t>why do we care about FDs?</a:t>
            </a:r>
          </a:p>
          <a:p>
            <a:pPr lvl="1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Start with some relational </a:t>
            </a:r>
            <a:r>
              <a:rPr lang="en-US" i="1" dirty="0"/>
              <a:t>schema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Find out its </a:t>
            </a:r>
            <a:r>
              <a:rPr lang="en-US" i="1" dirty="0"/>
              <a:t>functional dependencies (FDs)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Use these to </a:t>
            </a:r>
            <a:r>
              <a:rPr lang="en-US" i="1" dirty="0"/>
              <a:t>design a better schema</a:t>
            </a:r>
            <a:endParaRPr lang="en-US" dirty="0"/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One which minimizes possibility of anomalies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832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Finding FDs</a:t>
              </a:r>
            </a:p>
          </p:txBody>
        </p:sp>
      </p:grpSp>
      <p:sp>
        <p:nvSpPr>
          <p:cNvPr id="9" name="Rounded Rectangle 8"/>
          <p:cNvSpPr/>
          <p:nvPr/>
        </p:nvSpPr>
        <p:spPr>
          <a:xfrm>
            <a:off x="1133856" y="3273552"/>
            <a:ext cx="6254496" cy="722376"/>
          </a:xfrm>
          <a:prstGeom prst="round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180832" y="3401568"/>
            <a:ext cx="3172968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 dirty="0"/>
              <a:t>This part can </a:t>
            </a:r>
            <a:r>
              <a:rPr lang="en-US" sz="2400" i="1"/>
              <a:t>be tricky!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88988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Functional Dependencies</a:t>
            </a:r>
            <a:endParaRPr lang="en-US" sz="2200" i="1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38200" y="2072513"/>
            <a:ext cx="10515600" cy="4351338"/>
          </a:xfrm>
        </p:spPr>
        <p:txBody>
          <a:bodyPr/>
          <a:lstStyle/>
          <a:p>
            <a:r>
              <a:rPr lang="en-US" dirty="0"/>
              <a:t>There can be a very </a:t>
            </a:r>
            <a:r>
              <a:rPr lang="en-US" b="1" dirty="0"/>
              <a:t>large number</a:t>
            </a:r>
            <a:r>
              <a:rPr lang="en-US" dirty="0"/>
              <a:t> of FDs…</a:t>
            </a:r>
          </a:p>
          <a:p>
            <a:pPr lvl="1"/>
            <a:r>
              <a:rPr lang="en-US" i="1" dirty="0"/>
              <a:t>How to find them all efficiently?</a:t>
            </a:r>
          </a:p>
          <a:p>
            <a:pPr lvl="1"/>
            <a:endParaRPr lang="en-US" i="1" dirty="0"/>
          </a:p>
          <a:p>
            <a:r>
              <a:rPr lang="en-US" dirty="0"/>
              <a:t>We can’t necessarily show that any FD will hold </a:t>
            </a:r>
            <a:r>
              <a:rPr lang="en-US" b="1" dirty="0"/>
              <a:t>on all instances…</a:t>
            </a:r>
          </a:p>
          <a:p>
            <a:pPr lvl="1"/>
            <a:r>
              <a:rPr lang="en-US" i="1" dirty="0"/>
              <a:t>How to do this?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7816" y="4875384"/>
            <a:ext cx="751636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We will start with this problem:</a:t>
            </a:r>
          </a:p>
          <a:p>
            <a:r>
              <a:rPr lang="en-US" sz="2800" dirty="0">
                <a:latin typeface="+mj-lt"/>
              </a:rPr>
              <a:t>Given a set of FDs, F, what other FDs </a:t>
            </a:r>
            <a:r>
              <a:rPr lang="en-US" sz="2800" b="1" i="1" dirty="0">
                <a:latin typeface="+mj-lt"/>
              </a:rPr>
              <a:t>must </a:t>
            </a:r>
            <a:r>
              <a:rPr lang="en-US" sz="2800" dirty="0">
                <a:latin typeface="+mj-lt"/>
              </a:rPr>
              <a:t>hold?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832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Finding FDs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71178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Equivalent to asking: Given a set of FDs, F = {f</a:t>
            </a:r>
            <a:r>
              <a:rPr lang="en-US" baseline="-25000" dirty="0"/>
              <a:t>1</a:t>
            </a:r>
            <a:r>
              <a:rPr lang="en-US" dirty="0"/>
              <a:t>,…</a:t>
            </a:r>
            <a:r>
              <a:rPr lang="en-US" dirty="0" err="1"/>
              <a:t>f</a:t>
            </a:r>
            <a:r>
              <a:rPr lang="en-US" baseline="-25000" dirty="0" err="1"/>
              <a:t>n</a:t>
            </a:r>
            <a:r>
              <a:rPr lang="en-US" dirty="0"/>
              <a:t>}, does an FD g hold?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Inference problem</a:t>
            </a:r>
            <a:r>
              <a:rPr lang="en-US" dirty="0"/>
              <a:t>: How do we decide?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Finding Functional Dependencies</a:t>
            </a:r>
            <a:endParaRPr lang="en-US" sz="2200" i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2832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Finding FDs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49874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Functional Dependencies</a:t>
            </a:r>
            <a:endParaRPr lang="en-US" sz="2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251192" y="2702413"/>
            <a:ext cx="461772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1. {Name} </a:t>
            </a:r>
            <a:r>
              <a:rPr lang="en-US" sz="2800" dirty="0">
                <a:latin typeface="+mj-lt"/>
                <a:sym typeface="Wingdings"/>
              </a:rPr>
              <a:t></a:t>
            </a:r>
            <a:r>
              <a:rPr lang="en-US" sz="2800" dirty="0">
                <a:latin typeface="+mj-lt"/>
              </a:rPr>
              <a:t> {Color}</a:t>
            </a:r>
          </a:p>
          <a:p>
            <a:r>
              <a:rPr lang="en-US" sz="2800" dirty="0">
                <a:latin typeface="+mj-lt"/>
              </a:rPr>
              <a:t>2. {Category} </a:t>
            </a:r>
            <a:r>
              <a:rPr lang="en-US" sz="2800" dirty="0">
                <a:latin typeface="+mj-lt"/>
                <a:sym typeface="Wingdings"/>
              </a:rPr>
              <a:t> {Department}</a:t>
            </a:r>
          </a:p>
          <a:p>
            <a:r>
              <a:rPr lang="en-US" sz="2800" dirty="0">
                <a:latin typeface="+mj-lt"/>
                <a:sym typeface="Wingdings"/>
              </a:rPr>
              <a:t>3. {Color, Category}  {Price}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160966"/>
              </p:ext>
            </p:extLst>
          </p:nvPr>
        </p:nvGraphicFramePr>
        <p:xfrm>
          <a:off x="838200" y="2679856"/>
          <a:ext cx="60960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9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Color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Category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Dep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Price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Gizmo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Gadget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Toys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237">
                <a:tc>
                  <a:txBody>
                    <a:bodyPr/>
                    <a:lstStyle/>
                    <a:p>
                      <a:r>
                        <a:rPr lang="en-US" sz="2400" dirty="0"/>
                        <a:t>Widget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Black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Gadget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Toys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Gizmo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Whatsit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Garden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61922" y="6034619"/>
            <a:ext cx="5268155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>
                <a:latin typeface="+mj-lt"/>
                <a:sym typeface="Wingdings"/>
              </a:rPr>
              <a:t>Which / how many other FDs do?!? </a:t>
            </a:r>
            <a:endParaRPr lang="en-US" sz="2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1570" y="2209971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Provided FDs:</a:t>
            </a:r>
            <a:endParaRPr 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188780" y="2209970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Products</a:t>
            </a:r>
            <a:endParaRPr lang="en-US" sz="2600" dirty="0"/>
          </a:p>
        </p:txBody>
      </p:sp>
      <p:sp>
        <p:nvSpPr>
          <p:cNvPr id="3" name="Rectangle 2"/>
          <p:cNvSpPr/>
          <p:nvPr/>
        </p:nvSpPr>
        <p:spPr>
          <a:xfrm>
            <a:off x="838200" y="4791197"/>
            <a:ext cx="9137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Given the provided FDs, we can see that {Name, Category} </a:t>
            </a:r>
            <a:r>
              <a:rPr lang="en-US" sz="2400" dirty="0">
                <a:sym typeface="Wingdings"/>
              </a:rPr>
              <a:t> {Price} must also hold on </a:t>
            </a:r>
            <a:r>
              <a:rPr lang="en-US" sz="2400" b="1" dirty="0">
                <a:sym typeface="Wingdings"/>
              </a:rPr>
              <a:t>any instance</a:t>
            </a:r>
            <a:r>
              <a:rPr lang="en-US" sz="2400" dirty="0">
                <a:sym typeface="Wingdings"/>
              </a:rPr>
              <a:t>…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79578"/>
            <a:ext cx="1305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+mj-lt"/>
              </a:rPr>
              <a:t>Example: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2832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Finding FDs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267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Equivalent to asking: Given a set of FDs, F = {f</a:t>
            </a:r>
            <a:r>
              <a:rPr lang="en-US" baseline="-25000" dirty="0"/>
              <a:t>1</a:t>
            </a:r>
            <a:r>
              <a:rPr lang="en-US" dirty="0"/>
              <a:t>,…</a:t>
            </a:r>
            <a:r>
              <a:rPr lang="en-US" dirty="0" err="1"/>
              <a:t>f</a:t>
            </a:r>
            <a:r>
              <a:rPr lang="en-US" baseline="-25000" dirty="0" err="1"/>
              <a:t>n</a:t>
            </a:r>
            <a:r>
              <a:rPr lang="en-US" dirty="0"/>
              <a:t>}, does an FD g hold?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Inference problem</a:t>
            </a:r>
            <a:r>
              <a:rPr lang="en-US" dirty="0"/>
              <a:t>: How do we decide?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69012" y="3862104"/>
            <a:ext cx="7253979" cy="24006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Answer: Three simple rules called </a:t>
            </a:r>
            <a:r>
              <a:rPr lang="en-US" sz="3000" b="1" dirty="0">
                <a:latin typeface="+mj-lt"/>
              </a:rPr>
              <a:t>Armstrong’s Rules.</a:t>
            </a:r>
          </a:p>
          <a:p>
            <a:pPr marL="514350" indent="-514350">
              <a:buAutoNum type="arabicPeriod"/>
            </a:pPr>
            <a:r>
              <a:rPr lang="en-US" sz="3000" b="1" dirty="0">
                <a:latin typeface="+mj-lt"/>
              </a:rPr>
              <a:t>Split/Combine,</a:t>
            </a:r>
          </a:p>
          <a:p>
            <a:pPr marL="514350" indent="-514350">
              <a:buFontTx/>
              <a:buAutoNum type="arabicPeriod"/>
            </a:pPr>
            <a:r>
              <a:rPr lang="en-US" sz="3000" b="1" dirty="0">
                <a:latin typeface="+mj-lt"/>
              </a:rPr>
              <a:t>Reduction, and</a:t>
            </a:r>
          </a:p>
          <a:p>
            <a:pPr marL="514350" indent="-514350">
              <a:buAutoNum type="arabicPeriod"/>
            </a:pPr>
            <a:r>
              <a:rPr lang="en-US" sz="3000" b="1" dirty="0">
                <a:latin typeface="+mj-lt"/>
              </a:rPr>
              <a:t>Transitivity… </a:t>
            </a:r>
            <a:r>
              <a:rPr lang="en-US" sz="3000" i="1" dirty="0">
                <a:latin typeface="+mj-lt"/>
              </a:rPr>
              <a:t>ideas by picture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Finding Functional Dependencies</a:t>
            </a:r>
            <a:endParaRPr lang="en-US" sz="2200" i="1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8780" y="-22510"/>
              <a:ext cx="2832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Finding FDs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122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4000"/>
            <a:ext cx="8229600" cy="1143000"/>
          </a:xfrm>
        </p:spPr>
        <p:txBody>
          <a:bodyPr/>
          <a:lstStyle/>
          <a:p>
            <a:r>
              <a:rPr lang="en-US" dirty="0"/>
              <a:t>1. Split/Combine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134794"/>
              </p:ext>
            </p:extLst>
          </p:nvPr>
        </p:nvGraphicFramePr>
        <p:xfrm>
          <a:off x="3048000" y="1755205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</a:t>
                      </a:r>
                      <a:r>
                        <a:rPr lang="en-US" b="1" baseline="-25000" dirty="0" err="1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4304974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endParaRPr lang="en-US" sz="2800" baseline="-25000" dirty="0"/>
          </a:p>
        </p:txBody>
      </p:sp>
      <p:sp>
        <p:nvSpPr>
          <p:cNvPr id="8" name="Rounded Rectangle 7"/>
          <p:cNvSpPr/>
          <p:nvPr/>
        </p:nvSpPr>
        <p:spPr>
          <a:xfrm>
            <a:off x="3567954" y="2383987"/>
            <a:ext cx="1968650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032350" y="2383987"/>
            <a:ext cx="1968650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206426" y="2687890"/>
            <a:ext cx="1156102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2832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Finding FDs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05608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4000"/>
            <a:ext cx="8229600" cy="1143000"/>
          </a:xfrm>
        </p:spPr>
        <p:txBody>
          <a:bodyPr/>
          <a:lstStyle/>
          <a:p>
            <a:r>
              <a:rPr lang="en-US" dirty="0"/>
              <a:t>1. Split/Combine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134794"/>
              </p:ext>
            </p:extLst>
          </p:nvPr>
        </p:nvGraphicFramePr>
        <p:xfrm>
          <a:off x="3048000" y="1755205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</a:t>
                      </a:r>
                      <a:r>
                        <a:rPr lang="en-US" b="1" baseline="-25000" dirty="0" err="1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4304974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endParaRPr lang="en-US" sz="28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2" y="5082604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… is equivalent to the following </a:t>
            </a:r>
            <a:r>
              <a:rPr lang="en-US" sz="2800" i="1" dirty="0"/>
              <a:t>n</a:t>
            </a:r>
            <a:r>
              <a:rPr lang="en-US" sz="2800" dirty="0"/>
              <a:t> FDs…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41786" y="5866747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,…,A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i</a:t>
            </a:r>
            <a:r>
              <a:rPr lang="en-US" sz="2800" dirty="0">
                <a:sym typeface="Wingdings"/>
              </a:rPr>
              <a:t> for </a:t>
            </a:r>
            <a:r>
              <a:rPr lang="en-US" sz="2800" dirty="0" err="1">
                <a:sym typeface="Wingdings"/>
              </a:rPr>
              <a:t>i</a:t>
            </a:r>
            <a:r>
              <a:rPr lang="en-US" sz="2800" dirty="0">
                <a:sym typeface="Wingdings"/>
              </a:rPr>
              <a:t>=1,…,n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3567954" y="2383987"/>
            <a:ext cx="1968650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666155" y="2383987"/>
            <a:ext cx="720764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206426" y="2687890"/>
            <a:ext cx="1642609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2832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Finding FDs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626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4000"/>
            <a:ext cx="8229600" cy="1143000"/>
          </a:xfrm>
        </p:spPr>
        <p:txBody>
          <a:bodyPr/>
          <a:lstStyle/>
          <a:p>
            <a:r>
              <a:rPr lang="en-US" dirty="0"/>
              <a:t>1. Split/Combine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134794"/>
              </p:ext>
            </p:extLst>
          </p:nvPr>
        </p:nvGraphicFramePr>
        <p:xfrm>
          <a:off x="3048000" y="1755205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</a:t>
                      </a:r>
                      <a:r>
                        <a:rPr lang="en-US" b="1" baseline="-25000" dirty="0" err="1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49183" y="5960801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endParaRPr lang="en-US" sz="28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2" y="5082604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… is equivalent to 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1" y="4335222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/>
              <a:t>And vice-versa, </a:t>
            </a:r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,…,A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i</a:t>
            </a:r>
            <a:r>
              <a:rPr lang="en-US" sz="2800" dirty="0">
                <a:sym typeface="Wingdings"/>
              </a:rPr>
              <a:t> for </a:t>
            </a:r>
            <a:r>
              <a:rPr lang="en-US" sz="2800" dirty="0" err="1">
                <a:sym typeface="Wingdings"/>
              </a:rPr>
              <a:t>i</a:t>
            </a:r>
            <a:r>
              <a:rPr lang="en-US" sz="2800" dirty="0">
                <a:sym typeface="Wingdings"/>
              </a:rPr>
              <a:t>=1,…,n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3567954" y="2383987"/>
            <a:ext cx="1968650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666155" y="2383987"/>
            <a:ext cx="720764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206426" y="2687890"/>
            <a:ext cx="1642609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2832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Finding FDs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702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6133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Overview of design theory &amp; normal forms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Data anomalies &amp; constraints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Functional dependencies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ACTIVITY: Finding FDs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636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766354"/>
              </p:ext>
            </p:extLst>
          </p:nvPr>
        </p:nvGraphicFramePr>
        <p:xfrm>
          <a:off x="3048000" y="1755205"/>
          <a:ext cx="3048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04309" y="4611078"/>
            <a:ext cx="52493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/>
              <a:t>A</a:t>
            </a:r>
            <a:r>
              <a:rPr lang="en-US" sz="2600" baseline="-25000" dirty="0"/>
              <a:t>1</a:t>
            </a:r>
            <a:r>
              <a:rPr lang="en-US" sz="2600" dirty="0"/>
              <a:t>,…,A</a:t>
            </a:r>
            <a:r>
              <a:rPr lang="en-US" sz="2600" baseline="-25000" dirty="0"/>
              <a:t>m</a:t>
            </a:r>
            <a:r>
              <a:rPr lang="en-US" sz="2600" dirty="0"/>
              <a:t> </a:t>
            </a:r>
            <a:r>
              <a:rPr lang="en-US" sz="2600" dirty="0">
                <a:sym typeface="Wingdings"/>
              </a:rPr>
              <a:t> </a:t>
            </a:r>
            <a:r>
              <a:rPr lang="en-US" sz="2600" dirty="0" err="1">
                <a:sym typeface="Wingdings"/>
              </a:rPr>
              <a:t>A</a:t>
            </a:r>
            <a:r>
              <a:rPr lang="en-US" sz="2600" baseline="-25000" dirty="0" err="1">
                <a:sym typeface="Wingdings"/>
              </a:rPr>
              <a:t>j</a:t>
            </a:r>
            <a:r>
              <a:rPr lang="en-US" sz="2600" dirty="0">
                <a:sym typeface="Wingdings"/>
              </a:rPr>
              <a:t> for any j=1,…,m</a:t>
            </a:r>
            <a:endParaRPr lang="en-US" sz="2600" dirty="0"/>
          </a:p>
        </p:txBody>
      </p:sp>
      <p:sp>
        <p:nvSpPr>
          <p:cNvPr id="7" name="Rounded Rectangle 6"/>
          <p:cNvSpPr/>
          <p:nvPr/>
        </p:nvSpPr>
        <p:spPr>
          <a:xfrm>
            <a:off x="3567954" y="2383987"/>
            <a:ext cx="1968650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159625" y="2374277"/>
            <a:ext cx="785309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605328" y="2687890"/>
            <a:ext cx="545330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832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Finding FDs</a:t>
              </a:r>
            </a:p>
          </p:txBody>
        </p: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40846686-C8E1-6B43-AFCF-19A831F70DF7}"/>
              </a:ext>
            </a:extLst>
          </p:cNvPr>
          <p:cNvSpPr txBox="1">
            <a:spLocks/>
          </p:cNvSpPr>
          <p:nvPr/>
        </p:nvSpPr>
        <p:spPr>
          <a:xfrm>
            <a:off x="1981200" y="254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2. Reduction/Trivial</a:t>
            </a:r>
          </a:p>
        </p:txBody>
      </p:sp>
    </p:spTree>
    <p:extLst>
      <p:ext uri="{BB962C8B-B14F-4D97-AF65-F5344CB8AC3E}">
        <p14:creationId xmlns:p14="http://schemas.microsoft.com/office/powerpoint/2010/main" val="20512725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4000"/>
            <a:ext cx="8229600" cy="1143000"/>
          </a:xfrm>
        </p:spPr>
        <p:txBody>
          <a:bodyPr/>
          <a:lstStyle/>
          <a:p>
            <a:r>
              <a:rPr lang="en-US" dirty="0"/>
              <a:t>3. Transitive Closure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329316"/>
              </p:ext>
            </p:extLst>
          </p:nvPr>
        </p:nvGraphicFramePr>
        <p:xfrm>
          <a:off x="3048000" y="1755205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</a:t>
                      </a:r>
                      <a:r>
                        <a:rPr lang="en-US" b="1" baseline="-25000" dirty="0" err="1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/>
                        <a:t>C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err="1"/>
                        <a:t>C</a:t>
                      </a:r>
                      <a:r>
                        <a:rPr lang="en-US" b="1" baseline="-25000" dirty="0" err="1"/>
                        <a:t>k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0" y="4304975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r>
              <a:rPr lang="en-US" sz="2800" baseline="-25000" dirty="0">
                <a:sym typeface="Wingdings"/>
              </a:rPr>
              <a:t> </a:t>
            </a:r>
            <a:r>
              <a:rPr lang="en-US" sz="2800" dirty="0">
                <a:sym typeface="Wingdings"/>
              </a:rPr>
              <a:t>and</a:t>
            </a:r>
          </a:p>
          <a:p>
            <a:r>
              <a:rPr lang="en-US" sz="2800" dirty="0">
                <a:sym typeface="Wingdings"/>
              </a:rPr>
              <a:t>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r>
              <a:rPr lang="en-US" sz="2800" dirty="0">
                <a:sym typeface="Wingdings"/>
              </a:rPr>
              <a:t>  C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C</a:t>
            </a:r>
            <a:r>
              <a:rPr lang="en-US" sz="2800" baseline="-25000" dirty="0" err="1">
                <a:sym typeface="Wingdings"/>
              </a:rPr>
              <a:t>k</a:t>
            </a:r>
            <a:endParaRPr lang="en-US" sz="2800" baseline="-25000" dirty="0"/>
          </a:p>
        </p:txBody>
      </p:sp>
      <p:sp>
        <p:nvSpPr>
          <p:cNvPr id="9" name="Rounded Rectangle 8"/>
          <p:cNvSpPr/>
          <p:nvPr/>
        </p:nvSpPr>
        <p:spPr>
          <a:xfrm>
            <a:off x="3524922" y="2383987"/>
            <a:ext cx="1553582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515983" y="2383987"/>
            <a:ext cx="1645024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723504" y="2687890"/>
            <a:ext cx="1156102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562937" y="2383987"/>
            <a:ext cx="1645024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780920" y="2687890"/>
            <a:ext cx="1156102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8" name="Rectangle 1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8780" y="-22510"/>
              <a:ext cx="2832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Finding FDs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626784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54000"/>
            <a:ext cx="8229600" cy="1143000"/>
          </a:xfrm>
        </p:spPr>
        <p:txBody>
          <a:bodyPr/>
          <a:lstStyle/>
          <a:p>
            <a:r>
              <a:rPr lang="en-US" dirty="0"/>
              <a:t>3. Transitive Closure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329316"/>
              </p:ext>
            </p:extLst>
          </p:nvPr>
        </p:nvGraphicFramePr>
        <p:xfrm>
          <a:off x="3048000" y="1755205"/>
          <a:ext cx="609600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 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</a:t>
                      </a:r>
                      <a:r>
                        <a:rPr lang="en-US" b="1" baseline="-25000" dirty="0"/>
                        <a:t>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B</a:t>
                      </a:r>
                      <a:r>
                        <a:rPr lang="en-US" b="1" baseline="-25000" dirty="0" err="1"/>
                        <a:t>n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/>
                        <a:t>C</a:t>
                      </a:r>
                      <a:r>
                        <a:rPr lang="en-US" b="1" baseline="-250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err="1"/>
                        <a:t>C</a:t>
                      </a:r>
                      <a:r>
                        <a:rPr lang="en-US" b="1" baseline="-25000" dirty="0" err="1"/>
                        <a:t>k</a:t>
                      </a:r>
                      <a:endParaRPr lang="en-US" b="1" baseline="-250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0" y="4304975"/>
            <a:ext cx="609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 …, 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r>
              <a:rPr lang="en-US" sz="2800" baseline="-25000" dirty="0">
                <a:sym typeface="Wingdings"/>
              </a:rPr>
              <a:t> </a:t>
            </a:r>
            <a:r>
              <a:rPr lang="en-US" sz="2800" dirty="0">
                <a:sym typeface="Wingdings"/>
              </a:rPr>
              <a:t>and</a:t>
            </a:r>
          </a:p>
          <a:p>
            <a:r>
              <a:rPr lang="en-US" sz="2800" dirty="0">
                <a:sym typeface="Wingdings"/>
              </a:rPr>
              <a:t>B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B</a:t>
            </a:r>
            <a:r>
              <a:rPr lang="en-US" sz="2800" baseline="-25000" dirty="0" err="1">
                <a:sym typeface="Wingdings"/>
              </a:rPr>
              <a:t>n</a:t>
            </a:r>
            <a:r>
              <a:rPr lang="en-US" sz="2800" dirty="0">
                <a:sym typeface="Wingdings"/>
              </a:rPr>
              <a:t>  C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C</a:t>
            </a:r>
            <a:r>
              <a:rPr lang="en-US" sz="2800" baseline="-25000" dirty="0" err="1">
                <a:sym typeface="Wingdings"/>
              </a:rPr>
              <a:t>k</a:t>
            </a:r>
            <a:endParaRPr lang="en-US" sz="2800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1" y="5344214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implies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41786" y="5866747"/>
            <a:ext cx="6095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,…,A</a:t>
            </a:r>
            <a:r>
              <a:rPr lang="en-US" sz="2800" baseline="-25000" dirty="0"/>
              <a:t>m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 C</a:t>
            </a:r>
            <a:r>
              <a:rPr lang="en-US" sz="2800" baseline="-25000" dirty="0">
                <a:sym typeface="Wingdings"/>
              </a:rPr>
              <a:t>1</a:t>
            </a:r>
            <a:r>
              <a:rPr lang="en-US" sz="2800" dirty="0">
                <a:sym typeface="Wingdings"/>
              </a:rPr>
              <a:t>,…,</a:t>
            </a:r>
            <a:r>
              <a:rPr lang="en-US" sz="2800" dirty="0" err="1">
                <a:sym typeface="Wingdings"/>
              </a:rPr>
              <a:t>C</a:t>
            </a:r>
            <a:r>
              <a:rPr lang="en-US" sz="2800" baseline="-25000" dirty="0" err="1">
                <a:sym typeface="Wingdings"/>
              </a:rPr>
              <a:t>k</a:t>
            </a:r>
            <a:endParaRPr lang="en-US" sz="2800" baseline="-25000" dirty="0"/>
          </a:p>
        </p:txBody>
      </p:sp>
      <p:sp>
        <p:nvSpPr>
          <p:cNvPr id="9" name="Rounded Rectangle 8"/>
          <p:cNvSpPr/>
          <p:nvPr/>
        </p:nvSpPr>
        <p:spPr>
          <a:xfrm>
            <a:off x="3524922" y="2383987"/>
            <a:ext cx="1553582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562937" y="2383987"/>
            <a:ext cx="1645024" cy="1280160"/>
          </a:xfrm>
          <a:prstGeom prst="roundRect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0000"/>
                </a:schemeClr>
              </a:gs>
              <a:gs pos="35000">
                <a:schemeClr val="accent2">
                  <a:tint val="37000"/>
                  <a:satMod val="300000"/>
                  <a:alpha val="50000"/>
                </a:schemeClr>
              </a:gs>
              <a:gs pos="100000">
                <a:schemeClr val="accent2">
                  <a:tint val="15000"/>
                  <a:satMod val="350000"/>
                  <a:alpha val="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723504" y="2687890"/>
            <a:ext cx="3147509" cy="67235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780" y="-22510"/>
              <a:ext cx="2832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Finding FDs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11097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Functional Dependencies</a:t>
            </a:r>
            <a:endParaRPr lang="en-US" sz="2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251192" y="2702413"/>
            <a:ext cx="4617720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1. {Name} </a:t>
            </a:r>
            <a:r>
              <a:rPr lang="en-US" sz="2800" dirty="0">
                <a:latin typeface="+mj-lt"/>
                <a:sym typeface="Wingdings"/>
              </a:rPr>
              <a:t></a:t>
            </a:r>
            <a:r>
              <a:rPr lang="en-US" sz="2800" dirty="0">
                <a:latin typeface="+mj-lt"/>
              </a:rPr>
              <a:t> {Color}</a:t>
            </a:r>
          </a:p>
          <a:p>
            <a:r>
              <a:rPr lang="en-US" sz="2800" dirty="0">
                <a:latin typeface="+mj-lt"/>
              </a:rPr>
              <a:t>2. {Category} </a:t>
            </a:r>
            <a:r>
              <a:rPr lang="en-US" sz="2800" dirty="0">
                <a:latin typeface="+mj-lt"/>
                <a:sym typeface="Wingdings"/>
              </a:rPr>
              <a:t> {Department}</a:t>
            </a:r>
          </a:p>
          <a:p>
            <a:r>
              <a:rPr lang="en-US" sz="2800" dirty="0">
                <a:latin typeface="+mj-lt"/>
                <a:sym typeface="Wingdings"/>
              </a:rPr>
              <a:t>3. {Color, Category}  {Price}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838200" y="2679856"/>
          <a:ext cx="60960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8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69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Color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Category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/>
                        <a:t>Dep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Price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Gizmo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Gadget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Toys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237">
                <a:tc>
                  <a:txBody>
                    <a:bodyPr/>
                    <a:lstStyle/>
                    <a:p>
                      <a:r>
                        <a:rPr lang="en-US" sz="2400" dirty="0"/>
                        <a:t>Widget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Black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Gadget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Toys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Gizmo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Green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Whatsit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Garden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61922" y="5374862"/>
            <a:ext cx="5268155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  <a:sym typeface="Wingdings"/>
              </a:rPr>
              <a:t>Which / how many other FDs hold?</a:t>
            </a:r>
            <a:endParaRPr lang="en-US" sz="2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1570" y="2209971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Provided FDs:</a:t>
            </a:r>
            <a:endParaRPr 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188780" y="2209970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Products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79578"/>
            <a:ext cx="1305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+mj-lt"/>
              </a:rPr>
              <a:t>Example: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2832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Finding FDs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4568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Functional Dependencies</a:t>
            </a:r>
            <a:endParaRPr lang="en-US" sz="2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730076" y="2702413"/>
            <a:ext cx="313883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1. {Name} </a:t>
            </a:r>
            <a:r>
              <a:rPr lang="en-US" sz="2400" dirty="0">
                <a:latin typeface="+mj-lt"/>
                <a:sym typeface="Wingdings"/>
              </a:rPr>
              <a:t></a:t>
            </a:r>
            <a:r>
              <a:rPr lang="en-US" sz="2400" dirty="0">
                <a:latin typeface="+mj-lt"/>
              </a:rPr>
              <a:t> {Color}</a:t>
            </a:r>
          </a:p>
          <a:p>
            <a:r>
              <a:rPr lang="en-US" sz="2400" dirty="0">
                <a:latin typeface="+mj-lt"/>
              </a:rPr>
              <a:t>2. {Category} </a:t>
            </a:r>
            <a:r>
              <a:rPr lang="en-US" sz="2400" dirty="0">
                <a:latin typeface="+mj-lt"/>
                <a:sym typeface="Wingdings"/>
              </a:rPr>
              <a:t> {Dept.}</a:t>
            </a:r>
          </a:p>
          <a:p>
            <a:r>
              <a:rPr lang="en-US" sz="2400" dirty="0">
                <a:latin typeface="+mj-lt"/>
                <a:sym typeface="Wingdings"/>
              </a:rPr>
              <a:t>3. {Color, Category}  {Price}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61921" y="5851696"/>
            <a:ext cx="5268155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  <a:sym typeface="Wingdings"/>
              </a:rPr>
              <a:t>Which / how many other FDs hold?</a:t>
            </a:r>
            <a:endParaRPr lang="en-US" sz="2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1636" y="2209969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Provided FDs:</a:t>
            </a:r>
            <a:endParaRPr 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351928" y="2209970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Inferred FDs: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479578"/>
            <a:ext cx="1305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+mj-lt"/>
              </a:rPr>
              <a:t>Example: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016820"/>
              </p:ext>
            </p:extLst>
          </p:nvPr>
        </p:nvGraphicFramePr>
        <p:xfrm>
          <a:off x="351928" y="2702413"/>
          <a:ext cx="8039708" cy="26568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274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Inferred</a:t>
                      </a:r>
                      <a:r>
                        <a:rPr lang="en-US" baseline="0" dirty="0"/>
                        <a:t> FD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Rule 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4.</a:t>
                      </a:r>
                      <a:r>
                        <a:rPr lang="en-US" sz="2400" baseline="0" dirty="0"/>
                        <a:t> {Name, Category} -&gt; {Name}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5. {Name, Category} -&gt; {Color}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6. {Name, Category}</a:t>
                      </a:r>
                      <a:r>
                        <a:rPr lang="en-US" sz="2400" baseline="0" dirty="0"/>
                        <a:t> -&gt; {Category}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7. {Name, Category</a:t>
                      </a:r>
                      <a:r>
                        <a:rPr lang="en-US" sz="2400" baseline="0" dirty="0"/>
                        <a:t> -&gt; {Color, Category}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8. {Name, Category} -&gt; {Price}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780" y="-22510"/>
              <a:ext cx="2832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Finding FDs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033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Functional Dependencies</a:t>
            </a:r>
            <a:endParaRPr lang="en-US" sz="2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730076" y="2702413"/>
            <a:ext cx="313883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1. {Name} </a:t>
            </a:r>
            <a:r>
              <a:rPr lang="en-US" sz="2400" dirty="0">
                <a:latin typeface="+mj-lt"/>
                <a:sym typeface="Wingdings"/>
              </a:rPr>
              <a:t></a:t>
            </a:r>
            <a:r>
              <a:rPr lang="en-US" sz="2400" dirty="0">
                <a:latin typeface="+mj-lt"/>
              </a:rPr>
              <a:t> {Color}</a:t>
            </a:r>
          </a:p>
          <a:p>
            <a:r>
              <a:rPr lang="en-US" sz="2400" dirty="0">
                <a:latin typeface="+mj-lt"/>
              </a:rPr>
              <a:t>2. {Category} </a:t>
            </a:r>
            <a:r>
              <a:rPr lang="en-US" sz="2400" dirty="0">
                <a:latin typeface="+mj-lt"/>
                <a:sym typeface="Wingdings"/>
              </a:rPr>
              <a:t> {Dept.}</a:t>
            </a:r>
          </a:p>
          <a:p>
            <a:r>
              <a:rPr lang="en-US" sz="2400" dirty="0">
                <a:latin typeface="+mj-lt"/>
                <a:sym typeface="Wingdings"/>
              </a:rPr>
              <a:t>3. {Color, Category}  {Price}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73937" y="5851696"/>
            <a:ext cx="5844125" cy="4924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  <a:sym typeface="Wingdings"/>
              </a:rPr>
              <a:t>Can we find </a:t>
            </a:r>
            <a:r>
              <a:rPr lang="en-US" sz="2600">
                <a:latin typeface="+mj-lt"/>
                <a:sym typeface="Wingdings"/>
              </a:rPr>
              <a:t>an algorithmic way to do this?</a:t>
            </a:r>
            <a:endParaRPr lang="en-US" sz="26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91636" y="2209969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/>
              <a:t>Provided FDs:</a:t>
            </a:r>
            <a:endParaRPr lang="en-US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351928" y="2209970"/>
            <a:ext cx="24748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/>
              <a:t>Inferred FDs: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479578"/>
            <a:ext cx="1305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>
                <a:latin typeface="+mj-lt"/>
              </a:rPr>
              <a:t>Example: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582815"/>
              </p:ext>
            </p:extLst>
          </p:nvPr>
        </p:nvGraphicFramePr>
        <p:xfrm>
          <a:off x="351928" y="2702413"/>
          <a:ext cx="8039708" cy="26568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274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5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Inferred</a:t>
                      </a:r>
                      <a:r>
                        <a:rPr lang="en-US" baseline="0" dirty="0"/>
                        <a:t> FD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Rule 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4.</a:t>
                      </a:r>
                      <a:r>
                        <a:rPr lang="en-US" sz="2400" baseline="0" dirty="0"/>
                        <a:t> {Name, Category} -&gt; {Name}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Trivial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5. {Name, Category} -&gt; {Color}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Transitive</a:t>
                      </a:r>
                      <a:r>
                        <a:rPr lang="en-US" sz="2400" baseline="0" dirty="0"/>
                        <a:t> (4 -&gt; 1)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6. {Name, Category}</a:t>
                      </a:r>
                      <a:r>
                        <a:rPr lang="en-US" sz="2400" baseline="0" dirty="0"/>
                        <a:t> -&gt; {Category}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Trivial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7. {Name, Category</a:t>
                      </a:r>
                      <a:r>
                        <a:rPr lang="en-US" sz="2400" baseline="0" dirty="0"/>
                        <a:t> -&gt; {Color, Category}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Split/combine</a:t>
                      </a:r>
                      <a:r>
                        <a:rPr lang="en-US" sz="2400" baseline="0" dirty="0"/>
                        <a:t> (5 + 6)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8. {Name, Category} -&gt; {Price}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Transitive (7 -&gt;</a:t>
                      </a:r>
                      <a:r>
                        <a:rPr lang="en-US" sz="2400" baseline="0" dirty="0"/>
                        <a:t> 3)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780" y="-22510"/>
              <a:ext cx="283282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Finding FDs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948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18433"/>
            <a:ext cx="8229600" cy="1143000"/>
          </a:xfrm>
        </p:spPr>
        <p:txBody>
          <a:bodyPr/>
          <a:lstStyle/>
          <a:p>
            <a:r>
              <a:rPr lang="en-US" dirty="0"/>
              <a:t>Closures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8780" y="-22510"/>
              <a:ext cx="26035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Closures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938715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82A76-1978-E744-848C-DEB1AB600577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47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of a set of Attributes</a:t>
            </a:r>
          </a:p>
        </p:txBody>
      </p:sp>
      <p:sp>
        <p:nvSpPr>
          <p:cNvPr id="343043" name="Text Box 3"/>
          <p:cNvSpPr txBox="1">
            <a:spLocks noChangeArrowheads="1"/>
          </p:cNvSpPr>
          <p:nvPr/>
        </p:nvSpPr>
        <p:spPr bwMode="auto">
          <a:xfrm>
            <a:off x="838200" y="1761732"/>
            <a:ext cx="1067861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b="1" dirty="0">
                <a:solidFill>
                  <a:prstClr val="black"/>
                </a:solidFill>
                <a:latin typeface="+mj-lt"/>
              </a:rPr>
              <a:t>Given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 a set of attributes  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A</a:t>
            </a:r>
            <a:r>
              <a:rPr lang="en-US" sz="2800" b="1" baseline="-25000" dirty="0">
                <a:solidFill>
                  <a:prstClr val="black"/>
                </a:solidFill>
                <a:latin typeface="+mj-lt"/>
              </a:rPr>
              <a:t>1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, …, A</a:t>
            </a:r>
            <a:r>
              <a:rPr lang="en-US" sz="2800" b="1" baseline="-25000" dirty="0">
                <a:solidFill>
                  <a:prstClr val="black"/>
                </a:solidFill>
                <a:latin typeface="+mj-lt"/>
              </a:rPr>
              <a:t>n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 and a set of FDs 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F:</a:t>
            </a:r>
          </a:p>
          <a:p>
            <a:pPr eaLnBrk="0" hangingPunct="0"/>
            <a:r>
              <a:rPr lang="en-US" sz="2800" b="1" dirty="0">
                <a:solidFill>
                  <a:prstClr val="black"/>
                </a:solidFill>
                <a:latin typeface="+mj-lt"/>
              </a:rPr>
              <a:t>Then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the </a:t>
            </a:r>
            <a:r>
              <a:rPr lang="en-US" sz="2800" b="1" u="sng" dirty="0">
                <a:solidFill>
                  <a:prstClr val="black"/>
                </a:solidFill>
                <a:latin typeface="+mj-lt"/>
              </a:rPr>
              <a:t>closure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, 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{A</a:t>
            </a:r>
            <a:r>
              <a:rPr lang="en-US" sz="2800" b="1" baseline="-25000" dirty="0">
                <a:solidFill>
                  <a:prstClr val="black"/>
                </a:solidFill>
                <a:latin typeface="+mj-lt"/>
              </a:rPr>
              <a:t>1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, …, A</a:t>
            </a:r>
            <a:r>
              <a:rPr lang="en-US" sz="2800" b="1" baseline="-25000" dirty="0">
                <a:solidFill>
                  <a:prstClr val="black"/>
                </a:solidFill>
                <a:latin typeface="+mj-lt"/>
              </a:rPr>
              <a:t>n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}</a:t>
            </a:r>
            <a:r>
              <a:rPr lang="en-US" sz="2800" b="1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is the set of attributes 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B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+mj-lt"/>
              </a:rPr>
              <a:t>s.t.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 {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A</a:t>
            </a:r>
            <a:r>
              <a:rPr lang="en-US" sz="2800" b="1" baseline="-25000" dirty="0">
                <a:solidFill>
                  <a:prstClr val="black"/>
                </a:solidFill>
                <a:latin typeface="+mj-lt"/>
              </a:rPr>
              <a:t>1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, …, A</a:t>
            </a:r>
            <a:r>
              <a:rPr lang="en-US" sz="2800" b="1" baseline="-25000" dirty="0">
                <a:solidFill>
                  <a:prstClr val="black"/>
                </a:solidFill>
                <a:latin typeface="+mj-lt"/>
              </a:rPr>
              <a:t>n</a:t>
            </a:r>
            <a:r>
              <a:rPr lang="en-US" sz="2800" b="1" dirty="0">
                <a:solidFill>
                  <a:prstClr val="black"/>
                </a:solidFill>
                <a:latin typeface="+mj-lt"/>
              </a:rPr>
              <a:t>} </a:t>
            </a:r>
            <a:r>
              <a:rPr lang="en-US" sz="2800" b="1" dirty="0">
                <a:solidFill>
                  <a:prstClr val="black"/>
                </a:solidFill>
                <a:latin typeface="+mj-lt"/>
                <a:sym typeface="Wingdings" charset="2"/>
              </a:rPr>
              <a:t> B</a:t>
            </a:r>
            <a:endParaRPr lang="en-US" sz="28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3366397" y="3307747"/>
            <a:ext cx="532068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{category}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{department}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{color, category}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{price}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43045" name="Text Box 5"/>
          <p:cNvSpPr txBox="1">
            <a:spLocks noChangeArrowheads="1"/>
          </p:cNvSpPr>
          <p:nvPr/>
        </p:nvSpPr>
        <p:spPr bwMode="auto">
          <a:xfrm>
            <a:off x="838200" y="3215414"/>
            <a:ext cx="24288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u="sng" dirty="0">
                <a:solidFill>
                  <a:prstClr val="black"/>
                </a:solidFill>
                <a:latin typeface="+mj-lt"/>
              </a:rPr>
              <a:t>Example:</a:t>
            </a:r>
            <a:r>
              <a:rPr lang="en-US" sz="2800" dirty="0">
                <a:solidFill>
                  <a:prstClr val="black"/>
                </a:solidFill>
                <a:latin typeface="+mj-lt"/>
              </a:rPr>
              <a:t>     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F =</a:t>
            </a:r>
          </a:p>
        </p:txBody>
      </p:sp>
      <p:sp>
        <p:nvSpPr>
          <p:cNvPr id="343046" name="Text Box 6"/>
          <p:cNvSpPr txBox="1">
            <a:spLocks noChangeArrowheads="1"/>
          </p:cNvSpPr>
          <p:nvPr/>
        </p:nvSpPr>
        <p:spPr bwMode="auto">
          <a:xfrm>
            <a:off x="838200" y="4812453"/>
            <a:ext cx="17370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prstClr val="black"/>
                </a:solidFill>
                <a:latin typeface="+mj-lt"/>
              </a:rPr>
              <a:t>Example Closures:</a:t>
            </a:r>
            <a:endParaRPr lang="en-US" sz="2400" b="1" i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366397" y="4812453"/>
            <a:ext cx="6935071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{name}</a:t>
            </a:r>
            <a:r>
              <a:rPr lang="en-US" sz="2400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color, </a:t>
            </a:r>
            <a:r>
              <a:rPr lang="en-US" sz="2400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, price}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{color}</a:t>
            </a:r>
            <a:r>
              <a:rPr lang="en-US" sz="2400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6035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Closures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256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4" grpId="0" animBg="1"/>
      <p:bldP spid="343045" grpId="0"/>
      <p:bldP spid="343046" grpId="0"/>
      <p:bldP spid="1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EF2-21A1-FB4C-B5C2-3D84646BF1A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48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4067" name="Text Box 3"/>
              <p:cNvSpPr txBox="1">
                <a:spLocks noChangeArrowheads="1"/>
              </p:cNvSpPr>
              <p:nvPr/>
            </p:nvSpPr>
            <p:spPr bwMode="auto">
              <a:xfrm>
                <a:off x="1950474" y="2291845"/>
                <a:ext cx="8291052" cy="452431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eaLnBrk="0" hangingPunct="0">
                  <a:lnSpc>
                    <a:spcPct val="150000"/>
                  </a:lnSpc>
                </a:pP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Start with X = {A</a:t>
                </a:r>
                <a:r>
                  <a:rPr lang="en-US" sz="32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A</a:t>
                </a:r>
                <a:r>
                  <a:rPr lang="en-US" sz="32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and set of FDs F.</a:t>
                </a:r>
              </a:p>
              <a:p>
                <a:pPr eaLnBrk="0" hangingPunct="0">
                  <a:lnSpc>
                    <a:spcPct val="150000"/>
                  </a:lnSpc>
                </a:pPr>
                <a:r>
                  <a:rPr lang="en-US" sz="32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Repeat until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doesn’t change; </a:t>
                </a:r>
                <a:r>
                  <a:rPr lang="en-US" sz="32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do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:</a:t>
                </a:r>
              </a:p>
              <a:p>
                <a:pPr eaLnBrk="0" hangingPunct="0">
                  <a:lnSpc>
                    <a:spcPct val="150000"/>
                  </a:lnSpc>
                </a:pPr>
                <a:r>
                  <a:rPr lang="en-US" sz="32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	if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{B</a:t>
                </a:r>
                <a:r>
                  <a:rPr lang="en-US" sz="32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32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32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  <a:sym typeface="Wingdings" charset="2"/>
                  </a:rPr>
                  <a:t> C 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is entailed by F </a:t>
                </a:r>
              </a:p>
              <a:p>
                <a:pPr eaLnBrk="0" hangingPunct="0">
                  <a:lnSpc>
                    <a:spcPct val="150000"/>
                  </a:lnSpc>
                </a:pPr>
                <a:r>
                  <a:rPr lang="en-US" sz="32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 and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{B</a:t>
                </a:r>
                <a:r>
                  <a:rPr lang="en-US" sz="32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32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32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prstClr val="black"/>
                        </a:solidFill>
                        <a:latin typeface="Cambria Math" charset="0"/>
                        <a:ea typeface="Menlo" charset="0"/>
                        <a:cs typeface="Menlo" charset="0"/>
                      </a:rPr>
                      <m:t>⊆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</a:t>
                </a:r>
              </a:p>
              <a:p>
                <a:pPr eaLnBrk="0" hangingPunct="0">
                  <a:lnSpc>
                    <a:spcPct val="150000"/>
                  </a:lnSpc>
                </a:pP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		</a:t>
                </a:r>
                <a:r>
                  <a:rPr lang="en-US" sz="32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then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add C to X.</a:t>
                </a:r>
              </a:p>
              <a:p>
                <a:pPr eaLnBrk="0" hangingPunct="0">
                  <a:lnSpc>
                    <a:spcPct val="150000"/>
                  </a:lnSpc>
                </a:pPr>
                <a:r>
                  <a:rPr lang="en-US" sz="32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Return</a:t>
                </a:r>
                <a:r>
                  <a:rPr lang="en-US" sz="32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as X</a:t>
                </a:r>
                <a:r>
                  <a:rPr lang="en-US" sz="3200" baseline="30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+</a:t>
                </a:r>
              </a:p>
            </p:txBody>
          </p:sp>
        </mc:Choice>
        <mc:Fallback xmlns="">
          <p:sp>
            <p:nvSpPr>
              <p:cNvPr id="3440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50474" y="2291845"/>
                <a:ext cx="8291052" cy="45243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6035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Closures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78498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EF2-21A1-FB4C-B5C2-3D84646BF1A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4067" name="Text Box 3"/>
              <p:cNvSpPr txBox="1">
                <a:spLocks noChangeArrowheads="1"/>
              </p:cNvSpPr>
              <p:nvPr/>
            </p:nvSpPr>
            <p:spPr bwMode="auto">
              <a:xfrm>
                <a:off x="838200" y="1463936"/>
                <a:ext cx="4441723" cy="23083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Start with X = {A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}, FDs F.</a:t>
                </a: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Repeat until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doesn’t change; </a:t>
                </a:r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do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:</a:t>
                </a: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if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{B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  <a:sym typeface="Wingdings" charset="2"/>
                  </a:rPr>
                  <a:t> C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is in F </a:t>
                </a:r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and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{B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charset="0"/>
                        <a:ea typeface="Menlo" charset="0"/>
                        <a:cs typeface="Menlo" charset="0"/>
                      </a:rPr>
                      <m:t>⊆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X:</a:t>
                </a: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 then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add C to X.</a:t>
                </a: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Return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as X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+</a:t>
                </a:r>
              </a:p>
            </p:txBody>
          </p:sp>
        </mc:Choice>
        <mc:Fallback xmlns="">
          <p:sp>
            <p:nvSpPr>
              <p:cNvPr id="3440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463936"/>
                <a:ext cx="4441723" cy="230832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38200" y="4228485"/>
            <a:ext cx="4441723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{category}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sz="2400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{color, category}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</a:p>
          <a:p>
            <a:pPr algn="r"/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{price}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780" y="4043819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+mj-lt"/>
              </a:rPr>
              <a:t>F =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667147" y="1462894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algn="r"/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8780" y="-22510"/>
              <a:ext cx="26035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Closures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5847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 theory is about how to represent your data to avoid </a:t>
            </a:r>
            <a:r>
              <a:rPr lang="en-US" b="1" i="1" dirty="0"/>
              <a:t>anomalies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It is a mostly mechanical process</a:t>
            </a:r>
          </a:p>
          <a:p>
            <a:pPr lvl="1"/>
            <a:r>
              <a:rPr lang="en-US" dirty="0"/>
              <a:t>Tools can carry out routine portions</a:t>
            </a:r>
          </a:p>
          <a:p>
            <a:pPr lvl="1"/>
            <a:endParaRPr lang="en-US" dirty="0"/>
          </a:p>
          <a:p>
            <a:r>
              <a:rPr lang="en-US" i="1" dirty="0"/>
              <a:t>We have a notebook implementing all algorithms!</a:t>
            </a:r>
          </a:p>
          <a:p>
            <a:pPr lvl="2"/>
            <a:r>
              <a:rPr lang="en-US" i="1" dirty="0"/>
              <a:t>We’ll play with it in the activities!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6686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Overview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1843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EF2-21A1-FB4C-B5C2-3D84646BF1A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4067" name="Text Box 3"/>
              <p:cNvSpPr txBox="1">
                <a:spLocks noChangeArrowheads="1"/>
              </p:cNvSpPr>
              <p:nvPr/>
            </p:nvSpPr>
            <p:spPr bwMode="auto">
              <a:xfrm>
                <a:off x="838200" y="1463936"/>
                <a:ext cx="4441723" cy="23083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Start with X = {A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}, FDs F.</a:t>
                </a: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Repeat until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doesn’t change; </a:t>
                </a:r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do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:</a:t>
                </a: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if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{B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  <a:sym typeface="Wingdings" charset="2"/>
                  </a:rPr>
                  <a:t> C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is in F </a:t>
                </a:r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and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{B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charset="0"/>
                        <a:ea typeface="Menlo" charset="0"/>
                        <a:cs typeface="Menlo" charset="0"/>
                      </a:rPr>
                      <m:t>⊆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X:</a:t>
                </a: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 then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add C to X.</a:t>
                </a: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Return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as X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+</a:t>
                </a:r>
              </a:p>
            </p:txBody>
          </p:sp>
        </mc:Choice>
        <mc:Fallback xmlns="">
          <p:sp>
            <p:nvSpPr>
              <p:cNvPr id="3440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463936"/>
                <a:ext cx="4441723" cy="230832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38199" y="4228485"/>
            <a:ext cx="4441723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{category}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sz="2400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{color, category}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</a:p>
          <a:p>
            <a:pPr algn="r"/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{price}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780" y="4043819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+mj-lt"/>
              </a:rPr>
              <a:t>F =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667147" y="1462894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667147" y="2693936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algn="r"/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199" y="4159126"/>
            <a:ext cx="3301182" cy="62926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26035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Closures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5535561" y="1248697"/>
            <a:ext cx="6390968" cy="1248697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668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EF2-21A1-FB4C-B5C2-3D84646BF1A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Closure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4067" name="Text Box 3"/>
              <p:cNvSpPr txBox="1">
                <a:spLocks noChangeArrowheads="1"/>
              </p:cNvSpPr>
              <p:nvPr/>
            </p:nvSpPr>
            <p:spPr bwMode="auto">
              <a:xfrm>
                <a:off x="838200" y="1463936"/>
                <a:ext cx="4441723" cy="23083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Start with X = {A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}, FDs F.</a:t>
                </a: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Repeat until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doesn’t change; </a:t>
                </a:r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do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:</a:t>
                </a: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if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{B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  <a:sym typeface="Wingdings" charset="2"/>
                  </a:rPr>
                  <a:t> C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is in F </a:t>
                </a:r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and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{B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charset="0"/>
                        <a:ea typeface="Menlo" charset="0"/>
                        <a:cs typeface="Menlo" charset="0"/>
                      </a:rPr>
                      <m:t>⊆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X:</a:t>
                </a: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 then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add C to X.</a:t>
                </a: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Return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as X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+</a:t>
                </a:r>
              </a:p>
            </p:txBody>
          </p:sp>
        </mc:Choice>
        <mc:Fallback xmlns="">
          <p:sp>
            <p:nvSpPr>
              <p:cNvPr id="3440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463936"/>
                <a:ext cx="4441723" cy="230832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38199" y="4228485"/>
            <a:ext cx="4441723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{category}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sz="2400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{color, category}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</a:p>
          <a:p>
            <a:pPr algn="r"/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{price}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8780" y="4043819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+mj-lt"/>
              </a:rPr>
              <a:t>F =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667147" y="1462894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667147" y="2693936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667147" y="3924978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algn="r"/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color, </a:t>
            </a:r>
            <a:r>
              <a:rPr lang="en-US" sz="2400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38199" y="4878065"/>
            <a:ext cx="3782962" cy="62926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8780" y="-22510"/>
              <a:ext cx="26035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Closures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5535561" y="1248697"/>
            <a:ext cx="6390968" cy="252356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300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DFEF2-21A1-FB4C-B5C2-3D84646BF1A2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4067" name="Text Box 3"/>
              <p:cNvSpPr txBox="1">
                <a:spLocks noChangeArrowheads="1"/>
              </p:cNvSpPr>
              <p:nvPr/>
            </p:nvSpPr>
            <p:spPr bwMode="auto">
              <a:xfrm>
                <a:off x="838200" y="1463936"/>
                <a:ext cx="4441723" cy="23083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Start with X = {A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A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}, FDs F.</a:t>
                </a: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Repeat until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doesn’t change; </a:t>
                </a:r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do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:</a:t>
                </a: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if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{B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  <a:sym typeface="Wingdings" charset="2"/>
                  </a:rPr>
                  <a:t> C 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is in F </a:t>
                </a:r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and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{B</a:t>
                </a:r>
                <a:r>
                  <a:rPr lang="en-US" sz="2400" baseline="-25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1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, …, </a:t>
                </a:r>
                <a:r>
                  <a:rPr lang="en-US" sz="24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B</a:t>
                </a:r>
                <a:r>
                  <a:rPr lang="en-US" sz="2400" baseline="-25000" dirty="0" err="1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}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charset="0"/>
                        <a:ea typeface="Menlo" charset="0"/>
                        <a:cs typeface="Menlo" charset="0"/>
                      </a:rPr>
                      <m:t>⊆</m:t>
                    </m:r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X:</a:t>
                </a: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    then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 add C to X.</a:t>
                </a:r>
              </a:p>
              <a:p>
                <a:pPr eaLnBrk="0" hangingPunct="0"/>
                <a:r>
                  <a:rPr lang="en-US" sz="2400" b="1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Return</a:t>
                </a:r>
                <a:r>
                  <a:rPr lang="en-US" sz="24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 X as X</a:t>
                </a:r>
                <a:r>
                  <a:rPr lang="en-US" sz="2400" baseline="30000" dirty="0">
                    <a:solidFill>
                      <a:prstClr val="black"/>
                    </a:solidFill>
                    <a:latin typeface="+mj-lt"/>
                    <a:ea typeface="Menlo" charset="0"/>
                    <a:cs typeface="Menlo" charset="0"/>
                  </a:rPr>
                  <a:t>+</a:t>
                </a:r>
              </a:p>
            </p:txBody>
          </p:sp>
        </mc:Choice>
        <mc:Fallback xmlns="">
          <p:sp>
            <p:nvSpPr>
              <p:cNvPr id="34406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463936"/>
                <a:ext cx="4441723" cy="230832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188780" y="4043819"/>
            <a:ext cx="5485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+mj-lt"/>
              </a:rPr>
              <a:t>F =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5667147" y="1462894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667147" y="5156021"/>
            <a:ext cx="6052906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algn="r"/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color, </a:t>
            </a:r>
            <a:r>
              <a:rPr lang="en-US" sz="2400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, price}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5667147" y="2693936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667147" y="3924978"/>
            <a:ext cx="6052906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category}</a:t>
            </a:r>
            <a:r>
              <a:rPr lang="en-US" sz="2400" baseline="300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{name, category, color, </a:t>
            </a:r>
            <a:r>
              <a:rPr lang="en-US" sz="2400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838199" y="4228485"/>
            <a:ext cx="4441723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{name}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{category}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sz="2400" dirty="0" err="1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dept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  <a:p>
            <a:endParaRPr lang="en-US" sz="2400" dirty="0">
              <a:solidFill>
                <a:srgbClr val="C0504D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{color, category}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pPr algn="r"/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{price}</a:t>
            </a:r>
            <a:endParaRPr lang="en-US" sz="2400" dirty="0">
              <a:solidFill>
                <a:prstClr val="black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38198" y="5633906"/>
            <a:ext cx="4441723" cy="90290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22" name="Rectangle 2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8780" y="-22510"/>
              <a:ext cx="26035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Closures</a:t>
              </a:r>
            </a:p>
          </p:txBody>
        </p:sp>
      </p:grpSp>
      <p:sp>
        <p:nvSpPr>
          <p:cNvPr id="24" name="Rectangle 23"/>
          <p:cNvSpPr/>
          <p:nvPr/>
        </p:nvSpPr>
        <p:spPr>
          <a:xfrm>
            <a:off x="5535561" y="1248697"/>
            <a:ext cx="6390968" cy="3726426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387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92" y="707922"/>
            <a:ext cx="10515600" cy="1032695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53</a:t>
            </a:fld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6973" y="4687162"/>
            <a:ext cx="681013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dirty="0">
                <a:solidFill>
                  <a:prstClr val="black"/>
                </a:solidFill>
                <a:latin typeface="+mj-lt"/>
              </a:rPr>
              <a:t>Compute {</a:t>
            </a:r>
            <a:r>
              <a:rPr lang="en-US" sz="3200">
                <a:solidFill>
                  <a:prstClr val="black"/>
                </a:solidFill>
                <a:latin typeface="+mj-lt"/>
              </a:rPr>
              <a:t>A,B}</a:t>
            </a:r>
            <a:r>
              <a:rPr lang="en-US" sz="3200" baseline="30000">
                <a:solidFill>
                  <a:prstClr val="black"/>
                </a:solidFill>
                <a:latin typeface="+mj-lt"/>
              </a:rPr>
              <a:t>+</a:t>
            </a:r>
            <a:r>
              <a:rPr lang="en-US" sz="3200">
                <a:solidFill>
                  <a:prstClr val="black"/>
                </a:solidFill>
                <a:latin typeface="+mj-lt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= {A, B,                             }</a:t>
            </a:r>
          </a:p>
          <a:p>
            <a:pPr eaLnBrk="0" hangingPunct="0"/>
            <a:endParaRPr lang="en-US" sz="3200" dirty="0">
              <a:solidFill>
                <a:prstClr val="black"/>
              </a:solidFill>
              <a:latin typeface="+mj-lt"/>
            </a:endParaRPr>
          </a:p>
          <a:p>
            <a:pPr eaLnBrk="0" hangingPunct="0"/>
            <a:r>
              <a:rPr lang="en-US" sz="3200" dirty="0">
                <a:solidFill>
                  <a:prstClr val="black"/>
                </a:solidFill>
                <a:latin typeface="+mj-lt"/>
              </a:rPr>
              <a:t>Compute {A, F}</a:t>
            </a:r>
            <a:r>
              <a:rPr lang="en-US" sz="320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 = {A, F,                             }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26973" y="2185780"/>
            <a:ext cx="3214341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R(A,B,C,D,E,F)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391050" y="2185780"/>
            <a:ext cx="2699778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8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{C}</a:t>
            </a:r>
          </a:p>
          <a:p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{A,D} </a:t>
            </a:r>
            <a:r>
              <a:rPr lang="en-US" sz="28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{E}</a:t>
            </a:r>
          </a:p>
          <a:p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 </a:t>
            </a:r>
            <a:r>
              <a:rPr lang="en-US" sz="28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{D}</a:t>
            </a:r>
          </a:p>
          <a:p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{A,F} </a:t>
            </a:r>
            <a:r>
              <a:rPr lang="en-US" sz="28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{B}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6035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Closures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1865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92" y="707922"/>
            <a:ext cx="10515600" cy="1032695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54</a:t>
            </a:fld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6973" y="4687162"/>
            <a:ext cx="693080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dirty="0">
                <a:solidFill>
                  <a:prstClr val="black"/>
                </a:solidFill>
                <a:latin typeface="+mj-lt"/>
              </a:rPr>
              <a:t>Compute {A,B}</a:t>
            </a:r>
            <a:r>
              <a:rPr lang="en-US" sz="320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 = {A, B, C, D                     }</a:t>
            </a:r>
          </a:p>
          <a:p>
            <a:pPr eaLnBrk="0" hangingPunct="0"/>
            <a:endParaRPr lang="en-US" sz="3200" dirty="0">
              <a:solidFill>
                <a:prstClr val="black"/>
              </a:solidFill>
              <a:latin typeface="+mj-lt"/>
            </a:endParaRPr>
          </a:p>
          <a:p>
            <a:pPr eaLnBrk="0" hangingPunct="0"/>
            <a:r>
              <a:rPr lang="en-US" sz="3200" dirty="0">
                <a:solidFill>
                  <a:prstClr val="black"/>
                </a:solidFill>
                <a:latin typeface="+mj-lt"/>
              </a:rPr>
              <a:t>Compute {A, F}</a:t>
            </a:r>
            <a:r>
              <a:rPr lang="en-US" sz="320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 = {A, F, B                          }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26973" y="2185780"/>
            <a:ext cx="3214341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R(A,B,C,D,E,F)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391050" y="2185780"/>
            <a:ext cx="2699778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8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{C}</a:t>
            </a:r>
          </a:p>
          <a:p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{A,D} </a:t>
            </a:r>
            <a:r>
              <a:rPr lang="en-US" sz="28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{E}</a:t>
            </a:r>
          </a:p>
          <a:p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 </a:t>
            </a:r>
            <a:r>
              <a:rPr lang="en-US" sz="28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{D}</a:t>
            </a:r>
          </a:p>
          <a:p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{A,F} </a:t>
            </a:r>
            <a:r>
              <a:rPr lang="en-US" sz="28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{B}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6035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Closures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731263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92" y="707922"/>
            <a:ext cx="10515600" cy="1032695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55</a:t>
            </a:fld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6973" y="4687162"/>
            <a:ext cx="56969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dirty="0">
                <a:solidFill>
                  <a:prstClr val="black"/>
                </a:solidFill>
                <a:latin typeface="+mj-lt"/>
              </a:rPr>
              <a:t>Compute {A,B}</a:t>
            </a:r>
            <a:r>
              <a:rPr lang="en-US" sz="320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 = {A, B, C, D, E}</a:t>
            </a:r>
          </a:p>
          <a:p>
            <a:pPr eaLnBrk="0" hangingPunct="0"/>
            <a:endParaRPr lang="en-US" sz="3200" dirty="0">
              <a:solidFill>
                <a:prstClr val="black"/>
              </a:solidFill>
              <a:latin typeface="+mj-lt"/>
            </a:endParaRPr>
          </a:p>
          <a:p>
            <a:pPr eaLnBrk="0" hangingPunct="0"/>
            <a:r>
              <a:rPr lang="en-US" sz="3200" dirty="0">
                <a:solidFill>
                  <a:prstClr val="black"/>
                </a:solidFill>
                <a:latin typeface="+mj-lt"/>
              </a:rPr>
              <a:t>Compute {A, F}</a:t>
            </a:r>
            <a:r>
              <a:rPr lang="en-US" sz="3200" baseline="30000" dirty="0">
                <a:solidFill>
                  <a:prstClr val="black"/>
                </a:solidFill>
                <a:latin typeface="+mj-lt"/>
              </a:rPr>
              <a:t>+</a:t>
            </a:r>
            <a:r>
              <a:rPr lang="en-US" sz="3200" dirty="0">
                <a:solidFill>
                  <a:prstClr val="black"/>
                </a:solidFill>
                <a:latin typeface="+mj-lt"/>
              </a:rPr>
              <a:t> = {A, B, C, D, E, F}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526973" y="2185780"/>
            <a:ext cx="3214341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R(A,B,C,D,E,F)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5391050" y="2185780"/>
            <a:ext cx="2699778" cy="18158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8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{C}</a:t>
            </a:r>
          </a:p>
          <a:p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{A,D} </a:t>
            </a:r>
            <a:r>
              <a:rPr lang="en-US" sz="28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{E}</a:t>
            </a:r>
          </a:p>
          <a:p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 </a:t>
            </a:r>
            <a:r>
              <a:rPr lang="en-US" sz="28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{D}</a:t>
            </a:r>
          </a:p>
          <a:p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{A,F} </a:t>
            </a:r>
            <a:r>
              <a:rPr lang="en-US" sz="28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8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{B}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6035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2  &gt;  Closures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007426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Closures, </a:t>
            </a:r>
            <a:r>
              <a:rPr lang="en-US" dirty="0" err="1"/>
              <a:t>Superkeys</a:t>
            </a:r>
            <a:r>
              <a:rPr lang="en-US" dirty="0"/>
              <a:t> &amp; Keys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56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040893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58448"/>
            <a:ext cx="8610600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will learn about in this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Closures Pt. II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err="1">
                <a:latin typeface="+mj-lt"/>
              </a:rPr>
              <a:t>Superkeys</a:t>
            </a:r>
            <a:r>
              <a:rPr lang="en-US" dirty="0">
                <a:latin typeface="+mj-lt"/>
              </a:rPr>
              <a:t> &amp; Keys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+mj-lt"/>
              </a:rPr>
              <a:t>ACTIVITY:  The key or a key?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57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044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45DFB-DB85-184A-8FB9-05D4C2550EA6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58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the Closure?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closure we can find all FD’s easily</a:t>
            </a:r>
          </a:p>
          <a:p>
            <a:endParaRPr lang="en-US" dirty="0"/>
          </a:p>
          <a:p>
            <a:r>
              <a:rPr lang="en-US" dirty="0"/>
              <a:t>To check if X </a:t>
            </a:r>
            <a:r>
              <a:rPr lang="en-US" dirty="0">
                <a:latin typeface="Symbol" charset="2"/>
              </a:rPr>
              <a:t>®</a:t>
            </a:r>
            <a:r>
              <a:rPr lang="en-US" dirty="0"/>
              <a:t> A</a:t>
            </a:r>
          </a:p>
          <a:p>
            <a:pPr lvl="1"/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Compute X</a:t>
            </a:r>
            <a:r>
              <a:rPr lang="en-US" baseline="30000" dirty="0"/>
              <a:t>+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Check if A </a:t>
            </a:r>
            <a:r>
              <a:rPr lang="en-US" dirty="0">
                <a:latin typeface="Symbol" charset="2"/>
              </a:rPr>
              <a:t>Î</a:t>
            </a:r>
            <a:r>
              <a:rPr lang="en-US" dirty="0"/>
              <a:t> X</a:t>
            </a:r>
            <a:r>
              <a:rPr lang="en-US" baseline="30000" dirty="0"/>
              <a:t>+</a:t>
            </a:r>
          </a:p>
          <a:p>
            <a:pPr lvl="1"/>
            <a:endParaRPr lang="en-US" baseline="30000" dirty="0"/>
          </a:p>
          <a:p>
            <a:pPr lvl="1"/>
            <a:endParaRPr lang="en-US" baseline="30000" dirty="0"/>
          </a:p>
          <a:p>
            <a:pPr lvl="1"/>
            <a:endParaRPr lang="en-US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6843253" y="2654709"/>
            <a:ext cx="436552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here that </a:t>
            </a:r>
            <a:r>
              <a:rPr lang="en-US" sz="2400" b="1" dirty="0">
                <a:latin typeface="+mj-lt"/>
              </a:rPr>
              <a:t>X</a:t>
            </a:r>
            <a:r>
              <a:rPr lang="en-US" sz="2400" dirty="0">
                <a:latin typeface="+mj-lt"/>
              </a:rPr>
              <a:t> is a </a:t>
            </a:r>
            <a:r>
              <a:rPr lang="en-US" sz="2400" i="1" dirty="0">
                <a:latin typeface="+mj-lt"/>
              </a:rPr>
              <a:t>set</a:t>
            </a:r>
            <a:r>
              <a:rPr lang="en-US" sz="2400" dirty="0">
                <a:latin typeface="+mj-lt"/>
              </a:rPr>
              <a:t> of attributes, but </a:t>
            </a:r>
            <a:r>
              <a:rPr lang="en-US" sz="2400" b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 is a </a:t>
            </a:r>
            <a:r>
              <a:rPr lang="en-US" sz="2400" i="1" dirty="0">
                <a:latin typeface="+mj-lt"/>
              </a:rPr>
              <a:t>single</a:t>
            </a:r>
            <a:r>
              <a:rPr lang="en-US" sz="2400" dirty="0">
                <a:latin typeface="+mj-lt"/>
              </a:rPr>
              <a:t> attribute.  Why does considering FDs of this form suffice?</a:t>
            </a:r>
          </a:p>
        </p:txBody>
      </p:sp>
      <p:sp>
        <p:nvSpPr>
          <p:cNvPr id="3" name="Oval 2"/>
          <p:cNvSpPr/>
          <p:nvPr/>
        </p:nvSpPr>
        <p:spPr>
          <a:xfrm>
            <a:off x="3057833" y="4493342"/>
            <a:ext cx="363794" cy="363794"/>
          </a:xfrm>
          <a:prstGeom prst="ellipse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421627" y="3439539"/>
            <a:ext cx="3323302" cy="10538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43253" y="4493342"/>
            <a:ext cx="436552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Recall the </a:t>
            </a:r>
            <a:r>
              <a:rPr lang="en-US" sz="2400" b="1" u="sng" dirty="0">
                <a:latin typeface="+mj-lt"/>
              </a:rPr>
              <a:t>Split/combine</a:t>
            </a:r>
            <a:r>
              <a:rPr lang="en-US" sz="2400" dirty="0">
                <a:latin typeface="+mj-lt"/>
              </a:rPr>
              <a:t> rule:</a:t>
            </a:r>
          </a:p>
          <a:p>
            <a:r>
              <a:rPr lang="en-US" sz="2400" dirty="0">
                <a:latin typeface="+mj-lt"/>
              </a:rPr>
              <a:t>X </a:t>
            </a:r>
            <a:r>
              <a:rPr lang="en-US" sz="2400" dirty="0">
                <a:latin typeface="+mj-lt"/>
                <a:sym typeface="Wingdings"/>
              </a:rPr>
              <a:t> A</a:t>
            </a:r>
            <a:r>
              <a:rPr lang="en-US" sz="2400" baseline="-25000" dirty="0">
                <a:latin typeface="+mj-lt"/>
                <a:sym typeface="Wingdings"/>
              </a:rPr>
              <a:t>1</a:t>
            </a:r>
            <a:r>
              <a:rPr lang="en-US" sz="2400" dirty="0">
                <a:latin typeface="+mj-lt"/>
                <a:sym typeface="Wingdings"/>
              </a:rPr>
              <a:t>, …, X  A</a:t>
            </a:r>
            <a:r>
              <a:rPr lang="en-US" sz="2400" baseline="-25000" dirty="0">
                <a:latin typeface="+mj-lt"/>
                <a:sym typeface="Wingdings"/>
              </a:rPr>
              <a:t>n</a:t>
            </a:r>
          </a:p>
          <a:p>
            <a:r>
              <a:rPr lang="en-US" sz="2400" i="1" dirty="0">
                <a:latin typeface="+mj-lt"/>
                <a:sym typeface="Wingdings"/>
              </a:rPr>
              <a:t>implies</a:t>
            </a:r>
          </a:p>
          <a:p>
            <a:r>
              <a:rPr lang="en-US" sz="2400" dirty="0">
                <a:latin typeface="+mj-lt"/>
              </a:rPr>
              <a:t>X </a:t>
            </a:r>
            <a:r>
              <a:rPr lang="en-US" sz="2400" dirty="0">
                <a:latin typeface="+mj-lt"/>
                <a:sym typeface="Wingdings"/>
              </a:rPr>
              <a:t> {A</a:t>
            </a:r>
            <a:r>
              <a:rPr lang="en-US" sz="2400" baseline="-25000" dirty="0">
                <a:latin typeface="+mj-lt"/>
                <a:sym typeface="Wingdings"/>
              </a:rPr>
              <a:t>1</a:t>
            </a:r>
            <a:r>
              <a:rPr lang="en-US" sz="2400" dirty="0">
                <a:latin typeface="+mj-lt"/>
                <a:sym typeface="Wingdings"/>
              </a:rPr>
              <a:t>, …, A</a:t>
            </a:r>
            <a:r>
              <a:rPr lang="en-US" sz="2400" baseline="-25000" dirty="0">
                <a:latin typeface="+mj-lt"/>
                <a:sym typeface="Wingdings"/>
              </a:rPr>
              <a:t>n</a:t>
            </a:r>
            <a:r>
              <a:rPr lang="en-US" sz="2400" dirty="0">
                <a:latin typeface="+mj-lt"/>
                <a:sym typeface="Wingdings"/>
              </a:rPr>
              <a:t>}</a:t>
            </a:r>
            <a:endParaRPr lang="en-US" sz="2400" dirty="0">
              <a:latin typeface="+mj-lt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9649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3  &gt;  Closures Pt. II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956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5" grpId="0" build="p"/>
      <p:bldP spid="2" grpId="0" animBg="1"/>
      <p:bldP spid="3" grpId="0" animBg="1"/>
      <p:bldP spid="11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BF55-C934-964E-B123-12970A1453E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59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46968"/>
            <a:ext cx="10515600" cy="1325563"/>
          </a:xfrm>
        </p:spPr>
        <p:txBody>
          <a:bodyPr/>
          <a:lstStyle/>
          <a:p>
            <a:r>
              <a:rPr lang="en-US"/>
              <a:t>Using Closure to Infer ALL FDs</a:t>
            </a:r>
          </a:p>
        </p:txBody>
      </p:sp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9719763" y="1135453"/>
            <a:ext cx="197361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b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{A,D}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B</a:t>
            </a: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  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D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8165168" y="1053657"/>
            <a:ext cx="1334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prstClr val="black"/>
                </a:solidFill>
                <a:latin typeface="Calibri"/>
              </a:rPr>
              <a:t>Example:</a:t>
            </a: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Given F =</a:t>
            </a:r>
          </a:p>
        </p:txBody>
      </p:sp>
      <p:sp>
        <p:nvSpPr>
          <p:cNvPr id="347141" name="Text Box 5"/>
          <p:cNvSpPr txBox="1">
            <a:spLocks noChangeArrowheads="1"/>
          </p:cNvSpPr>
          <p:nvPr/>
        </p:nvSpPr>
        <p:spPr bwMode="auto">
          <a:xfrm>
            <a:off x="849257" y="1549446"/>
            <a:ext cx="72419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libri"/>
              </a:rPr>
              <a:t>Step 1: Compute X</a:t>
            </a:r>
            <a:r>
              <a:rPr lang="en-US" sz="2800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, for every set of attributes X:</a:t>
            </a: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838200" y="2363429"/>
            <a:ext cx="8304698" cy="37856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{A}</a:t>
            </a:r>
            <a:r>
              <a:rPr lang="en-US" sz="24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{A}</a:t>
            </a:r>
          </a:p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{B}</a:t>
            </a:r>
            <a:r>
              <a:rPr lang="en-US" sz="24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{B,D}</a:t>
            </a:r>
          </a:p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{C}</a:t>
            </a:r>
            <a:r>
              <a:rPr lang="en-US" sz="24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{C}</a:t>
            </a:r>
          </a:p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{D}</a:t>
            </a:r>
            <a:r>
              <a:rPr lang="en-US" sz="24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{D}</a:t>
            </a:r>
          </a:p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{A,B}</a:t>
            </a:r>
            <a:r>
              <a:rPr lang="en-US" sz="24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{A,B,C,D}</a:t>
            </a:r>
          </a:p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{A,C}</a:t>
            </a:r>
            <a:r>
              <a:rPr lang="en-US" sz="24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{A,C}</a:t>
            </a:r>
          </a:p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{A,D}</a:t>
            </a:r>
            <a:r>
              <a:rPr lang="en-US" sz="24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{A,B,C,D}</a:t>
            </a:r>
          </a:p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{A,B,C}</a:t>
            </a:r>
            <a:r>
              <a:rPr lang="en-US" sz="24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{A,B,D}</a:t>
            </a:r>
            <a:r>
              <a:rPr lang="en-US" sz="24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{A,C,D}</a:t>
            </a:r>
            <a:r>
              <a:rPr lang="en-US" sz="24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{A,B,C,D} {B,C,D}</a:t>
            </a:r>
            <a:r>
              <a:rPr lang="en-US" sz="24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{B,C,D}</a:t>
            </a:r>
          </a:p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{A,B,C,D}</a:t>
            </a:r>
            <a:r>
              <a:rPr lang="en-US" sz="24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{A,B,C,D}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499636" y="4543254"/>
            <a:ext cx="21336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 need to compute all of these- why?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8780" y="-22510"/>
              <a:ext cx="29649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3  &gt;  Closures Pt. II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5814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animBg="1"/>
      <p:bldP spid="347140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/>
          <a:lstStyle/>
          <a:p>
            <a:r>
              <a:rPr lang="en-US" u="sng" dirty="0"/>
              <a:t>1</a:t>
            </a:r>
            <a:r>
              <a:rPr lang="en-US" u="sng" baseline="30000" dirty="0"/>
              <a:t>st</a:t>
            </a:r>
            <a:r>
              <a:rPr lang="en-US" u="sng" dirty="0"/>
              <a:t> Normal Form (1NF)</a:t>
            </a:r>
            <a:r>
              <a:rPr lang="en-US" dirty="0"/>
              <a:t> = All tables are flat</a:t>
            </a:r>
          </a:p>
          <a:p>
            <a:endParaRPr lang="en-US" i="1" u="sng" dirty="0"/>
          </a:p>
          <a:p>
            <a:r>
              <a:rPr lang="en-US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en-US" i="1" u="sng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nd</a:t>
            </a:r>
            <a:r>
              <a:rPr lang="en-US" i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Normal Form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= disused</a:t>
            </a:r>
          </a:p>
          <a:p>
            <a:endParaRPr lang="en-US" b="1" u="sng" dirty="0"/>
          </a:p>
          <a:p>
            <a:r>
              <a:rPr lang="en-US" b="1" u="sng" dirty="0"/>
              <a:t>Boyce-</a:t>
            </a:r>
            <a:r>
              <a:rPr lang="en-US" b="1" u="sng" dirty="0" err="1"/>
              <a:t>Codd</a:t>
            </a:r>
            <a:r>
              <a:rPr lang="en-US" b="1" u="sng" dirty="0"/>
              <a:t> Normal Form (BCNF)</a:t>
            </a:r>
          </a:p>
          <a:p>
            <a:endParaRPr lang="en-US" b="1" u="sng" dirty="0"/>
          </a:p>
          <a:p>
            <a:r>
              <a:rPr lang="en-US" b="1" u="sng" dirty="0"/>
              <a:t>3</a:t>
            </a:r>
            <a:r>
              <a:rPr lang="en-US" b="1" u="sng" baseline="30000" dirty="0"/>
              <a:t>rd</a:t>
            </a:r>
            <a:r>
              <a:rPr lang="en-US" b="1" u="sng" dirty="0"/>
              <a:t> Normal Form (3NF)</a:t>
            </a:r>
          </a:p>
          <a:p>
            <a:endParaRPr lang="en-US" i="1" dirty="0"/>
          </a:p>
          <a:p>
            <a:r>
              <a:rPr lang="en-US" i="1" u="sng" dirty="0"/>
              <a:t>4</a:t>
            </a:r>
            <a:r>
              <a:rPr lang="en-US" i="1" u="sng" baseline="30000" dirty="0"/>
              <a:t>th </a:t>
            </a:r>
            <a:r>
              <a:rPr lang="en-US" i="1" u="sng" dirty="0"/>
              <a:t>and 5</a:t>
            </a:r>
            <a:r>
              <a:rPr lang="en-US" i="1" u="sng" baseline="30000" dirty="0"/>
              <a:t>th</a:t>
            </a:r>
            <a:r>
              <a:rPr lang="en-US" i="1" u="sng" dirty="0"/>
              <a:t> Normal Forms</a:t>
            </a:r>
            <a:r>
              <a:rPr lang="en-US" i="1" dirty="0"/>
              <a:t> = see text books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02920" y="3273552"/>
            <a:ext cx="9290304" cy="2139696"/>
            <a:chOff x="502920" y="3273552"/>
            <a:chExt cx="9290304" cy="2139696"/>
          </a:xfrm>
        </p:grpSpPr>
        <p:sp>
          <p:nvSpPr>
            <p:cNvPr id="10" name="Rounded Rectangle 9"/>
            <p:cNvSpPr/>
            <p:nvPr/>
          </p:nvSpPr>
          <p:spPr>
            <a:xfrm>
              <a:off x="502920" y="3273552"/>
              <a:ext cx="9290304" cy="2139696"/>
            </a:xfrm>
            <a:prstGeom prst="roundRect">
              <a:avLst/>
            </a:prstGeom>
            <a:solidFill>
              <a:schemeClr val="accent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ight Brace 6"/>
            <p:cNvSpPr/>
            <p:nvPr/>
          </p:nvSpPr>
          <p:spPr>
            <a:xfrm>
              <a:off x="6254496" y="3538728"/>
              <a:ext cx="374904" cy="160934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839713" y="3373904"/>
              <a:ext cx="2862071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DB designs based on </a:t>
              </a:r>
              <a:r>
                <a:rPr lang="en-US" sz="2400" i="1" dirty="0"/>
                <a:t>functional dependencies</a:t>
              </a:r>
              <a:r>
                <a:rPr lang="en-US" sz="2400" dirty="0"/>
                <a:t>, intended to prevent data </a:t>
              </a:r>
              <a:r>
                <a:rPr lang="en-US" sz="2400" b="1" i="1" dirty="0"/>
                <a:t>anomalies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0128504" y="3743235"/>
            <a:ext cx="1700783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i="1"/>
              <a:t>Our focus in this </a:t>
            </a:r>
            <a:r>
              <a:rPr lang="en-US" sz="2400" i="1" dirty="0"/>
              <a:t>lecture + next one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6686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Overview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049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BF55-C934-964E-B123-12970A1453E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60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46968"/>
            <a:ext cx="10515600" cy="1325563"/>
          </a:xfrm>
        </p:spPr>
        <p:txBody>
          <a:bodyPr/>
          <a:lstStyle/>
          <a:p>
            <a:r>
              <a:rPr lang="en-US"/>
              <a:t>Using Closure to Infer ALL FDs</a:t>
            </a:r>
          </a:p>
        </p:txBody>
      </p:sp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9719763" y="1135453"/>
            <a:ext cx="197361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b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{A,D}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B</a:t>
            </a: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  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D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8165168" y="1053657"/>
            <a:ext cx="1334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prstClr val="black"/>
                </a:solidFill>
                <a:latin typeface="Calibri"/>
              </a:rPr>
              <a:t>Example:</a:t>
            </a: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Given F =</a:t>
            </a:r>
          </a:p>
        </p:txBody>
      </p:sp>
      <p:sp>
        <p:nvSpPr>
          <p:cNvPr id="347141" name="Text Box 5"/>
          <p:cNvSpPr txBox="1">
            <a:spLocks noChangeArrowheads="1"/>
          </p:cNvSpPr>
          <p:nvPr/>
        </p:nvSpPr>
        <p:spPr bwMode="auto">
          <a:xfrm>
            <a:off x="849257" y="1549446"/>
            <a:ext cx="72419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libri"/>
              </a:rPr>
              <a:t>Step 1: Compute X</a:t>
            </a:r>
            <a:r>
              <a:rPr lang="en-US" sz="2800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, for every set of attributes X:</a:t>
            </a: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849257" y="2248720"/>
            <a:ext cx="8304698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B,D},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D}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D},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A,B}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A,B,C,D},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A,C}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A,C},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A,D}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A,B,C,D},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A,B,C}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{A,B,D}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{A,C,D}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{A,B,C,D}, {B,C,D}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B,C,D},    {A,B,C,D}</a:t>
            </a:r>
            <a:r>
              <a:rPr lang="en-US" sz="24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{A,B,C,D}</a:t>
            </a:r>
          </a:p>
        </p:txBody>
      </p:sp>
      <p:sp>
        <p:nvSpPr>
          <p:cNvPr id="347143" name="Text Box 7"/>
          <p:cNvSpPr txBox="1">
            <a:spLocks noChangeArrowheads="1"/>
          </p:cNvSpPr>
          <p:nvPr/>
        </p:nvSpPr>
        <p:spPr bwMode="auto">
          <a:xfrm>
            <a:off x="838200" y="4585478"/>
            <a:ext cx="86362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libri"/>
              </a:rPr>
              <a:t>Step 2: Enumerate all FDs X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 Y, </a:t>
            </a:r>
            <a:r>
              <a:rPr lang="en-US" sz="2800" dirty="0" err="1">
                <a:solidFill>
                  <a:prstClr val="black"/>
                </a:solidFill>
                <a:latin typeface="Calibri"/>
                <a:sym typeface="Wingdings" charset="2"/>
              </a:rPr>
              <a:t>s.t.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 Y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Symbol" charset="2"/>
              </a:rPr>
              <a:t>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800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and X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Symbol" charset="2"/>
              </a:rPr>
              <a:t> Y = :</a:t>
            </a:r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838200" y="5305057"/>
            <a:ext cx="830469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{C,D}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A,D}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{B,C}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</a:t>
            </a:r>
          </a:p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{A,B,C}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{D}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{A,B,D}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{C}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</a:t>
            </a:r>
          </a:p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{A,C,D}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{B}</a:t>
            </a:r>
            <a:endParaRPr lang="en-US" sz="24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8425" y="2182464"/>
            <a:ext cx="8475529" cy="2123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5329" y="1495336"/>
            <a:ext cx="7169712" cy="63144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29649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3  &gt;  Closures Pt. II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8965517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BF55-C934-964E-B123-12970A1453E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46968"/>
            <a:ext cx="10515600" cy="1325563"/>
          </a:xfrm>
        </p:spPr>
        <p:txBody>
          <a:bodyPr/>
          <a:lstStyle/>
          <a:p>
            <a:r>
              <a:rPr lang="en-US"/>
              <a:t>Using Closure to Infer ALL FDs</a:t>
            </a:r>
          </a:p>
        </p:txBody>
      </p:sp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9719763" y="1135453"/>
            <a:ext cx="197361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b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{A,D}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B</a:t>
            </a: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  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D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8165168" y="1053657"/>
            <a:ext cx="1334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prstClr val="black"/>
                </a:solidFill>
                <a:latin typeface="Calibri"/>
              </a:rPr>
              <a:t>Example:</a:t>
            </a: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Given F =</a:t>
            </a: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849257" y="2248720"/>
            <a:ext cx="8304698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B,D},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D}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D},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A,B}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A,B,C,D},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A,C}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A,C},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A,D}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A,B,C,D},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A,B,C}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{A,B,D}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{A,C,D}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{A,B,C,D}, {B,C,D}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B,C,D},    {A,B,C,D}</a:t>
            </a:r>
            <a:r>
              <a:rPr lang="en-US" sz="24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{A,B,C,D}</a:t>
            </a:r>
          </a:p>
        </p:txBody>
      </p:sp>
      <p:sp>
        <p:nvSpPr>
          <p:cNvPr id="347143" name="Text Box 7"/>
          <p:cNvSpPr txBox="1">
            <a:spLocks noChangeArrowheads="1"/>
          </p:cNvSpPr>
          <p:nvPr/>
        </p:nvSpPr>
        <p:spPr bwMode="auto">
          <a:xfrm>
            <a:off x="838200" y="4585478"/>
            <a:ext cx="86362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libri"/>
              </a:rPr>
              <a:t>Step 2: Enumerate all FDs X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 Y, </a:t>
            </a:r>
            <a:r>
              <a:rPr lang="en-US" sz="2800" dirty="0" err="1">
                <a:solidFill>
                  <a:prstClr val="black"/>
                </a:solidFill>
                <a:latin typeface="Calibri"/>
                <a:sym typeface="Wingdings" charset="2"/>
              </a:rPr>
              <a:t>s.t.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 Y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Symbol" charset="2"/>
              </a:rPr>
              <a:t>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800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and X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Symbol" charset="2"/>
              </a:rPr>
              <a:t> Y = :</a:t>
            </a:r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838200" y="5305057"/>
            <a:ext cx="830469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{C,D}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A,D}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{B,C}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</a:t>
            </a:r>
          </a:p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{A,B,C}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{D}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{A,B,D}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{C}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</a:t>
            </a:r>
          </a:p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{A,C,D}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{B}</a:t>
            </a:r>
            <a:endParaRPr lang="en-US" sz="24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8425" y="2182464"/>
            <a:ext cx="8475529" cy="2123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6105832" y="4585478"/>
            <a:ext cx="1042220" cy="52322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719763" y="4585478"/>
            <a:ext cx="1986116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i="1">
                <a:latin typeface="+mj-lt"/>
              </a:rPr>
              <a:t>“Y is in the closure of X”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8" name="Rectangle 1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8780" y="-22510"/>
              <a:ext cx="29649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3  &gt;  Closures Pt. II</a:t>
              </a:r>
            </a:p>
          </p:txBody>
        </p:sp>
      </p:grp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849257" y="1549446"/>
            <a:ext cx="72419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libri"/>
              </a:rPr>
              <a:t>Step 1: Compute X</a:t>
            </a:r>
            <a:r>
              <a:rPr lang="en-US" sz="2800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, for every set of attributes X: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75329" y="1495336"/>
            <a:ext cx="7169712" cy="63144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148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8BF55-C934-964E-B123-12970A1453E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46968"/>
            <a:ext cx="10515600" cy="1325563"/>
          </a:xfrm>
        </p:spPr>
        <p:txBody>
          <a:bodyPr/>
          <a:lstStyle/>
          <a:p>
            <a:r>
              <a:rPr lang="en-US"/>
              <a:t>Using Closure to Infer ALL FDs</a:t>
            </a:r>
          </a:p>
        </p:txBody>
      </p:sp>
      <p:sp>
        <p:nvSpPr>
          <p:cNvPr id="347139" name="Rectangle 3"/>
          <p:cNvSpPr>
            <a:spLocks noChangeArrowheads="1"/>
          </p:cNvSpPr>
          <p:nvPr/>
        </p:nvSpPr>
        <p:spPr bwMode="auto">
          <a:xfrm>
            <a:off x="9719763" y="1135453"/>
            <a:ext cx="197361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 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C</a:t>
            </a:r>
            <a:b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</a:b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{A,D}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B</a:t>
            </a:r>
          </a:p>
          <a:p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{B}  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</a:t>
            </a:r>
            <a:r>
              <a:rPr lang="en-US" sz="2400" dirty="0">
                <a:solidFill>
                  <a:srgbClr val="C0504D"/>
                </a:solidFill>
                <a:latin typeface="Menlo" charset="0"/>
                <a:ea typeface="Menlo" charset="0"/>
                <a:cs typeface="Menlo" charset="0"/>
              </a:rPr>
              <a:t> D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8165168" y="1053657"/>
            <a:ext cx="13344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u="sng" dirty="0">
                <a:solidFill>
                  <a:prstClr val="black"/>
                </a:solidFill>
                <a:latin typeface="Calibri"/>
              </a:rPr>
              <a:t>Example:</a:t>
            </a: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Given F =</a:t>
            </a:r>
          </a:p>
        </p:txBody>
      </p:sp>
      <p:sp>
        <p:nvSpPr>
          <p:cNvPr id="347142" name="Text Box 6"/>
          <p:cNvSpPr txBox="1">
            <a:spLocks noChangeArrowheads="1"/>
          </p:cNvSpPr>
          <p:nvPr/>
        </p:nvSpPr>
        <p:spPr bwMode="auto">
          <a:xfrm>
            <a:off x="849257" y="2248720"/>
            <a:ext cx="8304698" cy="193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B,D},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C},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D}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D},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A,B}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A,B,C,D},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A,C}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A,C},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A,D}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A,B,C,D}, {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A,B,C}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{A,B,D}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{A,C,D}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{A,B,C,D}, {B,C,D}</a:t>
            </a:r>
            <a:r>
              <a:rPr lang="en-US" sz="2400" baseline="300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 </a:t>
            </a:r>
            <a:r>
              <a:rPr lang="en-US" sz="240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= 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B,C,D},    {A,B,C,D}</a:t>
            </a:r>
            <a:r>
              <a:rPr lang="en-US" sz="2400" baseline="30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+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 = {A,B,C,D}</a:t>
            </a:r>
          </a:p>
        </p:txBody>
      </p:sp>
      <p:sp>
        <p:nvSpPr>
          <p:cNvPr id="347143" name="Text Box 7"/>
          <p:cNvSpPr txBox="1">
            <a:spLocks noChangeArrowheads="1"/>
          </p:cNvSpPr>
          <p:nvPr/>
        </p:nvSpPr>
        <p:spPr bwMode="auto">
          <a:xfrm>
            <a:off x="838200" y="4585478"/>
            <a:ext cx="86362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libri"/>
              </a:rPr>
              <a:t>Step 2: Enumerate all FDs X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 Y, </a:t>
            </a:r>
            <a:r>
              <a:rPr lang="en-US" sz="2800" dirty="0" err="1">
                <a:solidFill>
                  <a:prstClr val="black"/>
                </a:solidFill>
                <a:latin typeface="Calibri"/>
                <a:sym typeface="Wingdings" charset="2"/>
              </a:rPr>
              <a:t>s.t.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 Y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Symbol" charset="2"/>
              </a:rPr>
              <a:t>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Wingdings" charset="2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X</a:t>
            </a:r>
            <a:r>
              <a:rPr lang="en-US" sz="2800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and X </a:t>
            </a:r>
            <a:r>
              <a:rPr lang="en-US" sz="2800" dirty="0">
                <a:solidFill>
                  <a:prstClr val="black"/>
                </a:solidFill>
                <a:latin typeface="Calibri"/>
                <a:sym typeface="Symbol" charset="2"/>
              </a:rPr>
              <a:t> Y = :</a:t>
            </a:r>
          </a:p>
        </p:txBody>
      </p:sp>
      <p:sp>
        <p:nvSpPr>
          <p:cNvPr id="347144" name="Text Box 8"/>
          <p:cNvSpPr txBox="1">
            <a:spLocks noChangeArrowheads="1"/>
          </p:cNvSpPr>
          <p:nvPr/>
        </p:nvSpPr>
        <p:spPr bwMode="auto">
          <a:xfrm>
            <a:off x="838200" y="5305057"/>
            <a:ext cx="8304697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{A,B}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{C,D}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A,D}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{B,C}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</a:t>
            </a:r>
          </a:p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{A,B,C}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{D}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{A,B,D}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{C}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,</a:t>
            </a:r>
          </a:p>
          <a:p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{A,C,D} </a:t>
            </a:r>
            <a:r>
              <a:rPr lang="en-US" sz="2400" dirty="0">
                <a:solidFill>
                  <a:prstClr val="black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 </a:t>
            </a:r>
            <a:r>
              <a:rPr lang="en-US" sz="24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 charset="2"/>
              </a:rPr>
              <a:t>{B}</a:t>
            </a:r>
            <a:endParaRPr lang="en-US" sz="24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8425" y="2182464"/>
            <a:ext cx="8475529" cy="212337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7718322" y="4603645"/>
            <a:ext cx="1514168" cy="523220"/>
          </a:xfrm>
          <a:prstGeom prst="round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719763" y="4585478"/>
            <a:ext cx="22165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i="1">
                <a:latin typeface="+mj-lt"/>
              </a:rPr>
              <a:t>The FD X </a:t>
            </a:r>
            <a:r>
              <a:rPr lang="en-US" sz="2800" i="1">
                <a:latin typeface="+mj-lt"/>
                <a:sym typeface="Wingdings"/>
              </a:rPr>
              <a:t> Y is non-trivial</a:t>
            </a:r>
            <a:endParaRPr lang="en-US" sz="2800" i="1" dirty="0">
              <a:latin typeface="+mj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8" name="Rectangle 1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8780" y="-22510"/>
              <a:ext cx="29649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3  &gt;  Closures Pt. II</a:t>
              </a:r>
            </a:p>
          </p:txBody>
        </p:sp>
      </p:grp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849257" y="1549446"/>
            <a:ext cx="72419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Calibri"/>
              </a:rPr>
              <a:t>Step 1: Compute X</a:t>
            </a:r>
            <a:r>
              <a:rPr lang="en-US" sz="2800" baseline="30000" dirty="0">
                <a:solidFill>
                  <a:prstClr val="black"/>
                </a:solidFill>
                <a:latin typeface="Calibri"/>
              </a:rPr>
              <a:t>+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, for every set of attributes X: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75329" y="1495336"/>
            <a:ext cx="7169712" cy="63144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6453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94689"/>
            <a:ext cx="8229600" cy="1143000"/>
          </a:xfrm>
        </p:spPr>
        <p:txBody>
          <a:bodyPr/>
          <a:lstStyle/>
          <a:p>
            <a:r>
              <a:rPr lang="en-US" dirty="0" err="1"/>
              <a:t>Superkeys</a:t>
            </a:r>
            <a:r>
              <a:rPr lang="en-US" dirty="0"/>
              <a:t> and Keys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8780" y="-22510"/>
              <a:ext cx="3233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3  &gt;  </a:t>
              </a:r>
              <a:r>
                <a:rPr lang="en-US" sz="1400" b="1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Superkeys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&amp; Keys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114480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and </a:t>
            </a:r>
            <a:r>
              <a:rPr lang="en-US" dirty="0" err="1"/>
              <a:t>Superkeys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199" y="2055681"/>
            <a:ext cx="7578214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A </a:t>
            </a:r>
            <a:r>
              <a:rPr lang="en-US" sz="3200" b="1" u="sng" dirty="0" err="1">
                <a:latin typeface="+mj-lt"/>
              </a:rPr>
              <a:t>superkey</a:t>
            </a:r>
            <a:r>
              <a:rPr lang="en-US" sz="3200" dirty="0">
                <a:latin typeface="+mj-lt"/>
              </a:rPr>
              <a:t> is a set of attributes </a:t>
            </a:r>
            <a:r>
              <a:rPr lang="en-US" sz="3200" b="1" dirty="0">
                <a:latin typeface="+mj-lt"/>
              </a:rPr>
              <a:t>A</a:t>
            </a:r>
            <a:r>
              <a:rPr lang="en-US" sz="3200" b="1" baseline="-25000" dirty="0">
                <a:latin typeface="+mj-lt"/>
              </a:rPr>
              <a:t>1</a:t>
            </a:r>
            <a:r>
              <a:rPr lang="en-US" sz="3200" b="1" dirty="0">
                <a:latin typeface="+mj-lt"/>
              </a:rPr>
              <a:t>, …, A</a:t>
            </a:r>
            <a:r>
              <a:rPr lang="en-US" sz="3200" b="1" baseline="-25000" dirty="0">
                <a:latin typeface="+mj-lt"/>
              </a:rPr>
              <a:t>n</a:t>
            </a:r>
            <a:r>
              <a:rPr lang="en-US" sz="3200" b="1" dirty="0">
                <a:latin typeface="+mj-lt"/>
              </a:rPr>
              <a:t> </a:t>
            </a:r>
            <a:r>
              <a:rPr lang="en-US" sz="3200" dirty="0" err="1">
                <a:latin typeface="+mj-lt"/>
              </a:rPr>
              <a:t>s.t.</a:t>
            </a:r>
            <a:r>
              <a:rPr lang="en-US" sz="3200" dirty="0">
                <a:latin typeface="+mj-lt"/>
              </a:rPr>
              <a:t> </a:t>
            </a:r>
          </a:p>
          <a:p>
            <a:r>
              <a:rPr lang="en-US" sz="3200" dirty="0">
                <a:latin typeface="+mj-lt"/>
              </a:rPr>
              <a:t>for </a:t>
            </a:r>
            <a:r>
              <a:rPr lang="en-US" sz="3200" i="1" dirty="0">
                <a:latin typeface="+mj-lt"/>
              </a:rPr>
              <a:t>any other</a:t>
            </a:r>
            <a:r>
              <a:rPr lang="en-US" sz="3200" dirty="0">
                <a:latin typeface="+mj-lt"/>
              </a:rPr>
              <a:t> attribute </a:t>
            </a:r>
            <a:r>
              <a:rPr lang="en-US" sz="3200" b="1" dirty="0">
                <a:latin typeface="+mj-lt"/>
              </a:rPr>
              <a:t>B</a:t>
            </a:r>
            <a:r>
              <a:rPr lang="en-US" sz="3200" dirty="0">
                <a:latin typeface="+mj-lt"/>
              </a:rPr>
              <a:t> in R,</a:t>
            </a:r>
          </a:p>
          <a:p>
            <a:r>
              <a:rPr lang="en-US" sz="3200" dirty="0">
                <a:latin typeface="+mj-lt"/>
              </a:rPr>
              <a:t>we have  </a:t>
            </a:r>
            <a:r>
              <a:rPr lang="en-US" sz="3200" b="1" dirty="0">
                <a:latin typeface="+mj-lt"/>
              </a:rPr>
              <a:t>{A</a:t>
            </a:r>
            <a:r>
              <a:rPr lang="en-US" sz="3200" b="1" baseline="-25000" dirty="0">
                <a:latin typeface="+mj-lt"/>
              </a:rPr>
              <a:t>1</a:t>
            </a:r>
            <a:r>
              <a:rPr lang="en-US" sz="3200" b="1" dirty="0">
                <a:latin typeface="+mj-lt"/>
              </a:rPr>
              <a:t>, …, A</a:t>
            </a:r>
            <a:r>
              <a:rPr lang="en-US" sz="3200" b="1" baseline="-25000" dirty="0">
                <a:latin typeface="+mj-lt"/>
              </a:rPr>
              <a:t>n</a:t>
            </a:r>
            <a:r>
              <a:rPr lang="en-US" sz="3200" b="1" dirty="0">
                <a:latin typeface="+mj-lt"/>
              </a:rPr>
              <a:t>} </a:t>
            </a:r>
            <a:r>
              <a:rPr lang="en-US" sz="3200" b="1" dirty="0">
                <a:latin typeface="+mj-lt"/>
                <a:sym typeface="Wingdings"/>
              </a:rPr>
              <a:t> B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199" y="4678001"/>
            <a:ext cx="487434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  <a:sym typeface="Wingdings"/>
              </a:rPr>
              <a:t>A </a:t>
            </a:r>
            <a:r>
              <a:rPr lang="en-US" sz="3200" b="1" u="sng" dirty="0">
                <a:latin typeface="+mj-lt"/>
                <a:sym typeface="Wingdings"/>
              </a:rPr>
              <a:t>key</a:t>
            </a:r>
            <a:r>
              <a:rPr lang="en-US" sz="3200" b="1" dirty="0">
                <a:latin typeface="+mj-lt"/>
                <a:sym typeface="Wingdings"/>
              </a:rPr>
              <a:t> </a:t>
            </a:r>
            <a:r>
              <a:rPr lang="en-US" sz="3200" dirty="0">
                <a:latin typeface="+mj-lt"/>
                <a:sym typeface="Wingdings"/>
              </a:rPr>
              <a:t>is a </a:t>
            </a:r>
            <a:r>
              <a:rPr lang="en-US" sz="3200" i="1" dirty="0">
                <a:latin typeface="+mj-lt"/>
                <a:sym typeface="Wingdings"/>
              </a:rPr>
              <a:t>minimal</a:t>
            </a:r>
            <a:r>
              <a:rPr lang="en-US" sz="3200" dirty="0">
                <a:latin typeface="+mj-lt"/>
                <a:sym typeface="Wingdings"/>
              </a:rPr>
              <a:t> </a:t>
            </a:r>
            <a:r>
              <a:rPr lang="en-US" sz="3200" dirty="0" err="1">
                <a:latin typeface="+mj-lt"/>
                <a:sym typeface="Wingdings"/>
              </a:rPr>
              <a:t>superkey</a:t>
            </a:r>
            <a:endParaRPr lang="en-US" sz="3200" dirty="0">
              <a:latin typeface="+mj-lt"/>
              <a:sym typeface="Wingding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99870" y="2240346"/>
            <a:ext cx="3106994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i.e. all attributes are </a:t>
            </a:r>
            <a:r>
              <a:rPr lang="en-US" sz="2400" i="1" dirty="0">
                <a:latin typeface="+mj-lt"/>
              </a:rPr>
              <a:t>functionally determined</a:t>
            </a:r>
            <a:r>
              <a:rPr lang="en-US" sz="2400" dirty="0">
                <a:latin typeface="+mj-lt"/>
              </a:rPr>
              <a:t> by a </a:t>
            </a:r>
            <a:r>
              <a:rPr lang="en-US" sz="2400" dirty="0" err="1">
                <a:latin typeface="+mj-lt"/>
              </a:rPr>
              <a:t>superkey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12307" y="4554889"/>
            <a:ext cx="4302684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means that no subset of a key is also a </a:t>
            </a:r>
            <a:r>
              <a:rPr lang="en-US" sz="2400" dirty="0" err="1">
                <a:latin typeface="+mj-lt"/>
              </a:rPr>
              <a:t>superkey</a:t>
            </a:r>
            <a:r>
              <a:rPr lang="en-US" sz="2400" dirty="0">
                <a:latin typeface="+mj-lt"/>
              </a:rPr>
              <a:t> (i.e., dropping any attribute from the key makes it no longer a </a:t>
            </a:r>
            <a:r>
              <a:rPr lang="en-US" sz="2400" dirty="0" err="1">
                <a:latin typeface="+mj-lt"/>
              </a:rPr>
              <a:t>superkey</a:t>
            </a:r>
            <a:r>
              <a:rPr lang="en-US" sz="2400" dirty="0">
                <a:latin typeface="+mj-lt"/>
              </a:rPr>
              <a:t>)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3233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3  &gt;  </a:t>
              </a:r>
              <a:r>
                <a:rPr lang="en-US" sz="1400" b="1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Superkeys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&amp; Keys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737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Keys and </a:t>
            </a:r>
            <a:r>
              <a:rPr lang="en-US" dirty="0" err="1"/>
              <a:t>Superkeys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For each set of attributes X</a:t>
            </a:r>
          </a:p>
          <a:p>
            <a:pPr marL="914400" lvl="1" indent="-457200">
              <a:buFont typeface="+mj-lt"/>
              <a:buAutoNum type="arabicPeriod"/>
            </a:pPr>
            <a:endParaRPr lang="en-US" sz="3200" dirty="0"/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Compute X</a:t>
            </a:r>
            <a:r>
              <a:rPr lang="en-US" sz="3200" baseline="30000" dirty="0"/>
              <a:t>+</a:t>
            </a:r>
            <a:endParaRPr lang="en-US" sz="3200" dirty="0"/>
          </a:p>
          <a:p>
            <a:pPr marL="914400" lvl="1" indent="-457200">
              <a:buFont typeface="+mj-lt"/>
              <a:buAutoNum type="arabicPeriod"/>
            </a:pPr>
            <a:endParaRPr lang="en-US" sz="3200" dirty="0"/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If X</a:t>
            </a:r>
            <a:r>
              <a:rPr lang="en-US" sz="3200" baseline="30000" dirty="0"/>
              <a:t>+ </a:t>
            </a:r>
            <a:r>
              <a:rPr lang="en-US" sz="3200" dirty="0"/>
              <a:t>= set of all attributes then X is a </a:t>
            </a:r>
            <a:r>
              <a:rPr lang="en-US" sz="3200" b="1" dirty="0" err="1"/>
              <a:t>superkey</a:t>
            </a:r>
            <a:endParaRPr lang="en-US" sz="3200" b="1" dirty="0"/>
          </a:p>
          <a:p>
            <a:pPr marL="914400" lvl="1" indent="-457200">
              <a:buFont typeface="+mj-lt"/>
              <a:buAutoNum type="arabicPeriod"/>
            </a:pPr>
            <a:endParaRPr lang="en-US" sz="3200" dirty="0"/>
          </a:p>
          <a:p>
            <a:pPr marL="914400" lvl="1" indent="-457200">
              <a:buFont typeface="+mj-lt"/>
              <a:buAutoNum type="arabicPeriod"/>
            </a:pPr>
            <a:r>
              <a:rPr lang="en-US" sz="3200" dirty="0"/>
              <a:t>If X is minimal, then it is a </a:t>
            </a:r>
            <a:r>
              <a:rPr lang="en-US" sz="3200" b="1" dirty="0"/>
              <a:t>key</a:t>
            </a:r>
          </a:p>
          <a:p>
            <a:pPr lvl="1"/>
            <a:endParaRPr lang="en-US" sz="3200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3233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3  &gt;  </a:t>
              </a:r>
              <a:r>
                <a:rPr lang="en-US" sz="1400" b="1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Superkeys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&amp; Keys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692923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Finding Keys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635740"/>
            <a:ext cx="8118987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Product(name, price, category, color)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658682"/>
            <a:ext cx="6093542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{name, category} </a:t>
            </a:r>
            <a:r>
              <a:rPr lang="en-US" sz="3000" dirty="0">
                <a:latin typeface="Menlo" charset="0"/>
                <a:ea typeface="Menlo" charset="0"/>
                <a:cs typeface="Menlo" charset="0"/>
                <a:sym typeface="Wingdings"/>
              </a:rPr>
              <a:t> </a:t>
            </a:r>
            <a:r>
              <a:rPr lang="en-US" sz="3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price</a:t>
            </a:r>
          </a:p>
          <a:p>
            <a:r>
              <a:rPr lang="en-US" sz="3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{category} </a:t>
            </a:r>
            <a:r>
              <a:rPr lang="en-US" sz="3000" dirty="0">
                <a:latin typeface="Menlo" charset="0"/>
                <a:ea typeface="Menlo" charset="0"/>
                <a:cs typeface="Menlo" charset="0"/>
                <a:sym typeface="Wingdings"/>
              </a:rPr>
              <a:t> </a:t>
            </a:r>
            <a:r>
              <a:rPr lang="en-US" sz="3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color</a:t>
            </a:r>
            <a:endParaRPr lang="en-US" sz="3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3231" y="4577189"/>
            <a:ext cx="73855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+mj-lt"/>
              </a:rPr>
              <a:t>What is a key?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8780" y="-22510"/>
              <a:ext cx="3233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3  &gt;  </a:t>
              </a:r>
              <a:r>
                <a:rPr lang="en-US" sz="1400" b="1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Superkeys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&amp; Keys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75968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Keys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635740"/>
            <a:ext cx="8118987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Product(name, price, category, color)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658682"/>
            <a:ext cx="6093542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</a:rPr>
              <a:t>{name, category} </a:t>
            </a:r>
            <a:r>
              <a:rPr lang="en-US" sz="3000" dirty="0">
                <a:latin typeface="Menlo" charset="0"/>
                <a:ea typeface="Menlo" charset="0"/>
                <a:cs typeface="Menlo" charset="0"/>
                <a:sym typeface="Wingdings"/>
              </a:rPr>
              <a:t> </a:t>
            </a:r>
            <a:r>
              <a:rPr lang="en-US" sz="3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price</a:t>
            </a:r>
          </a:p>
          <a:p>
            <a:r>
              <a:rPr lang="en-US" sz="3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{category} </a:t>
            </a:r>
            <a:r>
              <a:rPr lang="en-US" sz="3000" dirty="0">
                <a:latin typeface="Menlo" charset="0"/>
                <a:ea typeface="Menlo" charset="0"/>
                <a:cs typeface="Menlo" charset="0"/>
                <a:sym typeface="Wingdings"/>
              </a:rPr>
              <a:t> </a:t>
            </a:r>
            <a:r>
              <a:rPr lang="en-US" sz="3000" dirty="0">
                <a:solidFill>
                  <a:srgbClr val="C00000"/>
                </a:solidFill>
                <a:latin typeface="Menlo" charset="0"/>
                <a:ea typeface="Menlo" charset="0"/>
                <a:cs typeface="Menlo" charset="0"/>
                <a:sym typeface="Wingdings"/>
              </a:rPr>
              <a:t>color</a:t>
            </a:r>
            <a:endParaRPr lang="en-US" sz="3000" dirty="0">
              <a:solidFill>
                <a:srgbClr val="C00000"/>
              </a:solidFill>
              <a:latin typeface="Menlo" charset="0"/>
              <a:ea typeface="Menlo" charset="0"/>
              <a:cs typeface="Menlo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38200" y="4174067"/>
                <a:ext cx="10515600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C00000"/>
                    </a:solidFill>
                    <a:latin typeface="Menlo" charset="0"/>
                    <a:ea typeface="Menlo" charset="0"/>
                    <a:cs typeface="Menlo" charset="0"/>
                  </a:rPr>
                  <a:t>{name, category}</a:t>
                </a:r>
                <a:r>
                  <a:rPr lang="en-US" sz="2400" baseline="30000" dirty="0">
                    <a:solidFill>
                      <a:srgbClr val="C00000"/>
                    </a:solidFill>
                    <a:latin typeface="Menlo" charset="0"/>
                    <a:ea typeface="Menlo" charset="0"/>
                    <a:cs typeface="Menlo" charset="0"/>
                  </a:rPr>
                  <a:t>+</a:t>
                </a:r>
                <a:r>
                  <a:rPr lang="en-US" sz="2400" dirty="0">
                    <a:latin typeface="Menlo" charset="0"/>
                    <a:ea typeface="Menlo" charset="0"/>
                    <a:cs typeface="Menlo" charset="0"/>
                  </a:rPr>
                  <a:t> = </a:t>
                </a:r>
                <a:r>
                  <a:rPr lang="en-US" sz="2400" dirty="0">
                    <a:solidFill>
                      <a:srgbClr val="C00000"/>
                    </a:solidFill>
                    <a:latin typeface="Menlo" charset="0"/>
                    <a:ea typeface="Menlo" charset="0"/>
                    <a:cs typeface="Menlo" charset="0"/>
                  </a:rPr>
                  <a:t>{name, price, category, color}</a:t>
                </a:r>
              </a:p>
              <a:p>
                <a:pPr lvl="7"/>
                <a:r>
                  <a:rPr lang="en-US" sz="2400" dirty="0">
                    <a:latin typeface="Menlo" charset="0"/>
                    <a:ea typeface="Menlo" charset="0"/>
                    <a:cs typeface="Menlo" charset="0"/>
                  </a:rPr>
                  <a:t>= </a:t>
                </a:r>
                <a:r>
                  <a:rPr lang="en-US" sz="2800" dirty="0">
                    <a:latin typeface="+mj-lt"/>
                    <a:ea typeface="Menlo" charset="0"/>
                    <a:cs typeface="Menlo" charset="0"/>
                  </a:rPr>
                  <a:t>the set of all attributes</a:t>
                </a:r>
              </a:p>
              <a:p>
                <a:pPr lvl="7"/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⟹</m:t>
                    </m:r>
                  </m:oMath>
                </a14:m>
                <a:r>
                  <a:rPr lang="en-US" sz="2400" b="1" dirty="0">
                    <a:latin typeface="Menlo" charset="0"/>
                    <a:ea typeface="Menlo" charset="0"/>
                    <a:cs typeface="Menlo" charset="0"/>
                  </a:rPr>
                  <a:t> </a:t>
                </a:r>
                <a:r>
                  <a:rPr lang="en-US" sz="2800" dirty="0">
                    <a:latin typeface="+mj-lt"/>
                    <a:ea typeface="Menlo" charset="0"/>
                    <a:cs typeface="Menlo" charset="0"/>
                  </a:rPr>
                  <a:t>this is a </a:t>
                </a:r>
                <a:r>
                  <a:rPr lang="en-US" sz="2800" b="1" dirty="0" err="1">
                    <a:latin typeface="+mj-lt"/>
                    <a:ea typeface="Menlo" charset="0"/>
                    <a:cs typeface="Menlo" charset="0"/>
                  </a:rPr>
                  <a:t>superkey</a:t>
                </a:r>
                <a:endParaRPr lang="en-US" sz="2800" b="1" dirty="0">
                  <a:latin typeface="+mj-lt"/>
                  <a:ea typeface="Menlo" charset="0"/>
                  <a:cs typeface="Menlo" charset="0"/>
                </a:endParaRPr>
              </a:p>
              <a:p>
                <a:pPr lvl="7"/>
                <a14:m>
                  <m:oMath xmlns:m="http://schemas.openxmlformats.org/officeDocument/2006/math">
                    <m:r>
                      <a:rPr lang="en-US" sz="2800" b="0" i="1">
                        <a:latin typeface="Cambria Math" charset="0"/>
                        <a:ea typeface="Cambria Math" charset="0"/>
                        <a:cs typeface="Cambria Math" charset="0"/>
                      </a:rPr>
                      <m:t>⟹</m:t>
                    </m:r>
                  </m:oMath>
                </a14:m>
                <a:r>
                  <a:rPr lang="en-US" sz="2800" dirty="0">
                    <a:latin typeface="+mj-lt"/>
                    <a:ea typeface="Menlo" charset="0"/>
                    <a:cs typeface="Menlo" charset="0"/>
                  </a:rPr>
                  <a:t> this is a </a:t>
                </a:r>
                <a:r>
                  <a:rPr lang="en-US" sz="2800" b="1" dirty="0">
                    <a:latin typeface="+mj-lt"/>
                    <a:ea typeface="Menlo" charset="0"/>
                    <a:cs typeface="Menlo" charset="0"/>
                  </a:rPr>
                  <a:t>key</a:t>
                </a:r>
                <a:r>
                  <a:rPr lang="en-US" sz="2800" dirty="0">
                    <a:latin typeface="+mj-lt"/>
                    <a:ea typeface="Menlo" charset="0"/>
                    <a:cs typeface="Menlo" charset="0"/>
                  </a:rPr>
                  <a:t>, since neither </a:t>
                </a:r>
                <a:r>
                  <a:rPr lang="en-US" sz="2400" dirty="0">
                    <a:solidFill>
                      <a:srgbClr val="C00000"/>
                    </a:solidFill>
                    <a:latin typeface="Menlo" charset="0"/>
                    <a:ea typeface="Menlo" charset="0"/>
                    <a:cs typeface="Menlo" charset="0"/>
                  </a:rPr>
                  <a:t>name</a:t>
                </a:r>
                <a:r>
                  <a:rPr lang="en-US" sz="2800" dirty="0">
                    <a:latin typeface="+mj-lt"/>
                    <a:ea typeface="Menlo" charset="0"/>
                    <a:cs typeface="Menlo" charset="0"/>
                  </a:rPr>
                  <a:t> nor </a:t>
                </a:r>
                <a:r>
                  <a:rPr lang="en-US" sz="2400" dirty="0">
                    <a:solidFill>
                      <a:srgbClr val="C00000"/>
                    </a:solidFill>
                    <a:latin typeface="Menlo" charset="0"/>
                    <a:ea typeface="Menlo" charset="0"/>
                    <a:cs typeface="Menlo" charset="0"/>
                  </a:rPr>
                  <a:t>category</a:t>
                </a:r>
                <a:r>
                  <a:rPr lang="en-US" sz="2800" dirty="0">
                    <a:solidFill>
                      <a:srgbClr val="C00000"/>
                    </a:solidFill>
                    <a:latin typeface="+mj-lt"/>
                    <a:ea typeface="Menlo" charset="0"/>
                    <a:cs typeface="Menlo" charset="0"/>
                  </a:rPr>
                  <a:t> </a:t>
                </a:r>
                <a:r>
                  <a:rPr lang="en-US" sz="2800" dirty="0">
                    <a:latin typeface="+mj-lt"/>
                    <a:ea typeface="Menlo" charset="0"/>
                    <a:cs typeface="Menlo" charset="0"/>
                  </a:rPr>
                  <a:t>alone is a </a:t>
                </a:r>
                <a:r>
                  <a:rPr lang="en-US" sz="2800" dirty="0" err="1">
                    <a:latin typeface="+mj-lt"/>
                    <a:ea typeface="Menlo" charset="0"/>
                    <a:cs typeface="Menlo" charset="0"/>
                  </a:rPr>
                  <a:t>superkey</a:t>
                </a:r>
                <a:endParaRPr lang="en-US" sz="2800" dirty="0">
                  <a:latin typeface="+mj-lt"/>
                  <a:ea typeface="Menlo" charset="0"/>
                  <a:cs typeface="Menlo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174067"/>
                <a:ext cx="10515600" cy="2185214"/>
              </a:xfrm>
              <a:prstGeom prst="rect">
                <a:avLst/>
              </a:prstGeom>
              <a:blipFill rotWithShape="0">
                <a:blip r:embed="rId2"/>
                <a:stretch>
                  <a:fillRect l="-928" t="-2235" r="-290" b="-7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3233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3  &gt;  </a:t>
              </a:r>
              <a:r>
                <a:rPr lang="en-US" sz="1400" b="1" i="1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Superkeys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&amp; Keys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873133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 action="ppaction://hlinkfile"/>
              </a:rPr>
              <a:t>Activity-5-1.ipynb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68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3  &gt;  ACTIVITY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190964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Constraints allow one to reason about </a:t>
            </a:r>
            <a:r>
              <a:rPr lang="en-US" b="1" dirty="0"/>
              <a:t>redundancy</a:t>
            </a:r>
            <a:r>
              <a:rPr lang="en-US" dirty="0"/>
              <a:t> in the data</a:t>
            </a:r>
          </a:p>
          <a:p>
            <a:endParaRPr lang="en-US" dirty="0"/>
          </a:p>
          <a:p>
            <a:r>
              <a:rPr lang="en-US" dirty="0"/>
              <a:t>Normal forms describe how to </a:t>
            </a:r>
            <a:r>
              <a:rPr lang="en-US" b="1" dirty="0"/>
              <a:t>remove</a:t>
            </a:r>
            <a:r>
              <a:rPr lang="en-US" dirty="0"/>
              <a:t> this redundancy by </a:t>
            </a:r>
            <a:r>
              <a:rPr lang="en-US" b="1" dirty="0"/>
              <a:t>decomposing </a:t>
            </a:r>
            <a:r>
              <a:rPr lang="en-US" dirty="0"/>
              <a:t>relations</a:t>
            </a:r>
          </a:p>
          <a:p>
            <a:pPr lvl="1"/>
            <a:r>
              <a:rPr lang="en-US" dirty="0"/>
              <a:t>Elegant—by representing data appropriately certain errors are essentially impossible</a:t>
            </a:r>
          </a:p>
          <a:p>
            <a:pPr lvl="1"/>
            <a:r>
              <a:rPr lang="en-US" dirty="0"/>
              <a:t>For FDs is the normal form.</a:t>
            </a:r>
          </a:p>
          <a:p>
            <a:pPr lvl="1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0792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Lectures 5,7  &gt;  SUMMARY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3222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Normal Form (1NF)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674182"/>
              </p:ext>
            </p:extLst>
          </p:nvPr>
        </p:nvGraphicFramePr>
        <p:xfrm>
          <a:off x="1192992" y="1949768"/>
          <a:ext cx="422682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2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Courses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Mary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{CS145,CS229}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Joe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{CS145,CS106}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30300" y="4474090"/>
            <a:ext cx="3152205" cy="61555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400" b="1" i="1" dirty="0">
                <a:latin typeface="+mj-lt"/>
              </a:rPr>
              <a:t>Violates 1NF.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7250" y="5875424"/>
            <a:ext cx="8212667" cy="6155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400" b="1" dirty="0">
                <a:latin typeface="+mj-lt"/>
              </a:rPr>
              <a:t>1NF Constraint: </a:t>
            </a:r>
            <a:r>
              <a:rPr lang="en-US" sz="3400" dirty="0">
                <a:latin typeface="+mj-lt"/>
              </a:rPr>
              <a:t>Types must be atomic!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169415"/>
              </p:ext>
            </p:extLst>
          </p:nvPr>
        </p:nvGraphicFramePr>
        <p:xfrm>
          <a:off x="6927689" y="1690688"/>
          <a:ext cx="3833446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Courses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Mary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Mary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CS229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Joe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Joe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CS106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938570" y="4474090"/>
            <a:ext cx="1811683" cy="61555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400" dirty="0"/>
              <a:t>In 1</a:t>
            </a:r>
            <a:r>
              <a:rPr lang="en-US" sz="3400" baseline="30000" dirty="0"/>
              <a:t>st</a:t>
            </a:r>
            <a:r>
              <a:rPr lang="en-US" sz="3400" dirty="0"/>
              <a:t> NF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6686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Overview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70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218433"/>
            <a:ext cx="8229600" cy="1143000"/>
          </a:xfrm>
        </p:spPr>
        <p:txBody>
          <a:bodyPr/>
          <a:lstStyle/>
          <a:p>
            <a:r>
              <a:rPr lang="en-US" dirty="0"/>
              <a:t>Data Anomalies &amp; Constraints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8780" y="-22510"/>
              <a:ext cx="41252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Data anomalies &amp; constraints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2620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Constraints Prevent (some) </a:t>
            </a:r>
            <a:br>
              <a:rPr lang="en-US" dirty="0"/>
            </a:br>
            <a:r>
              <a:rPr lang="en-US" dirty="0"/>
              <a:t>Anomalies in the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839490"/>
              </p:ext>
            </p:extLst>
          </p:nvPr>
        </p:nvGraphicFramePr>
        <p:xfrm>
          <a:off x="3943513" y="2907831"/>
          <a:ext cx="4304974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4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8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Student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Course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Room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Mary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Joe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Sam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CS145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B01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..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82389" y="3720327"/>
            <a:ext cx="2575627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If every course is in only one room, contains </a:t>
            </a:r>
            <a:r>
              <a:rPr lang="en-US" sz="2400" b="1" i="1" u="sng" dirty="0">
                <a:latin typeface="+mj-lt"/>
              </a:rPr>
              <a:t>redundant</a:t>
            </a:r>
            <a:r>
              <a:rPr lang="en-US" sz="2400" dirty="0">
                <a:latin typeface="+mj-lt"/>
              </a:rPr>
              <a:t> information!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62736" y="2053038"/>
            <a:ext cx="6466527" cy="4924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600" dirty="0">
                <a:latin typeface="+mj-lt"/>
              </a:rPr>
              <a:t>A poorly designed database causes </a:t>
            </a:r>
            <a:r>
              <a:rPr lang="en-US" sz="2600" b="1" i="1" dirty="0">
                <a:latin typeface="+mj-lt"/>
              </a:rPr>
              <a:t>anomalies</a:t>
            </a:r>
            <a:r>
              <a:rPr lang="en-US" sz="2600" dirty="0">
                <a:latin typeface="+mj-lt"/>
              </a:rPr>
              <a:t>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894576" y="2734056"/>
            <a:ext cx="1444752" cy="2478024"/>
          </a:xfrm>
          <a:prstGeom prst="round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41252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5  &gt;  Section 1  &gt;  Data anomalies &amp; constraints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689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4550</TotalTime>
  <Words>4992</Words>
  <Application>Microsoft Macintosh PowerPoint</Application>
  <PresentationFormat>Widescreen</PresentationFormat>
  <Paragraphs>1001</Paragraphs>
  <Slides>69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9" baseType="lpstr">
      <vt:lpstr>Arial</vt:lpstr>
      <vt:lpstr>Calibri</vt:lpstr>
      <vt:lpstr>Calibri Light</vt:lpstr>
      <vt:lpstr>Cambria Math</vt:lpstr>
      <vt:lpstr>Mangal</vt:lpstr>
      <vt:lpstr>Menlo</vt:lpstr>
      <vt:lpstr>Symbol</vt:lpstr>
      <vt:lpstr>Times New Roman</vt:lpstr>
      <vt:lpstr>Wingdings</vt:lpstr>
      <vt:lpstr>Office Theme</vt:lpstr>
      <vt:lpstr>Lectures 5: Design Theory Part I</vt:lpstr>
      <vt:lpstr>Today’s Lecture</vt:lpstr>
      <vt:lpstr>1. Normal forms &amp; functional dependencies</vt:lpstr>
      <vt:lpstr>What you will learn about in this section</vt:lpstr>
      <vt:lpstr>Design Theory</vt:lpstr>
      <vt:lpstr>Normal Forms</vt:lpstr>
      <vt:lpstr>1st Normal Form (1NF)</vt:lpstr>
      <vt:lpstr>Data Anomalies &amp; Constraints</vt:lpstr>
      <vt:lpstr>Constraints Prevent (some)  Anomalies in the Data</vt:lpstr>
      <vt:lpstr>Constraints Prevent (some)  Anomalies in the Data</vt:lpstr>
      <vt:lpstr>Constraints Prevent (some)  Anomalies in the Data</vt:lpstr>
      <vt:lpstr>Constraints Prevent (some)  Anomalies in the Data</vt:lpstr>
      <vt:lpstr>Constraints Prevent (some)  Anomalies in the Data</vt:lpstr>
      <vt:lpstr>Functional Dependencies</vt:lpstr>
      <vt:lpstr>Functional Dependency</vt:lpstr>
      <vt:lpstr>A Picture Of FDs</vt:lpstr>
      <vt:lpstr>A Picture Of FDs</vt:lpstr>
      <vt:lpstr>A Picture Of FDs</vt:lpstr>
      <vt:lpstr>A Picture Of FDs</vt:lpstr>
      <vt:lpstr>FDs for Relational Schema Design</vt:lpstr>
      <vt:lpstr>Functional Dependencies as Constraints</vt:lpstr>
      <vt:lpstr>Functional Dependencies as Constraints</vt:lpstr>
      <vt:lpstr>More Examples</vt:lpstr>
      <vt:lpstr>More Examples</vt:lpstr>
      <vt:lpstr>More Examples</vt:lpstr>
      <vt:lpstr>ACTIVITY</vt:lpstr>
      <vt:lpstr>2. Finding functional dependencies</vt:lpstr>
      <vt:lpstr>What you will learn about in this section</vt:lpstr>
      <vt:lpstr>“Good” vs. “Bad” FDs</vt:lpstr>
      <vt:lpstr>“Good” vs. “Bad” FDs</vt:lpstr>
      <vt:lpstr>“Good” vs. “Bad” FDs</vt:lpstr>
      <vt:lpstr>FDs for Relational Schema Design</vt:lpstr>
      <vt:lpstr>Finding Functional Dependencies</vt:lpstr>
      <vt:lpstr>Finding Functional Dependencies</vt:lpstr>
      <vt:lpstr>Finding Functional Dependencies</vt:lpstr>
      <vt:lpstr>Finding Functional Dependencies</vt:lpstr>
      <vt:lpstr>1. Split/Combine</vt:lpstr>
      <vt:lpstr>1. Split/Combine</vt:lpstr>
      <vt:lpstr>1. Split/Combine</vt:lpstr>
      <vt:lpstr>PowerPoint Presentation</vt:lpstr>
      <vt:lpstr>3. Transitive Closure</vt:lpstr>
      <vt:lpstr>3. Transitive Closure</vt:lpstr>
      <vt:lpstr>Finding Functional Dependencies</vt:lpstr>
      <vt:lpstr>Finding Functional Dependencies</vt:lpstr>
      <vt:lpstr>Finding Functional Dependencies</vt:lpstr>
      <vt:lpstr>Closures</vt:lpstr>
      <vt:lpstr>Closure of a set of Attributes</vt:lpstr>
      <vt:lpstr>Closure Algorithm</vt:lpstr>
      <vt:lpstr>Closure Algorithm</vt:lpstr>
      <vt:lpstr>Closure Algorithm</vt:lpstr>
      <vt:lpstr>Closure Algorithm</vt:lpstr>
      <vt:lpstr>Closure Algorithm</vt:lpstr>
      <vt:lpstr>Example</vt:lpstr>
      <vt:lpstr>Example</vt:lpstr>
      <vt:lpstr>Example</vt:lpstr>
      <vt:lpstr>3. Closures, Superkeys &amp; Keys</vt:lpstr>
      <vt:lpstr>What you will learn about in this section</vt:lpstr>
      <vt:lpstr>Why Do We Need the Closure?</vt:lpstr>
      <vt:lpstr>Using Closure to Infer ALL FDs</vt:lpstr>
      <vt:lpstr>Using Closure to Infer ALL FDs</vt:lpstr>
      <vt:lpstr>Using Closure to Infer ALL FDs</vt:lpstr>
      <vt:lpstr>Using Closure to Infer ALL FDs</vt:lpstr>
      <vt:lpstr>Superkeys and Keys</vt:lpstr>
      <vt:lpstr>Keys and Superkeys</vt:lpstr>
      <vt:lpstr>Finding Keys and Superkeys </vt:lpstr>
      <vt:lpstr>Example of Finding Keys</vt:lpstr>
      <vt:lpstr>Example of Keys</vt:lpstr>
      <vt:lpstr>Activity-5-1.ipynb</vt:lpstr>
      <vt:lpstr>Summary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4: The ER Model</dc:title>
  <dc:creator>Alex Ratner</dc:creator>
  <cp:lastModifiedBy>Seongjin Lee</cp:lastModifiedBy>
  <cp:revision>352</cp:revision>
  <dcterms:created xsi:type="dcterms:W3CDTF">2015-09-18T05:48:25Z</dcterms:created>
  <dcterms:modified xsi:type="dcterms:W3CDTF">2018-08-16T08:03:40Z</dcterms:modified>
</cp:coreProperties>
</file>