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3"/>
  </p:notesMasterIdLst>
  <p:sldIdLst>
    <p:sldId id="257" r:id="rId2"/>
    <p:sldId id="462" r:id="rId3"/>
    <p:sldId id="466" r:id="rId4"/>
    <p:sldId id="378" r:id="rId5"/>
    <p:sldId id="379" r:id="rId6"/>
    <p:sldId id="380" r:id="rId7"/>
    <p:sldId id="443" r:id="rId8"/>
    <p:sldId id="444" r:id="rId9"/>
    <p:sldId id="445" r:id="rId10"/>
    <p:sldId id="447" r:id="rId11"/>
    <p:sldId id="448" r:id="rId12"/>
    <p:sldId id="452" r:id="rId13"/>
    <p:sldId id="449" r:id="rId14"/>
    <p:sldId id="450" r:id="rId15"/>
    <p:sldId id="451" r:id="rId16"/>
    <p:sldId id="453" r:id="rId17"/>
    <p:sldId id="398" r:id="rId18"/>
    <p:sldId id="397" r:id="rId19"/>
    <p:sldId id="418" r:id="rId20"/>
    <p:sldId id="400" r:id="rId21"/>
    <p:sldId id="415" r:id="rId22"/>
    <p:sldId id="456" r:id="rId23"/>
    <p:sldId id="464" r:id="rId24"/>
    <p:sldId id="423" r:id="rId25"/>
    <p:sldId id="461" r:id="rId26"/>
    <p:sldId id="312" r:id="rId27"/>
    <p:sldId id="313" r:id="rId28"/>
    <p:sldId id="424" r:id="rId29"/>
    <p:sldId id="315" r:id="rId30"/>
    <p:sldId id="425" r:id="rId31"/>
    <p:sldId id="435" r:id="rId32"/>
    <p:sldId id="319" r:id="rId33"/>
    <p:sldId id="321" r:id="rId34"/>
    <p:sldId id="322" r:id="rId35"/>
    <p:sldId id="405" r:id="rId36"/>
    <p:sldId id="411" r:id="rId37"/>
    <p:sldId id="412" r:id="rId38"/>
    <p:sldId id="324" r:id="rId39"/>
    <p:sldId id="325" r:id="rId40"/>
    <p:sldId id="326" r:id="rId41"/>
    <p:sldId id="327" r:id="rId42"/>
    <p:sldId id="328" r:id="rId43"/>
    <p:sldId id="329" r:id="rId44"/>
    <p:sldId id="330" r:id="rId45"/>
    <p:sldId id="427" r:id="rId46"/>
    <p:sldId id="428" r:id="rId47"/>
    <p:sldId id="332" r:id="rId48"/>
    <p:sldId id="335" r:id="rId49"/>
    <p:sldId id="337" r:id="rId50"/>
    <p:sldId id="429" r:id="rId51"/>
    <p:sldId id="430" r:id="rId52"/>
    <p:sldId id="431" r:id="rId53"/>
    <p:sldId id="432" r:id="rId54"/>
    <p:sldId id="426" r:id="rId55"/>
    <p:sldId id="403" r:id="rId56"/>
    <p:sldId id="404" r:id="rId57"/>
    <p:sldId id="341" r:id="rId58"/>
    <p:sldId id="436" r:id="rId59"/>
    <p:sldId id="354" r:id="rId60"/>
    <p:sldId id="356" r:id="rId61"/>
    <p:sldId id="357" r:id="rId62"/>
    <p:sldId id="358" r:id="rId63"/>
    <p:sldId id="359" r:id="rId64"/>
    <p:sldId id="361" r:id="rId65"/>
    <p:sldId id="438" r:id="rId66"/>
    <p:sldId id="362" r:id="rId67"/>
    <p:sldId id="363" r:id="rId68"/>
    <p:sldId id="440" r:id="rId69"/>
    <p:sldId id="366" r:id="rId70"/>
    <p:sldId id="437" r:id="rId71"/>
    <p:sldId id="367"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91"/>
    <p:restoredTop sz="93913"/>
  </p:normalViewPr>
  <p:slideViewPr>
    <p:cSldViewPr snapToGrid="0" snapToObjects="1">
      <p:cViewPr varScale="1">
        <p:scale>
          <a:sx n="96" d="100"/>
          <a:sy n="96" d="100"/>
        </p:scale>
        <p:origin x="168" y="42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DB4B4-F88A-A045-ABD5-7624204FA17F}" type="datetimeFigureOut">
              <a:rPr lang="en-US" smtClean="0"/>
              <a:t>8/16/18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DFC2BF-AFBC-2D4F-9C77-81B715142B39}" type="slidenum">
              <a:rPr lang="en-US" smtClean="0"/>
              <a:t>‹#›</a:t>
            </a:fld>
            <a:endParaRPr lang="en-US"/>
          </a:p>
        </p:txBody>
      </p:sp>
    </p:spTree>
    <p:extLst>
      <p:ext uri="{BB962C8B-B14F-4D97-AF65-F5344CB8AC3E}">
        <p14:creationId xmlns:p14="http://schemas.microsoft.com/office/powerpoint/2010/main" val="163877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C2510-E658-4176-9BC5-3335DBD0E44C}" type="slidenum">
              <a:rPr lang="en-US" smtClean="0"/>
              <a:pPr/>
              <a:t>1</a:t>
            </a:fld>
            <a:endParaRPr lang="en-US" dirty="0"/>
          </a:p>
        </p:txBody>
      </p:sp>
    </p:spTree>
    <p:extLst>
      <p:ext uri="{BB962C8B-B14F-4D97-AF65-F5344CB8AC3E}">
        <p14:creationId xmlns:p14="http://schemas.microsoft.com/office/powerpoint/2010/main" val="1355577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max(lambda</a:t>
            </a:r>
            <a:r>
              <a:rPr lang="en-US" baseline="0" dirty="0"/>
              <a:t>(x) </a:t>
            </a:r>
            <a:r>
              <a:rPr lang="mr-IN" baseline="0" dirty="0"/>
              <a:t>–</a:t>
            </a:r>
            <a:r>
              <a:rPr lang="en-US" baseline="0" dirty="0"/>
              <a:t> lambda(y), 0)</a:t>
            </a:r>
            <a:endParaRPr lang="en-US" dirty="0"/>
          </a:p>
        </p:txBody>
      </p:sp>
      <p:sp>
        <p:nvSpPr>
          <p:cNvPr id="4" name="Slide Number Placeholder 3"/>
          <p:cNvSpPr>
            <a:spLocks noGrp="1"/>
          </p:cNvSpPr>
          <p:nvPr>
            <p:ph type="sldNum" sz="quarter" idx="10"/>
          </p:nvPr>
        </p:nvSpPr>
        <p:spPr/>
        <p:txBody>
          <a:bodyPr/>
          <a:lstStyle/>
          <a:p>
            <a:fld id="{D1DFC2BF-AFBC-2D4F-9C77-81B715142B39}" type="slidenum">
              <a:rPr lang="en-US" smtClean="0"/>
              <a:t>20</a:t>
            </a:fld>
            <a:endParaRPr lang="en-US"/>
          </a:p>
        </p:txBody>
      </p:sp>
    </p:spTree>
    <p:extLst>
      <p:ext uri="{BB962C8B-B14F-4D97-AF65-F5344CB8AC3E}">
        <p14:creationId xmlns:p14="http://schemas.microsoft.com/office/powerpoint/2010/main" val="1101252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D0B4B-A99C-4EA3-BB61-D5CE1032B3EB}" type="slidenum">
              <a:rPr lang="en-US"/>
              <a:pPr/>
              <a:t>26</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8755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BF1F8-ED5A-425B-853D-68E023615F06}" type="slidenum">
              <a:rPr lang="en-US"/>
              <a:pPr/>
              <a:t>27</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2631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BF1F8-ED5A-425B-853D-68E023615F06}" type="slidenum">
              <a:rPr lang="en-US"/>
              <a:pPr/>
              <a:t>28</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4977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6A1E7-D163-48F1-B323-726834F1BCA6}" type="slidenum">
              <a:rPr lang="en-US"/>
              <a:pPr/>
              <a:t>29</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6343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6A1E7-D163-48F1-B323-726834F1BCA6}" type="slidenum">
              <a:rPr lang="en-US"/>
              <a:pPr/>
              <a:t>30</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6682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D662C-68B4-41D2-B634-ACFA1283DC81}" type="slidenum">
              <a:rPr lang="en-US"/>
              <a:pPr/>
              <a:t>31</a:t>
            </a:fld>
            <a:endParaRPr lang="en-US"/>
          </a:p>
        </p:txBody>
      </p:sp>
      <p:sp>
        <p:nvSpPr>
          <p:cNvPr id="244738" name="Rectangle 1026"/>
          <p:cNvSpPr>
            <a:spLocks noGrp="1" noRot="1" noChangeAspect="1" noChangeArrowheads="1" noTextEdit="1"/>
          </p:cNvSpPr>
          <p:nvPr>
            <p:ph type="sldImg"/>
          </p:nvPr>
        </p:nvSpPr>
        <p:spPr>
          <a:ln/>
        </p:spPr>
      </p:sp>
      <p:sp>
        <p:nvSpPr>
          <p:cNvPr id="244739"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6749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48071-1762-407E-992A-3F778AEF61A8}" type="slidenum">
              <a:rPr lang="en-US"/>
              <a:pPr/>
              <a:t>32</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3476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F093F-2565-4BC4-88E5-437546BE3F98}" type="slidenum">
              <a:rPr lang="en-US"/>
              <a:pPr/>
              <a:t>33</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218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012AF0-E292-4706-98CF-7E02414A8168}" type="slidenum">
              <a:rPr lang="en-US" smtClean="0"/>
              <a:pPr/>
              <a:t>34</a:t>
            </a:fld>
            <a:endParaRPr lang="en-US"/>
          </a:p>
        </p:txBody>
      </p:sp>
    </p:spTree>
    <p:extLst>
      <p:ext uri="{BB962C8B-B14F-4D97-AF65-F5344CB8AC3E}">
        <p14:creationId xmlns:p14="http://schemas.microsoft.com/office/powerpoint/2010/main" val="1086028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07C9EC-6344-46D0-ADA9-294A7D3D533F}" type="slidenum">
              <a:rPr lang="en-US" smtClean="0"/>
              <a:pPr/>
              <a:t>2</a:t>
            </a:fld>
            <a:endParaRPr lang="en-US"/>
          </a:p>
        </p:txBody>
      </p:sp>
    </p:spTree>
    <p:extLst>
      <p:ext uri="{BB962C8B-B14F-4D97-AF65-F5344CB8AC3E}">
        <p14:creationId xmlns:p14="http://schemas.microsoft.com/office/powerpoint/2010/main" val="929757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37</a:t>
            </a:fld>
            <a:endParaRPr lang="en-US"/>
          </a:p>
        </p:txBody>
      </p:sp>
    </p:spTree>
    <p:extLst>
      <p:ext uri="{BB962C8B-B14F-4D97-AF65-F5344CB8AC3E}">
        <p14:creationId xmlns:p14="http://schemas.microsoft.com/office/powerpoint/2010/main" val="287264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0E02B-ACB9-47AA-97EC-D40AD3B49C47}" type="slidenum">
              <a:rPr lang="en-US"/>
              <a:pPr/>
              <a:t>38</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9130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EA1FD-D7DE-487C-A13B-48CB7B3FCB1B}" type="slidenum">
              <a:rPr lang="en-US"/>
              <a:pPr/>
              <a:t>39</a:t>
            </a:fld>
            <a:endParaRPr lang="en-US"/>
          </a:p>
        </p:txBody>
      </p:sp>
      <p:sp>
        <p:nvSpPr>
          <p:cNvPr id="231426" name="Rectangle 1026"/>
          <p:cNvSpPr>
            <a:spLocks noGrp="1" noRot="1" noChangeAspect="1" noChangeArrowheads="1" noTextEdit="1"/>
          </p:cNvSpPr>
          <p:nvPr>
            <p:ph type="sldImg"/>
          </p:nvPr>
        </p:nvSpPr>
        <p:spPr>
          <a:ln/>
        </p:spPr>
      </p:sp>
      <p:sp>
        <p:nvSpPr>
          <p:cNvPr id="23142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6845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AD5BE-2861-4996-A59C-547EA546E5CC}" type="slidenum">
              <a:rPr lang="en-US"/>
              <a:pPr/>
              <a:t>40</a:t>
            </a:fld>
            <a:endParaRPr lang="en-US"/>
          </a:p>
        </p:txBody>
      </p:sp>
      <p:sp>
        <p:nvSpPr>
          <p:cNvPr id="232450" name="Rectangle 1026"/>
          <p:cNvSpPr>
            <a:spLocks noGrp="1" noRot="1" noChangeAspect="1" noChangeArrowheads="1" noTextEdit="1"/>
          </p:cNvSpPr>
          <p:nvPr>
            <p:ph type="sldImg"/>
          </p:nvPr>
        </p:nvSpPr>
        <p:spPr>
          <a:ln/>
        </p:spPr>
      </p:sp>
      <p:sp>
        <p:nvSpPr>
          <p:cNvPr id="23245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3568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C2B3F-2EE9-48CD-B642-AB6348E9EFC4}" type="slidenum">
              <a:rPr lang="en-US"/>
              <a:pPr/>
              <a:t>41</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00602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CD93C-A1AB-4F9D-A73F-E272AA11FBB9}" type="slidenum">
              <a:rPr lang="en-US"/>
              <a:pPr/>
              <a:t>42</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7920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87893-6C22-4EAA-8362-768E961E3E74}" type="slidenum">
              <a:rPr lang="en-US"/>
              <a:pPr/>
              <a:t>43</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9307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44</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8876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45</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4533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AD065-7167-487D-84C4-7B47B901E43C}" type="slidenum">
              <a:rPr lang="en-US"/>
              <a:pPr/>
              <a:t>46</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733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4</a:t>
            </a:fld>
            <a:endParaRPr lang="en-US"/>
          </a:p>
        </p:txBody>
      </p:sp>
    </p:spTree>
    <p:extLst>
      <p:ext uri="{BB962C8B-B14F-4D97-AF65-F5344CB8AC3E}">
        <p14:creationId xmlns:p14="http://schemas.microsoft.com/office/powerpoint/2010/main" val="1581037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EDB32-9059-411C-B470-4F17C612DB19}" type="slidenum">
              <a:rPr lang="en-US"/>
              <a:pPr/>
              <a:t>47</a:t>
            </a:fld>
            <a:endParaRPr lang="en-US"/>
          </a:p>
        </p:txBody>
      </p:sp>
      <p:sp>
        <p:nvSpPr>
          <p:cNvPr id="238594" name="Rectangle 1026"/>
          <p:cNvSpPr>
            <a:spLocks noGrp="1" noRot="1" noChangeAspect="1" noChangeArrowheads="1" noTextEdit="1"/>
          </p:cNvSpPr>
          <p:nvPr>
            <p:ph type="sldImg"/>
          </p:nvPr>
        </p:nvSpPr>
        <p:spPr>
          <a:ln/>
        </p:spPr>
      </p:sp>
      <p:sp>
        <p:nvSpPr>
          <p:cNvPr id="238595"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2278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32A3D-8256-43D1-9D37-64AE574CDA46}" type="slidenum">
              <a:rPr lang="en-US"/>
              <a:pPr/>
              <a:t>48</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9851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73612-B2B7-415B-BD0B-C3DDB45ED59C}" type="slidenum">
              <a:rPr lang="en-US"/>
              <a:pPr/>
              <a:t>49</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70354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73612-B2B7-415B-BD0B-C3DDB45ED59C}" type="slidenum">
              <a:rPr lang="en-US"/>
              <a:pPr/>
              <a:t>50</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6112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E0670-3023-4BB7-A747-16ED1710E089}" type="slidenum">
              <a:rPr lang="en-US"/>
              <a:pPr/>
              <a:t>51</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0335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AE8DC-4C15-40A1-B210-B3F44905FF19}" type="slidenum">
              <a:rPr lang="en-US"/>
              <a:pPr/>
              <a:t>52</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0258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56</a:t>
            </a:fld>
            <a:endParaRPr lang="en-US"/>
          </a:p>
        </p:txBody>
      </p:sp>
    </p:spTree>
    <p:extLst>
      <p:ext uri="{BB962C8B-B14F-4D97-AF65-F5344CB8AC3E}">
        <p14:creationId xmlns:p14="http://schemas.microsoft.com/office/powerpoint/2010/main" val="8574567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00832-FEF8-4A35-B001-DD1AC04483DC}" type="slidenum">
              <a:rPr lang="en-US"/>
              <a:pPr/>
              <a:t>57</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00322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00832-FEF8-4A35-B001-DD1AC04483DC}" type="slidenum">
              <a:rPr lang="en-US"/>
              <a:pPr/>
              <a:t>58</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39487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CCDD6-DCF9-4647-ACD1-A06B9FB769C1}" type="slidenum">
              <a:rPr lang="en-US"/>
              <a:pPr/>
              <a:t>59</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464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6</a:t>
            </a:fld>
            <a:endParaRPr lang="en-US"/>
          </a:p>
        </p:txBody>
      </p:sp>
    </p:spTree>
    <p:extLst>
      <p:ext uri="{BB962C8B-B14F-4D97-AF65-F5344CB8AC3E}">
        <p14:creationId xmlns:p14="http://schemas.microsoft.com/office/powerpoint/2010/main" val="626495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CF976-0675-4E93-82D8-8266C63D9B50}" type="slidenum">
              <a:rPr lang="en-US"/>
              <a:pPr/>
              <a:t>60</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7613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AA930-C99C-46CF-B550-963ADE7193B2}" type="slidenum">
              <a:rPr lang="en-US"/>
              <a:pPr/>
              <a:t>61</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27007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E86E1-9278-48F6-96C9-0626624145BD}" type="slidenum">
              <a:rPr lang="en-US"/>
              <a:pPr/>
              <a:t>62</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31186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D348A-7BFC-4920-8A9D-54488F67B281}" type="slidenum">
              <a:rPr lang="en-US"/>
              <a:pPr/>
              <a:t>63</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0506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C69EB-C3EE-4167-9D19-2D3B25BCB404}" type="slidenum">
              <a:rPr lang="en-US"/>
              <a:pPr/>
              <a:t>64</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880941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C69EB-C3EE-4167-9D19-2D3B25BCB404}" type="slidenum">
              <a:rPr lang="en-US"/>
              <a:pPr/>
              <a:t>65</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5027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A1A98-B9CB-4B22-9355-B7137C3D055D}" type="slidenum">
              <a:rPr lang="en-US"/>
              <a:pPr/>
              <a:t>66</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941617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DD09C-D1BD-4088-978B-E55F385BC749}" type="slidenum">
              <a:rPr lang="en-US"/>
              <a:pPr/>
              <a:t>67</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9602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DD09C-D1BD-4088-978B-E55F385BC749}" type="slidenum">
              <a:rPr lang="en-US"/>
              <a:pPr/>
              <a:t>68</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5333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73A19-C203-4DC6-9465-F3C0E7BBC946}" type="slidenum">
              <a:rPr lang="en-US"/>
              <a:pPr/>
              <a:t>69</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46640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7</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139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8</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7724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9</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20601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10</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80995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454F-492C-4C0C-A74B-2C04BB4152E4}" type="slidenum">
              <a:rPr lang="en-US"/>
              <a:pPr/>
              <a:t>11</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953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61FEA7-45D8-2D44-B4D3-34CB831CBB98}"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76572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12984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170490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endParaRPr lang="en-US"/>
          </a:p>
        </p:txBody>
      </p:sp>
      <p:sp>
        <p:nvSpPr>
          <p:cNvPr id="4" name="Date Placeholder 3"/>
          <p:cNvSpPr>
            <a:spLocks noGrp="1"/>
          </p:cNvSpPr>
          <p:nvPr>
            <p:ph type="dt" sz="half" idx="10"/>
          </p:nvPr>
        </p:nvSpPr>
        <p:spPr>
          <a:xfrm>
            <a:off x="914400" y="6248400"/>
            <a:ext cx="2540000" cy="457200"/>
          </a:xfrm>
        </p:spPr>
        <p:txBody>
          <a:bodyPr/>
          <a:lstStyle>
            <a:lvl1pPr>
              <a:defRPr/>
            </a:lvl1pPr>
          </a:lstStyle>
          <a:p>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2FFB4CD0-E1CF-4347-8A81-77586409F32D}" type="slidenum">
              <a:rPr lang="en-US"/>
              <a:pPr/>
              <a:t>‹#›</a:t>
            </a:fld>
            <a:endParaRPr lang="en-US"/>
          </a:p>
        </p:txBody>
      </p:sp>
    </p:spTree>
    <p:extLst>
      <p:ext uri="{BB962C8B-B14F-4D97-AF65-F5344CB8AC3E}">
        <p14:creationId xmlns:p14="http://schemas.microsoft.com/office/powerpoint/2010/main" val="119996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61FEA7-45D8-2D44-B4D3-34CB831CBB98}"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209763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61FEA7-45D8-2D44-B4D3-34CB831CBB98}"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78708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61FEA7-45D8-2D44-B4D3-34CB831CBB98}"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88045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61FEA7-45D8-2D44-B4D3-34CB831CBB98}" type="datetimeFigureOut">
              <a:rPr lang="en-US" smtClean="0"/>
              <a:t>8/16/18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58983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61FEA7-45D8-2D44-B4D3-34CB831CBB98}" type="datetimeFigureOut">
              <a:rPr lang="en-US" smtClean="0"/>
              <a:t>8/16/18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29895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FEA7-45D8-2D44-B4D3-34CB831CBB98}" type="datetimeFigureOut">
              <a:rPr lang="en-US" smtClean="0"/>
              <a:t>8/16/18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21776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61FEA7-45D8-2D44-B4D3-34CB831CBB98}"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6058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61FEA7-45D8-2D44-B4D3-34CB831CBB98}"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F012-ACAC-A44E-A9B3-4984D8786B24}" type="slidenum">
              <a:rPr lang="en-US" smtClean="0"/>
              <a:t>‹#›</a:t>
            </a:fld>
            <a:endParaRPr lang="en-US"/>
          </a:p>
        </p:txBody>
      </p:sp>
    </p:spTree>
    <p:extLst>
      <p:ext uri="{BB962C8B-B14F-4D97-AF65-F5344CB8AC3E}">
        <p14:creationId xmlns:p14="http://schemas.microsoft.com/office/powerpoint/2010/main" val="158011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1FEA7-45D8-2D44-B4D3-34CB831CBB98}" type="datetimeFigureOut">
              <a:rPr lang="en-US" smtClean="0"/>
              <a:t>8/16/18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F012-ACAC-A44E-A9B3-4984D8786B24}" type="slidenum">
              <a:rPr lang="en-US" smtClean="0"/>
              <a:t>‹#›</a:t>
            </a:fld>
            <a:endParaRPr lang="en-US"/>
          </a:p>
        </p:txBody>
      </p:sp>
    </p:spTree>
    <p:extLst>
      <p:ext uri="{BB962C8B-B14F-4D97-AF65-F5344CB8AC3E}">
        <p14:creationId xmlns:p14="http://schemas.microsoft.com/office/powerpoint/2010/main" val="73538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60.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0095"/>
            <a:ext cx="9144000" cy="2387600"/>
          </a:xfrm>
        </p:spPr>
        <p:txBody>
          <a:bodyPr>
            <a:normAutofit/>
          </a:bodyPr>
          <a:lstStyle/>
          <a:p>
            <a:r>
              <a:rPr lang="en-US" dirty="0"/>
              <a:t>Lectures 3:</a:t>
            </a:r>
            <a:br>
              <a:rPr lang="en-US" dirty="0"/>
            </a:br>
            <a:r>
              <a:rPr lang="en-US" dirty="0"/>
              <a:t>Introduction to SQL Part II</a:t>
            </a:r>
          </a:p>
        </p:txBody>
      </p:sp>
      <p:sp>
        <p:nvSpPr>
          <p:cNvPr id="4" name="Rectangle 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10</a:t>
            </a:fld>
            <a:endParaRPr lang="en-US"/>
          </a:p>
        </p:txBody>
      </p:sp>
      <p:sp>
        <p:nvSpPr>
          <p:cNvPr id="124931" name="Text Box 3"/>
          <p:cNvSpPr txBox="1">
            <a:spLocks noChangeArrowheads="1"/>
          </p:cNvSpPr>
          <p:nvPr/>
        </p:nvSpPr>
        <p:spPr bwMode="auto">
          <a:xfrm>
            <a:off x="760732" y="1883335"/>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dirty="0"/>
              <a:t>What does this look like in Python?</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8" name="Content Placeholder 2"/>
          <p:cNvSpPr txBox="1">
            <a:spLocks/>
          </p:cNvSpPr>
          <p:nvPr/>
        </p:nvSpPr>
        <p:spPr>
          <a:xfrm>
            <a:off x="838200" y="3381379"/>
            <a:ext cx="5408364" cy="319569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Semantics:</a:t>
            </a:r>
            <a:endParaRPr lang="en-US" b="1" dirty="0"/>
          </a:p>
          <a:p>
            <a:pPr marL="914400" lvl="1" indent="-457200">
              <a:buFont typeface="+mj-lt"/>
              <a:buAutoNum type="arabicPeriod"/>
            </a:pPr>
            <a:r>
              <a:rPr lang="en-US" dirty="0"/>
              <a:t>Take </a:t>
            </a:r>
            <a:r>
              <a:rPr lang="en-US" u="sng" dirty="0"/>
              <a:t>cross-product</a:t>
            </a:r>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r>
              <a:rPr lang="en-US" dirty="0"/>
              <a:t>Apply </a:t>
            </a:r>
            <a:r>
              <a:rPr lang="en-US" u="sng" dirty="0"/>
              <a:t>selections</a:t>
            </a:r>
            <a:r>
              <a:rPr lang="en-US" dirty="0"/>
              <a:t> / </a:t>
            </a:r>
            <a:r>
              <a:rPr lang="en-US" u="sng" dirty="0"/>
              <a:t>conditions</a:t>
            </a:r>
          </a:p>
          <a:p>
            <a:pPr marL="914400" lvl="1" indent="-457200">
              <a:buFont typeface="+mj-lt"/>
              <a:buAutoNum type="arabicPeriod"/>
            </a:pPr>
            <a:endParaRPr lang="en-US" dirty="0"/>
          </a:p>
          <a:p>
            <a:pPr marL="914400" lvl="1" indent="-457200">
              <a:buFont typeface="+mj-lt"/>
              <a:buAutoNum type="arabicPeriod"/>
            </a:pPr>
            <a:endParaRPr lang="en-US" dirty="0"/>
          </a:p>
          <a:p>
            <a:pPr marL="914400" lvl="1" indent="-457200">
              <a:buFont typeface="+mj-lt"/>
              <a:buAutoNum type="arabicPeriod"/>
            </a:pPr>
            <a:r>
              <a:rPr lang="en-US" dirty="0"/>
              <a:t>Apply </a:t>
            </a:r>
            <a:r>
              <a:rPr lang="en-US" u="sng" dirty="0"/>
              <a:t>projection</a:t>
            </a:r>
            <a:endParaRPr lang="en-US" dirty="0"/>
          </a:p>
          <a:p>
            <a:pPr marL="914400" lvl="1" indent="-457200">
              <a:buFont typeface="+mj-lt"/>
              <a:buAutoNum type="arabicPeriod"/>
            </a:pPr>
            <a:endParaRPr lang="en-US" dirty="0"/>
          </a:p>
        </p:txBody>
      </p:sp>
      <p:sp>
        <p:nvSpPr>
          <p:cNvPr id="3" name="Rectangle 2"/>
          <p:cNvSpPr/>
          <p:nvPr/>
        </p:nvSpPr>
        <p:spPr>
          <a:xfrm>
            <a:off x="6023119" y="3608020"/>
            <a:ext cx="5597381"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sz="2400" i="1" dirty="0">
                <a:latin typeface="+mj-lt"/>
              </a:rPr>
              <a:t>Joins / cross-products</a:t>
            </a:r>
            <a:r>
              <a:rPr lang="en-US" sz="2400" dirty="0">
                <a:latin typeface="+mj-lt"/>
              </a:rPr>
              <a:t> are just </a:t>
            </a:r>
            <a:r>
              <a:rPr lang="en-US" sz="2400" b="1" dirty="0">
                <a:latin typeface="+mj-lt"/>
              </a:rPr>
              <a:t>nested for loops</a:t>
            </a:r>
            <a:r>
              <a:rPr lang="en-US" sz="2400" dirty="0">
                <a:latin typeface="+mj-lt"/>
              </a:rPr>
              <a:t> (in simplest implementation)!</a:t>
            </a:r>
            <a:endParaRPr lang="en-US" sz="2400" i="1" dirty="0">
              <a:latin typeface="+mj-lt"/>
            </a:endParaRPr>
          </a:p>
        </p:txBody>
      </p:sp>
      <p:sp>
        <p:nvSpPr>
          <p:cNvPr id="13" name="Rectangle 12"/>
          <p:cNvSpPr/>
          <p:nvPr/>
        </p:nvSpPr>
        <p:spPr>
          <a:xfrm>
            <a:off x="6023119" y="4982316"/>
            <a:ext cx="2587481"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sz="2400" i="1">
                <a:latin typeface="+mj-lt"/>
              </a:rPr>
              <a:t>If-then statements!</a:t>
            </a:r>
            <a:endParaRPr lang="en-US" sz="2400" i="1" dirty="0">
              <a:latin typeface="+mj-lt"/>
            </a:endParaRPr>
          </a:p>
        </p:txBody>
      </p:sp>
      <p:grpSp>
        <p:nvGrpSpPr>
          <p:cNvPr id="4" name="Group 3"/>
          <p:cNvGrpSpPr/>
          <p:nvPr/>
        </p:nvGrpSpPr>
        <p:grpSpPr>
          <a:xfrm>
            <a:off x="7447783" y="1023698"/>
            <a:ext cx="4172717" cy="2128137"/>
            <a:chOff x="3003209" y="3636168"/>
            <a:chExt cx="4172717" cy="2128137"/>
          </a:xfrm>
        </p:grpSpPr>
        <p:sp>
          <p:nvSpPr>
            <p:cNvPr id="15" name="Rectangle 7"/>
            <p:cNvSpPr>
              <a:spLocks noChangeArrowheads="1"/>
            </p:cNvSpPr>
            <p:nvPr/>
          </p:nvSpPr>
          <p:spPr bwMode="auto">
            <a:xfrm>
              <a:off x="3003209" y="5034039"/>
              <a:ext cx="1576072" cy="461665"/>
            </a:xfrm>
            <a:prstGeom prst="rect">
              <a:avLst/>
            </a:prstGeom>
            <a:noFill/>
            <a:ln w="9525">
              <a:noFill/>
              <a:miter lim="800000"/>
              <a:headEnd/>
              <a:tailEnd/>
            </a:ln>
            <a:effectLst/>
          </p:spPr>
          <p:txBody>
            <a:bodyPr wrap="none">
              <a:spAutoFit/>
            </a:bodyPr>
            <a:lstStyle/>
            <a:p>
              <a:r>
                <a:rPr lang="en-US" sz="2400" dirty="0"/>
                <a:t>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6" name="Oval 15"/>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7" name="Oval 16"/>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9" name="Oval 18"/>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20" name="Straight Arrow Connector 19"/>
            <p:cNvCxnSpPr/>
            <p:nvPr/>
          </p:nvCxnSpPr>
          <p:spPr>
            <a:xfrm flipV="1">
              <a:off x="4579281" y="5017856"/>
              <a:ext cx="744507" cy="2061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Freeform 20"/>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8605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11</a:t>
            </a:fld>
            <a:endParaRPr lang="en-US"/>
          </a:p>
        </p:txBody>
      </p:sp>
      <p:sp>
        <p:nvSpPr>
          <p:cNvPr id="124931" name="Text Box 3"/>
          <p:cNvSpPr txBox="1">
            <a:spLocks noChangeArrowheads="1"/>
          </p:cNvSpPr>
          <p:nvPr/>
        </p:nvSpPr>
        <p:spPr bwMode="auto">
          <a:xfrm>
            <a:off x="760732" y="1883335"/>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dirty="0"/>
              <a:t>What does this look like in Python?</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4" name="Group 3"/>
          <p:cNvGrpSpPr/>
          <p:nvPr/>
        </p:nvGrpSpPr>
        <p:grpSpPr>
          <a:xfrm>
            <a:off x="7447783" y="1023698"/>
            <a:ext cx="4172717" cy="2128137"/>
            <a:chOff x="3003209" y="3636168"/>
            <a:chExt cx="4172717" cy="2128137"/>
          </a:xfrm>
        </p:grpSpPr>
        <p:sp>
          <p:nvSpPr>
            <p:cNvPr id="15" name="Rectangle 7"/>
            <p:cNvSpPr>
              <a:spLocks noChangeArrowheads="1"/>
            </p:cNvSpPr>
            <p:nvPr/>
          </p:nvSpPr>
          <p:spPr bwMode="auto">
            <a:xfrm>
              <a:off x="3003209" y="5034039"/>
              <a:ext cx="1576072" cy="461665"/>
            </a:xfrm>
            <a:prstGeom prst="rect">
              <a:avLst/>
            </a:prstGeom>
            <a:noFill/>
            <a:ln w="9525">
              <a:noFill/>
              <a:miter lim="800000"/>
              <a:headEnd/>
              <a:tailEnd/>
            </a:ln>
            <a:effectLst/>
          </p:spPr>
          <p:txBody>
            <a:bodyPr wrap="none">
              <a:spAutoFit/>
            </a:bodyPr>
            <a:lstStyle/>
            <a:p>
              <a:r>
                <a:rPr lang="en-US" sz="2400" dirty="0"/>
                <a:t>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6" name="Oval 15"/>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7" name="Oval 16"/>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9" name="Oval 18"/>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20" name="Straight Arrow Connector 19"/>
            <p:cNvCxnSpPr/>
            <p:nvPr/>
          </p:nvCxnSpPr>
          <p:spPr>
            <a:xfrm flipV="1">
              <a:off x="4579281" y="5017856"/>
              <a:ext cx="744507" cy="2061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Freeform 20"/>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Rectangle 21"/>
          <p:cNvSpPr/>
          <p:nvPr/>
        </p:nvSpPr>
        <p:spPr>
          <a:xfrm>
            <a:off x="838200" y="3404459"/>
            <a:ext cx="10782300" cy="2554545"/>
          </a:xfrm>
          <a:prstGeom prst="rect">
            <a:avLst/>
          </a:prstGeom>
          <a:solidFill>
            <a:schemeClr val="tx1"/>
          </a:solidFill>
        </p:spPr>
        <p:txBody>
          <a:bodyPr wrap="square">
            <a:spAutoFit/>
          </a:bodyPr>
          <a:lstStyle/>
          <a:p>
            <a:r>
              <a:rPr lang="en-US" sz="2000" dirty="0">
                <a:solidFill>
                  <a:schemeClr val="bg1"/>
                </a:solidFill>
                <a:latin typeface="Menlo" charset="0"/>
                <a:ea typeface="Menlo" charset="0"/>
                <a:cs typeface="Menlo" charset="0"/>
              </a:rPr>
              <a:t>output = {}</a:t>
            </a:r>
          </a:p>
          <a:p>
            <a:endParaRPr lang="en-US" sz="2000" dirty="0">
              <a:solidFill>
                <a:schemeClr val="bg1"/>
              </a:solidFill>
              <a:latin typeface="Menlo" charset="0"/>
              <a:ea typeface="Menlo" charset="0"/>
              <a:cs typeface="Menlo" charset="0"/>
            </a:endParaRPr>
          </a:p>
          <a:p>
            <a:r>
              <a:rPr lang="en-US" sz="2000" dirty="0">
                <a:solidFill>
                  <a:schemeClr val="bg1"/>
                </a:solidFill>
                <a:latin typeface="Menlo" charset="0"/>
                <a:ea typeface="Menlo" charset="0"/>
                <a:cs typeface="Menlo" charset="0"/>
              </a:rPr>
              <a:t>for r in R:</a:t>
            </a:r>
          </a:p>
          <a:p>
            <a:r>
              <a:rPr lang="en-US" sz="2000" dirty="0">
                <a:solidFill>
                  <a:schemeClr val="bg1"/>
                </a:solidFill>
                <a:latin typeface="Menlo" charset="0"/>
                <a:ea typeface="Menlo" charset="0"/>
                <a:cs typeface="Menlo" charset="0"/>
              </a:rPr>
              <a:t>   for s in S:</a:t>
            </a:r>
          </a:p>
          <a:p>
            <a:r>
              <a:rPr lang="en-US" sz="2000" dirty="0">
                <a:solidFill>
                  <a:schemeClr val="bg1"/>
                </a:solidFill>
                <a:latin typeface="Menlo" charset="0"/>
                <a:ea typeface="Menlo" charset="0"/>
                <a:cs typeface="Menlo" charset="0"/>
              </a:rPr>
              <a:t>      for t in T:</a:t>
            </a:r>
          </a:p>
          <a:p>
            <a:r>
              <a:rPr lang="en-US" sz="2000" dirty="0">
                <a:solidFill>
                  <a:schemeClr val="bg1"/>
                </a:solidFill>
                <a:latin typeface="Menlo" charset="0"/>
                <a:ea typeface="Menlo" charset="0"/>
                <a:cs typeface="Menlo" charset="0"/>
              </a:rPr>
              <a:t>         if r[‘A’] == s[‘A’] or r[‘A’] == t[‘A’]:</a:t>
            </a:r>
          </a:p>
          <a:p>
            <a:r>
              <a:rPr lang="en-US" sz="2000" dirty="0">
                <a:solidFill>
                  <a:schemeClr val="bg1"/>
                </a:solidFill>
                <a:latin typeface="Menlo" charset="0"/>
                <a:ea typeface="Menlo" charset="0"/>
                <a:cs typeface="Menlo" charset="0"/>
              </a:rPr>
              <a:t>            </a:t>
            </a:r>
            <a:r>
              <a:rPr lang="en-US" sz="2000" dirty="0" err="1">
                <a:solidFill>
                  <a:schemeClr val="bg1"/>
                </a:solidFill>
                <a:latin typeface="Menlo" charset="0"/>
                <a:ea typeface="Menlo" charset="0"/>
                <a:cs typeface="Menlo" charset="0"/>
              </a:rPr>
              <a:t>output.add</a:t>
            </a:r>
            <a:r>
              <a:rPr lang="en-US" sz="2000" dirty="0">
                <a:solidFill>
                  <a:schemeClr val="bg1"/>
                </a:solidFill>
                <a:latin typeface="Menlo" charset="0"/>
                <a:ea typeface="Menlo" charset="0"/>
                <a:cs typeface="Menlo" charset="0"/>
              </a:rPr>
              <a:t>(r[‘A’])</a:t>
            </a:r>
          </a:p>
          <a:p>
            <a:r>
              <a:rPr lang="en-US" sz="2000" dirty="0">
                <a:solidFill>
                  <a:schemeClr val="bg1"/>
                </a:solidFill>
                <a:latin typeface="Menlo" charset="0"/>
                <a:ea typeface="Menlo" charset="0"/>
                <a:cs typeface="Menlo" charset="0"/>
              </a:rPr>
              <a:t>return list(output)</a:t>
            </a:r>
          </a:p>
        </p:txBody>
      </p:sp>
      <p:sp>
        <p:nvSpPr>
          <p:cNvPr id="2" name="TextBox 1"/>
          <p:cNvSpPr txBox="1"/>
          <p:nvPr/>
        </p:nvSpPr>
        <p:spPr>
          <a:xfrm>
            <a:off x="1683099" y="6279799"/>
            <a:ext cx="5198218"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400" dirty="0"/>
              <a:t>Can you </a:t>
            </a:r>
            <a:r>
              <a:rPr lang="en-US" sz="2400"/>
              <a:t>see now what happens if S = []?</a:t>
            </a:r>
          </a:p>
        </p:txBody>
      </p:sp>
      <p:sp>
        <p:nvSpPr>
          <p:cNvPr id="18" name="TextBox 17"/>
          <p:cNvSpPr txBox="1"/>
          <p:nvPr/>
        </p:nvSpPr>
        <p:spPr>
          <a:xfrm>
            <a:off x="7771557" y="6279799"/>
            <a:ext cx="2997744" cy="369332"/>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dirty="0">
                <a:latin typeface="+mj-lt"/>
              </a:rPr>
              <a:t>See bonus activity on website!</a:t>
            </a:r>
          </a:p>
        </p:txBody>
      </p:sp>
    </p:spTree>
    <p:extLst>
      <p:ext uri="{BB962C8B-B14F-4D97-AF65-F5344CB8AC3E}">
        <p14:creationId xmlns:p14="http://schemas.microsoft.com/office/powerpoint/2010/main" val="140801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3054"/>
            <a:ext cx="10515600" cy="2852737"/>
          </a:xfrm>
        </p:spPr>
        <p:txBody>
          <a:bodyPr/>
          <a:lstStyle/>
          <a:p>
            <a:r>
              <a:rPr lang="en-US" dirty="0" err="1"/>
              <a:t>Multiset</a:t>
            </a:r>
            <a:r>
              <a:rPr lang="en-US" dirty="0"/>
              <a:t> Operations</a:t>
            </a:r>
          </a:p>
        </p:txBody>
      </p:sp>
      <p:sp>
        <p:nvSpPr>
          <p:cNvPr id="4" name="Slide Number Placeholder 3"/>
          <p:cNvSpPr>
            <a:spLocks noGrp="1"/>
          </p:cNvSpPr>
          <p:nvPr>
            <p:ph type="sldNum" sz="quarter" idx="12"/>
          </p:nvPr>
        </p:nvSpPr>
        <p:spPr/>
        <p:txBody>
          <a:bodyPr/>
          <a:lstStyle/>
          <a:p>
            <a:fld id="{40A01959-B587-3B45-A9B3-C17F42F09305}" type="slidenum">
              <a:rPr lang="en-US" smtClean="0"/>
              <a:t>12</a:t>
            </a:fld>
            <a:endParaRPr lang="en-US"/>
          </a:p>
        </p:txBody>
      </p:sp>
      <p:sp>
        <p:nvSpPr>
          <p:cNvPr id="3" name="TextBox 2"/>
          <p:cNvSpPr txBox="1"/>
          <p:nvPr/>
        </p:nvSpPr>
        <p:spPr>
          <a:xfrm>
            <a:off x="2225407" y="5916058"/>
            <a:ext cx="184731" cy="369332"/>
          </a:xfrm>
          <a:prstGeom prst="rect">
            <a:avLst/>
          </a:prstGeom>
          <a:noFill/>
        </p:spPr>
        <p:txBody>
          <a:bodyPr wrap="none" rtlCol="0">
            <a:spAutoFit/>
          </a:bodyPr>
          <a:lstStyle/>
          <a:p>
            <a:endParaRPr lang="en-US" dirty="0"/>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72339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Recall </a:t>
            </a:r>
            <a:r>
              <a:rPr lang="en-US" dirty="0" err="1"/>
              <a:t>Multisets</a:t>
            </a:r>
            <a:endParaRPr lang="en-US" dirty="0"/>
          </a:p>
        </p:txBody>
      </p:sp>
      <p:sp>
        <p:nvSpPr>
          <p:cNvPr id="3" name="Slide Number Placeholder 2"/>
          <p:cNvSpPr>
            <a:spLocks noGrp="1"/>
          </p:cNvSpPr>
          <p:nvPr>
            <p:ph type="sldNum" sz="quarter" idx="12"/>
          </p:nvPr>
        </p:nvSpPr>
        <p:spPr/>
        <p:txBody>
          <a:bodyPr/>
          <a:lstStyle/>
          <a:p>
            <a:fld id="{71C162CE-480A-44CE-B867-ADB1FE527ED4}" type="slidenum">
              <a:rPr lang="en-US" smtClean="0"/>
              <a:pPr/>
              <a:t>13</a:t>
            </a:fld>
            <a:endParaRPr lang="en-US" dirty="0"/>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aphicFrame>
        <p:nvGraphicFramePr>
          <p:cNvPr id="6" name="Table 5"/>
          <p:cNvGraphicFramePr>
            <a:graphicFrameLocks noGrp="1"/>
          </p:cNvGraphicFramePr>
          <p:nvPr>
            <p:extLst/>
          </p:nvPr>
        </p:nvGraphicFramePr>
        <p:xfrm>
          <a:off x="2222041" y="1966494"/>
          <a:ext cx="1045684" cy="4539762"/>
        </p:xfrm>
        <a:graphic>
          <a:graphicData uri="http://schemas.openxmlformats.org/drawingml/2006/table">
            <a:tbl>
              <a:tblPr firstRow="1" bandRow="1">
                <a:tableStyleId>{7E9639D4-E3E2-4D34-9284-5A2195B3D0D7}</a:tableStyleId>
              </a:tblPr>
              <a:tblGrid>
                <a:gridCol w="1045684">
                  <a:extLst>
                    <a:ext uri="{9D8B030D-6E8A-4147-A177-3AD203B41FA5}">
                      <a16:colId xmlns:a16="http://schemas.microsoft.com/office/drawing/2014/main" val="20000"/>
                    </a:ext>
                  </a:extLst>
                </a:gridCol>
              </a:tblGrid>
              <a:tr h="504418">
                <a:tc>
                  <a:txBody>
                    <a:bodyPr/>
                    <a:lstStyle/>
                    <a:p>
                      <a:pPr algn="ctr"/>
                      <a:r>
                        <a:rPr lang="en-US" dirty="0"/>
                        <a:t>Tuple</a:t>
                      </a:r>
                    </a:p>
                  </a:txBody>
                  <a:tcPr/>
                </a:tc>
                <a:extLst>
                  <a:ext uri="{0D108BD9-81ED-4DB2-BD59-A6C34878D82A}">
                    <a16:rowId xmlns:a16="http://schemas.microsoft.com/office/drawing/2014/main" val="10000"/>
                  </a:ext>
                </a:extLst>
              </a:tr>
              <a:tr h="504418">
                <a:tc>
                  <a:txBody>
                    <a:bodyPr/>
                    <a:lstStyle/>
                    <a:p>
                      <a:pPr algn="ctr"/>
                      <a:r>
                        <a:rPr lang="en-US" dirty="0"/>
                        <a:t>(1, a)</a:t>
                      </a:r>
                    </a:p>
                  </a:txBody>
                  <a:tcPr/>
                </a:tc>
                <a:extLst>
                  <a:ext uri="{0D108BD9-81ED-4DB2-BD59-A6C34878D82A}">
                    <a16:rowId xmlns:a16="http://schemas.microsoft.com/office/drawing/2014/main" val="10001"/>
                  </a:ext>
                </a:extLst>
              </a:tr>
              <a:tr h="504418">
                <a:tc>
                  <a:txBody>
                    <a:bodyPr/>
                    <a:lstStyle/>
                    <a:p>
                      <a:pPr algn="ctr"/>
                      <a:r>
                        <a:rPr lang="en-US" dirty="0"/>
                        <a:t>(1, a)</a:t>
                      </a:r>
                    </a:p>
                  </a:txBody>
                  <a:tcPr/>
                </a:tc>
                <a:extLst>
                  <a:ext uri="{0D108BD9-81ED-4DB2-BD59-A6C34878D82A}">
                    <a16:rowId xmlns:a16="http://schemas.microsoft.com/office/drawing/2014/main" val="10002"/>
                  </a:ext>
                </a:extLst>
              </a:tr>
              <a:tr h="504418">
                <a:tc>
                  <a:txBody>
                    <a:bodyPr/>
                    <a:lstStyle/>
                    <a:p>
                      <a:pPr algn="ctr"/>
                      <a:r>
                        <a:rPr lang="en-US" dirty="0"/>
                        <a:t>(1,</a:t>
                      </a:r>
                      <a:r>
                        <a:rPr lang="en-US" baseline="0" dirty="0"/>
                        <a:t> b)</a:t>
                      </a:r>
                      <a:endParaRPr lang="en-US" dirty="0"/>
                    </a:p>
                  </a:txBody>
                  <a:tcPr/>
                </a:tc>
                <a:extLst>
                  <a:ext uri="{0D108BD9-81ED-4DB2-BD59-A6C34878D82A}">
                    <a16:rowId xmlns:a16="http://schemas.microsoft.com/office/drawing/2014/main" val="10003"/>
                  </a:ext>
                </a:extLst>
              </a:tr>
              <a:tr h="504418">
                <a:tc>
                  <a:txBody>
                    <a:bodyPr/>
                    <a:lstStyle/>
                    <a:p>
                      <a:pPr algn="ctr"/>
                      <a:r>
                        <a:rPr lang="en-US" dirty="0"/>
                        <a:t>(2, c)</a:t>
                      </a:r>
                    </a:p>
                  </a:txBody>
                  <a:tcPr/>
                </a:tc>
                <a:extLst>
                  <a:ext uri="{0D108BD9-81ED-4DB2-BD59-A6C34878D82A}">
                    <a16:rowId xmlns:a16="http://schemas.microsoft.com/office/drawing/2014/main" val="10004"/>
                  </a:ext>
                </a:extLst>
              </a:tr>
              <a:tr h="504418">
                <a:tc>
                  <a:txBody>
                    <a:bodyPr/>
                    <a:lstStyle/>
                    <a:p>
                      <a:pPr algn="ctr"/>
                      <a:r>
                        <a:rPr lang="en-US" dirty="0"/>
                        <a:t>(2, c)</a:t>
                      </a:r>
                    </a:p>
                  </a:txBody>
                  <a:tcPr/>
                </a:tc>
                <a:extLst>
                  <a:ext uri="{0D108BD9-81ED-4DB2-BD59-A6C34878D82A}">
                    <a16:rowId xmlns:a16="http://schemas.microsoft.com/office/drawing/2014/main" val="10005"/>
                  </a:ext>
                </a:extLst>
              </a:tr>
              <a:tr h="504418">
                <a:tc>
                  <a:txBody>
                    <a:bodyPr/>
                    <a:lstStyle/>
                    <a:p>
                      <a:pPr algn="ctr"/>
                      <a:r>
                        <a:rPr lang="en-US" dirty="0"/>
                        <a:t>(2, c)</a:t>
                      </a:r>
                    </a:p>
                  </a:txBody>
                  <a:tcPr/>
                </a:tc>
                <a:extLst>
                  <a:ext uri="{0D108BD9-81ED-4DB2-BD59-A6C34878D82A}">
                    <a16:rowId xmlns:a16="http://schemas.microsoft.com/office/drawing/2014/main" val="10006"/>
                  </a:ext>
                </a:extLst>
              </a:tr>
              <a:tr h="504418">
                <a:tc>
                  <a:txBody>
                    <a:bodyPr/>
                    <a:lstStyle/>
                    <a:p>
                      <a:pPr algn="ctr"/>
                      <a:r>
                        <a:rPr lang="en-US" dirty="0"/>
                        <a:t>(1, d)</a:t>
                      </a:r>
                    </a:p>
                  </a:txBody>
                  <a:tcPr/>
                </a:tc>
                <a:extLst>
                  <a:ext uri="{0D108BD9-81ED-4DB2-BD59-A6C34878D82A}">
                    <a16:rowId xmlns:a16="http://schemas.microsoft.com/office/drawing/2014/main" val="10007"/>
                  </a:ext>
                </a:extLst>
              </a:tr>
              <a:tr h="504418">
                <a:tc>
                  <a:txBody>
                    <a:bodyPr/>
                    <a:lstStyle/>
                    <a:p>
                      <a:pPr algn="ctr"/>
                      <a:r>
                        <a:rPr lang="en-US" dirty="0"/>
                        <a:t>(1, d)</a:t>
                      </a:r>
                    </a:p>
                  </a:txBody>
                  <a:tcPr/>
                </a:tc>
                <a:extLst>
                  <a:ext uri="{0D108BD9-81ED-4DB2-BD59-A6C34878D82A}">
                    <a16:rowId xmlns:a16="http://schemas.microsoft.com/office/drawing/2014/main" val="10008"/>
                  </a:ext>
                </a:extLst>
              </a:tr>
            </a:tbl>
          </a:graphicData>
        </a:graphic>
      </p:graphicFrame>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762676472"/>
                  </p:ext>
                </p:extLst>
              </p:nvPr>
            </p:nvGraphicFramePr>
            <p:xfrm>
              <a:off x="7767504" y="2579731"/>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762676472"/>
                  </p:ext>
                </p:extLst>
              </p:nvPr>
            </p:nvGraphicFramePr>
            <p:xfrm>
              <a:off x="7767504" y="2579731"/>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745" t="-7813" r="-392" b="-415625"/>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8" name="Left-Right Arrow 7"/>
          <p:cNvSpPr/>
          <p:nvPr/>
        </p:nvSpPr>
        <p:spPr>
          <a:xfrm>
            <a:off x="4939229" y="3316076"/>
            <a:ext cx="1156771" cy="462709"/>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TextBox 11"/>
          <p:cNvSpPr txBox="1"/>
          <p:nvPr/>
        </p:nvSpPr>
        <p:spPr>
          <a:xfrm>
            <a:off x="4371860" y="4040427"/>
            <a:ext cx="2291509" cy="1200329"/>
          </a:xfrm>
          <a:prstGeom prst="rect">
            <a:avLst/>
          </a:prstGeom>
          <a:noFill/>
        </p:spPr>
        <p:txBody>
          <a:bodyPr wrap="square" rtlCol="0">
            <a:spAutoFit/>
          </a:bodyPr>
          <a:lstStyle/>
          <a:p>
            <a:pPr algn="ctr"/>
            <a:r>
              <a:rPr lang="en-US" sz="2400" dirty="0">
                <a:latin typeface="+mj-lt"/>
              </a:rPr>
              <a:t>Equivalent Representations of a </a:t>
            </a:r>
            <a:r>
              <a:rPr lang="en-US" sz="2400" b="1" u="sng" dirty="0" err="1">
                <a:latin typeface="+mj-lt"/>
              </a:rPr>
              <a:t>Multiset</a:t>
            </a:r>
            <a:endParaRPr lang="en-US" sz="2400" b="1" u="sng" dirty="0">
              <a:latin typeface="+mj-lt"/>
            </a:endParaRPr>
          </a:p>
        </p:txBody>
      </p:sp>
      <p:sp>
        <p:nvSpPr>
          <p:cNvPr id="4" name="TextBox 3"/>
          <p:cNvSpPr txBox="1"/>
          <p:nvPr/>
        </p:nvSpPr>
        <p:spPr>
          <a:xfrm>
            <a:off x="7767504" y="2103978"/>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p:sp>
        <p:nvSpPr>
          <p:cNvPr id="13" name="TextBox 12"/>
          <p:cNvSpPr txBox="1"/>
          <p:nvPr/>
        </p:nvSpPr>
        <p:spPr>
          <a:xfrm>
            <a:off x="2131285" y="1566384"/>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p:sp>
        <p:nvSpPr>
          <p:cNvPr id="14" name="TextBox 13"/>
          <p:cNvSpPr txBox="1"/>
          <p:nvPr/>
        </p:nvSpPr>
        <p:spPr>
          <a:xfrm>
            <a:off x="7988412" y="5404174"/>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i="1">
                <a:latin typeface="+mj-lt"/>
              </a:rPr>
              <a:t>Note: In </a:t>
            </a:r>
            <a:r>
              <a:rPr lang="en-US" sz="2400" i="1" dirty="0">
                <a:latin typeface="+mj-lt"/>
              </a:rPr>
              <a:t>a set all counts are {0,1}.</a:t>
            </a:r>
          </a:p>
        </p:txBody>
      </p:sp>
      <mc:AlternateContent xmlns:mc="http://schemas.openxmlformats.org/markup-compatibility/2006" xmlns:a14="http://schemas.microsoft.com/office/drawing/2010/main">
        <mc:Choice Requires="a14">
          <p:sp>
            <p:nvSpPr>
              <p:cNvPr id="15" name="TextBox 14"/>
              <p:cNvSpPr txBox="1"/>
              <p:nvPr/>
            </p:nvSpPr>
            <p:spPr>
              <a:xfrm>
                <a:off x="7767504" y="676049"/>
                <a:ext cx="3557265" cy="1200329"/>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14:m>
                  <m:oMath xmlns:m="http://schemas.openxmlformats.org/officeDocument/2006/math">
                    <m:r>
                      <a:rPr lang="en-US" sz="2400" i="1" smtClean="0">
                        <a:latin typeface="Cambria Math" charset="0"/>
                        <a:ea typeface="Cambria Math" charset="0"/>
                        <a:cs typeface="Cambria Math" charset="0"/>
                      </a:rPr>
                      <m:t>𝝀</m:t>
                    </m:r>
                    <m:d>
                      <m:dPr>
                        <m:ctrlPr>
                          <a:rPr lang="en-US" sz="2400" b="1" i="1">
                            <a:latin typeface="Cambria Math" panose="02040503050406030204" pitchFamily="18" charset="0"/>
                            <a:ea typeface="Cambria Math" charset="0"/>
                            <a:cs typeface="Cambria Math" charset="0"/>
                          </a:rPr>
                        </m:ctrlPr>
                      </m:dPr>
                      <m:e>
                        <m:r>
                          <a:rPr lang="en-US" sz="2400" b="1" i="1">
                            <a:latin typeface="Cambria Math" charset="0"/>
                            <a:ea typeface="Cambria Math" charset="0"/>
                            <a:cs typeface="Cambria Math" charset="0"/>
                          </a:rPr>
                          <m:t>𝑿</m:t>
                        </m:r>
                      </m:e>
                    </m:d>
                  </m:oMath>
                </a14:m>
                <a:r>
                  <a:rPr lang="en-US" sz="2400" i="1" dirty="0">
                    <a:latin typeface="+mj-lt"/>
                  </a:rPr>
                  <a:t>= “Count of tuple in X”</a:t>
                </a:r>
              </a:p>
              <a:p>
                <a:r>
                  <a:rPr lang="en-US" sz="2400" i="1" dirty="0">
                    <a:latin typeface="+mj-lt"/>
                  </a:rPr>
                  <a:t>(Items not listed have implicit count 0)</a:t>
                </a:r>
              </a:p>
            </p:txBody>
          </p:sp>
        </mc:Choice>
        <mc:Fallback xmlns="">
          <p:sp>
            <p:nvSpPr>
              <p:cNvPr id="15" name="TextBox 14"/>
              <p:cNvSpPr txBox="1">
                <a:spLocks noRot="1" noChangeAspect="1" noMove="1" noResize="1" noEditPoints="1" noAdjustHandles="1" noChangeArrowheads="1" noChangeShapeType="1" noTextEdit="1"/>
              </p:cNvSpPr>
              <p:nvPr/>
            </p:nvSpPr>
            <p:spPr>
              <a:xfrm>
                <a:off x="7767504" y="676049"/>
                <a:ext cx="3557265" cy="1200329"/>
              </a:xfrm>
              <a:prstGeom prst="rect">
                <a:avLst/>
              </a:prstGeom>
              <a:blipFill rotWithShape="0">
                <a:blip r:embed="rId3"/>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201468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Generalizing Set Operations to </a:t>
            </a:r>
            <a:r>
              <a:rPr lang="en-US" dirty="0" err="1"/>
              <a:t>Multiset</a:t>
            </a:r>
            <a:r>
              <a:rPr lang="en-US" dirty="0"/>
              <a:t> Operations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14</a:t>
            </a:fld>
            <a:endParaRPr lang="en-US"/>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94922027"/>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94922027"/>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500"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4" name="TextBox 3"/>
          <p:cNvSpPr txBox="1"/>
          <p:nvPr/>
        </p:nvSpPr>
        <p:spPr>
          <a:xfrm>
            <a:off x="760777" y="2017933"/>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1155382541"/>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𝒀</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5</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1155382541"/>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3"/>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5" name="TextBox 14"/>
          <p:cNvSpPr txBox="1"/>
          <p:nvPr/>
        </p:nvSpPr>
        <p:spPr>
          <a:xfrm>
            <a:off x="4718740" y="2017933"/>
            <a:ext cx="1219180" cy="400110"/>
          </a:xfrm>
          <a:prstGeom prst="rect">
            <a:avLst/>
          </a:prstGeom>
          <a:noFill/>
        </p:spPr>
        <p:txBody>
          <a:bodyPr wrap="none" rtlCol="0">
            <a:spAutoFit/>
          </a:bodyPr>
          <a:lstStyle/>
          <a:p>
            <a:r>
              <a:rPr lang="en-US" sz="2000" b="1" dirty="0" err="1">
                <a:latin typeface="+mj-lt"/>
              </a:rPr>
              <a:t>Multiset</a:t>
            </a:r>
            <a:r>
              <a:rPr lang="en-US" sz="2000" b="1" dirty="0">
                <a:latin typeface="+mj-lt"/>
              </a:rPr>
              <a:t> Y</a:t>
            </a: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550553759"/>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𝒁</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550553759"/>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4"/>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17" name="TextBox 16"/>
          <p:cNvSpPr txBox="1"/>
          <p:nvPr/>
        </p:nvSpPr>
        <p:spPr>
          <a:xfrm>
            <a:off x="8754127" y="2017933"/>
            <a:ext cx="1217577" cy="400110"/>
          </a:xfrm>
          <a:prstGeom prst="rect">
            <a:avLst/>
          </a:prstGeom>
          <a:noFill/>
        </p:spPr>
        <p:txBody>
          <a:bodyPr wrap="none" rtlCol="0">
            <a:spAutoFit/>
          </a:bodyPr>
          <a:lstStyle/>
          <a:p>
            <a:r>
              <a:rPr lang="en-US" sz="2000" b="1" dirty="0" err="1">
                <a:latin typeface="+mj-lt"/>
              </a:rPr>
              <a:t>Multiset</a:t>
            </a:r>
            <a:r>
              <a:rPr lang="en-US" sz="2000" b="1" dirty="0">
                <a:latin typeface="+mj-lt"/>
              </a:rPr>
              <a:t> Z</a:t>
            </a:r>
          </a:p>
        </p:txBody>
      </p:sp>
      <mc:AlternateContent xmlns:mc="http://schemas.openxmlformats.org/markup-compatibility/2006" xmlns:a14="http://schemas.microsoft.com/office/drawing/2010/main">
        <mc:Choice Requires="a14">
          <p:sp>
            <p:nvSpPr>
              <p:cNvPr id="5" name="TextBox 4"/>
              <p:cNvSpPr txBox="1"/>
              <p:nvPr/>
            </p:nvSpPr>
            <p:spPr>
              <a:xfrm>
                <a:off x="3802830" y="3056289"/>
                <a:ext cx="628377"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i="1" smtClean="0">
                          <a:latin typeface="Cambria Math" charset="0"/>
                          <a:ea typeface="Cambria Math" charset="0"/>
                          <a:cs typeface="Cambria Math" charset="0"/>
                        </a:rPr>
                        <m:t>∩</m:t>
                      </m:r>
                    </m:oMath>
                  </m:oMathPara>
                </a14:m>
                <a:endParaRPr lang="en-US" sz="5400" dirty="0"/>
              </a:p>
            </p:txBody>
          </p:sp>
        </mc:Choice>
        <mc:Fallback xmlns="">
          <p:sp>
            <p:nvSpPr>
              <p:cNvPr id="5" name="TextBox 4"/>
              <p:cNvSpPr txBox="1">
                <a:spLocks noRot="1" noChangeAspect="1" noMove="1" noResize="1" noEditPoints="1" noAdjustHandles="1" noChangeArrowheads="1" noChangeShapeType="1" noTextEdit="1"/>
              </p:cNvSpPr>
              <p:nvPr/>
            </p:nvSpPr>
            <p:spPr>
              <a:xfrm>
                <a:off x="3802830" y="3056289"/>
                <a:ext cx="628377" cy="83099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7760793" y="3056289"/>
                <a:ext cx="674865"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b="0" i="1" smtClean="0">
                          <a:latin typeface="Cambria Math" charset="0"/>
                          <a:ea typeface="Cambria Math" charset="0"/>
                          <a:cs typeface="Cambria Math" charset="0"/>
                        </a:rPr>
                        <m:t>=</m:t>
                      </m:r>
                    </m:oMath>
                  </m:oMathPara>
                </a14:m>
                <a:endParaRPr lang="en-US" sz="5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7760793" y="3056289"/>
                <a:ext cx="674865" cy="83099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061981" y="5252887"/>
                <a:ext cx="4068037"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i="1" smtClean="0">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a:latin typeface="Cambria Math" charset="0"/>
                              <a:ea typeface="Cambria Math" charset="0"/>
                              <a:cs typeface="Cambria Math" charset="0"/>
                            </a:rPr>
                            <m:t>𝒁</m:t>
                          </m:r>
                        </m:e>
                      </m:d>
                      <m:r>
                        <a:rPr lang="en-US" sz="2800" b="1" i="1" smtClean="0">
                          <a:latin typeface="Cambria Math" charset="0"/>
                          <a:ea typeface="Cambria Math" charset="0"/>
                          <a:cs typeface="Cambria Math" charset="0"/>
                        </a:rPr>
                        <m:t>=</m:t>
                      </m:r>
                      <m:r>
                        <a:rPr lang="en-US" sz="2800" b="1" i="1" smtClean="0">
                          <a:latin typeface="Cambria Math" charset="0"/>
                          <a:ea typeface="Cambria Math" charset="0"/>
                          <a:cs typeface="Cambria Math" charset="0"/>
                        </a:rPr>
                        <m:t>𝒎𝒊𝒏</m:t>
                      </m:r>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𝑿</m:t>
                          </m:r>
                        </m:e>
                      </m:d>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𝒀</m:t>
                          </m:r>
                        </m:e>
                      </m:d>
                      <m:r>
                        <a:rPr lang="en-US" sz="2800" b="1" i="1" smtClean="0">
                          <a:latin typeface="Cambria Math" charset="0"/>
                          <a:ea typeface="Cambria Math" charset="0"/>
                          <a:cs typeface="Cambria Math" charset="0"/>
                        </a:rPr>
                        <m:t>)</m:t>
                      </m:r>
                    </m:oMath>
                  </m:oMathPara>
                </a14:m>
                <a:endParaRPr lang="en-US" sz="2800" dirty="0"/>
              </a:p>
            </p:txBody>
          </p:sp>
        </mc:Choice>
        <mc:Fallback xmlns="">
          <p:sp>
            <p:nvSpPr>
              <p:cNvPr id="19" name="Rectangle 18"/>
              <p:cNvSpPr>
                <a:spLocks noRot="1" noChangeAspect="1" noMove="1" noResize="1" noEditPoints="1" noAdjustHandles="1" noChangeArrowheads="1" noChangeShapeType="1" noTextEdit="1"/>
              </p:cNvSpPr>
              <p:nvPr/>
            </p:nvSpPr>
            <p:spPr>
              <a:xfrm>
                <a:off x="4061981" y="5252887"/>
                <a:ext cx="4068037" cy="523220"/>
              </a:xfrm>
              <a:prstGeom prst="rect">
                <a:avLst/>
              </a:prstGeom>
              <a:blipFill rotWithShape="0">
                <a:blip r:embed="rId7"/>
                <a:stretch>
                  <a:fillRect/>
                </a:stretch>
              </a:blipFill>
            </p:spPr>
            <p:txBody>
              <a:bodyPr/>
              <a:lstStyle/>
              <a:p>
                <a:r>
                  <a:rPr lang="en-US">
                    <a:noFill/>
                  </a:rPr>
                  <a:t> </a:t>
                </a:r>
              </a:p>
            </p:txBody>
          </p:sp>
        </mc:Fallback>
      </mc:AlternateContent>
      <p:sp>
        <p:nvSpPr>
          <p:cNvPr id="20" name="TextBox 19"/>
          <p:cNvSpPr txBox="1"/>
          <p:nvPr/>
        </p:nvSpPr>
        <p:spPr>
          <a:xfrm>
            <a:off x="8821033" y="4982420"/>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For sets, this is </a:t>
            </a:r>
            <a:r>
              <a:rPr lang="en-US" sz="2400" b="1" dirty="0">
                <a:latin typeface="+mj-lt"/>
              </a:rPr>
              <a:t>intersection</a:t>
            </a:r>
          </a:p>
        </p:txBody>
      </p:sp>
    </p:spTree>
    <p:extLst>
      <p:ext uri="{BB962C8B-B14F-4D97-AF65-F5344CB8AC3E}">
        <p14:creationId xmlns:p14="http://schemas.microsoft.com/office/powerpoint/2010/main" val="1447359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1C162CE-480A-44CE-B867-ADB1FE527ED4}" type="slidenum">
              <a:rPr lang="en-US" smtClean="0"/>
              <a:pPr/>
              <a:t>15</a:t>
            </a:fld>
            <a:endParaRPr lang="en-US"/>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62171538"/>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𝑿</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2</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0</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3</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0</a:t>
                          </a:r>
                        </a:p>
                      </a:txBody>
                      <a:tcPr/>
                    </a:tc>
                    <a:extLst>
                      <a:ext uri="{0D108BD9-81ED-4DB2-BD59-A6C34878D82A}">
                        <a16:rowId xmlns:a16="http://schemas.microsoft.com/office/drawing/2014/main" val="10004"/>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62171538"/>
                  </p:ext>
                </p:extLst>
              </p:nvPr>
            </p:nvGraphicFramePr>
            <p:xfrm>
              <a:off x="83820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2"/>
                          <a:stretch>
                            <a:fillRect l="-62500"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0</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3</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0</a:t>
                          </a:r>
                          <a:endParaRPr lang="en-US" dirty="0"/>
                        </a:p>
                      </a:txBody>
                      <a:tcPr/>
                    </a:tc>
                  </a:tr>
                </a:tbl>
              </a:graphicData>
            </a:graphic>
          </p:graphicFrame>
        </mc:Fallback>
      </mc:AlternateContent>
      <p:sp>
        <p:nvSpPr>
          <p:cNvPr id="4" name="TextBox 3"/>
          <p:cNvSpPr txBox="1"/>
          <p:nvPr/>
        </p:nvSpPr>
        <p:spPr>
          <a:xfrm>
            <a:off x="760777" y="2017933"/>
            <a:ext cx="1227195" cy="400110"/>
          </a:xfrm>
          <a:prstGeom prst="rect">
            <a:avLst/>
          </a:prstGeom>
          <a:noFill/>
        </p:spPr>
        <p:txBody>
          <a:bodyPr wrap="none" rtlCol="0">
            <a:spAutoFit/>
          </a:bodyPr>
          <a:lstStyle/>
          <a:p>
            <a:r>
              <a:rPr lang="en-US" sz="2000" b="1" dirty="0" err="1">
                <a:latin typeface="+mj-lt"/>
              </a:rPr>
              <a:t>Multiset</a:t>
            </a:r>
            <a:r>
              <a:rPr lang="en-US" sz="2000" b="1" dirty="0">
                <a:latin typeface="+mj-lt"/>
              </a:rPr>
              <a:t> X</a:t>
            </a: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435748022"/>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𝒀</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5</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2</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435748022"/>
                  </p:ext>
                </p:extLst>
              </p:nvPr>
            </p:nvGraphicFramePr>
            <p:xfrm>
              <a:off x="4796163"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3"/>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2</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5" name="TextBox 14"/>
          <p:cNvSpPr txBox="1"/>
          <p:nvPr/>
        </p:nvSpPr>
        <p:spPr>
          <a:xfrm>
            <a:off x="4718740" y="2017933"/>
            <a:ext cx="1219180" cy="400110"/>
          </a:xfrm>
          <a:prstGeom prst="rect">
            <a:avLst/>
          </a:prstGeom>
          <a:noFill/>
        </p:spPr>
        <p:txBody>
          <a:bodyPr wrap="none" rtlCol="0">
            <a:spAutoFit/>
          </a:bodyPr>
          <a:lstStyle/>
          <a:p>
            <a:r>
              <a:rPr lang="en-US" sz="2000" b="1" dirty="0" err="1">
                <a:latin typeface="+mj-lt"/>
              </a:rPr>
              <a:t>Multiset</a:t>
            </a:r>
            <a:r>
              <a:rPr lang="en-US" sz="2000" b="1" dirty="0">
                <a:latin typeface="+mj-lt"/>
              </a:rPr>
              <a:t> Y</a:t>
            </a: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1233173512"/>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extLst>
                        <a:ext uri="{9D8B030D-6E8A-4147-A177-3AD203B41FA5}">
                          <a16:colId xmlns:a16="http://schemas.microsoft.com/office/drawing/2014/main" val="20000"/>
                        </a:ext>
                      </a:extLst>
                    </a:gridCol>
                    <a:gridCol w="1553378">
                      <a:extLst>
                        <a:ext uri="{9D8B030D-6E8A-4147-A177-3AD203B41FA5}">
                          <a16:colId xmlns:a16="http://schemas.microsoft.com/office/drawing/2014/main" val="20001"/>
                        </a:ext>
                      </a:extLst>
                    </a:gridCol>
                  </a:tblGrid>
                  <a:tr h="387080">
                    <a:tc>
                      <a:txBody>
                        <a:bodyPr/>
                        <a:lstStyle/>
                        <a:p>
                          <a:pPr algn="ctr"/>
                          <a:r>
                            <a:rPr lang="en-US" dirty="0"/>
                            <a:t>Tuple</a:t>
                          </a:r>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𝝀</m:t>
                                </m:r>
                                <m:r>
                                  <a:rPr lang="en-US" b="1" i="1" smtClean="0">
                                    <a:latin typeface="Cambria Math" charset="0"/>
                                    <a:ea typeface="Cambria Math" charset="0"/>
                                    <a:cs typeface="Cambria Math" charset="0"/>
                                  </a:rPr>
                                  <m:t>(</m:t>
                                </m:r>
                                <m:r>
                                  <a:rPr lang="en-US" b="1" i="1" smtClean="0">
                                    <a:latin typeface="Cambria Math" charset="0"/>
                                    <a:ea typeface="Cambria Math" charset="0"/>
                                    <a:cs typeface="Cambria Math" charset="0"/>
                                  </a:rPr>
                                  <m:t>𝒁</m:t>
                                </m:r>
                                <m:r>
                                  <a:rPr lang="en-US" b="1" i="1" smtClean="0">
                                    <a:latin typeface="Cambria Math" charset="0"/>
                                    <a:ea typeface="Cambria Math" charset="0"/>
                                    <a:cs typeface="Cambria Math" charset="0"/>
                                  </a:rPr>
                                  <m:t>)</m:t>
                                </m:r>
                              </m:oMath>
                            </m:oMathPara>
                          </a14:m>
                          <a:endParaRPr lang="en-US" dirty="0"/>
                        </a:p>
                      </a:txBody>
                      <a:tcPr/>
                    </a:tc>
                    <a:extLst>
                      <a:ext uri="{0D108BD9-81ED-4DB2-BD59-A6C34878D82A}">
                        <a16:rowId xmlns:a16="http://schemas.microsoft.com/office/drawing/2014/main" val="10000"/>
                      </a:ext>
                    </a:extLst>
                  </a:tr>
                  <a:tr h="387080">
                    <a:tc>
                      <a:txBody>
                        <a:bodyPr/>
                        <a:lstStyle/>
                        <a:p>
                          <a:pPr algn="ctr"/>
                          <a:r>
                            <a:rPr lang="en-US" dirty="0"/>
                            <a:t>(1, a)</a:t>
                          </a:r>
                        </a:p>
                      </a:txBody>
                      <a:tcPr/>
                    </a:tc>
                    <a:tc>
                      <a:txBody>
                        <a:bodyPr/>
                        <a:lstStyle/>
                        <a:p>
                          <a:pPr algn="ctr"/>
                          <a:r>
                            <a:rPr lang="en-US" dirty="0"/>
                            <a:t>7</a:t>
                          </a:r>
                        </a:p>
                      </a:txBody>
                      <a:tcPr/>
                    </a:tc>
                    <a:extLst>
                      <a:ext uri="{0D108BD9-81ED-4DB2-BD59-A6C34878D82A}">
                        <a16:rowId xmlns:a16="http://schemas.microsoft.com/office/drawing/2014/main" val="10001"/>
                      </a:ext>
                    </a:extLst>
                  </a:tr>
                  <a:tr h="387080">
                    <a:tc>
                      <a:txBody>
                        <a:bodyPr/>
                        <a:lstStyle/>
                        <a:p>
                          <a:pPr algn="ctr"/>
                          <a:r>
                            <a:rPr lang="en-US" dirty="0"/>
                            <a:t>(1, b)</a:t>
                          </a:r>
                        </a:p>
                      </a:txBody>
                      <a:tcPr/>
                    </a:tc>
                    <a:tc>
                      <a:txBody>
                        <a:bodyPr/>
                        <a:lstStyle/>
                        <a:p>
                          <a:pPr algn="ctr"/>
                          <a:r>
                            <a:rPr lang="en-US" dirty="0"/>
                            <a:t>1</a:t>
                          </a:r>
                        </a:p>
                      </a:txBody>
                      <a:tcPr/>
                    </a:tc>
                    <a:extLst>
                      <a:ext uri="{0D108BD9-81ED-4DB2-BD59-A6C34878D82A}">
                        <a16:rowId xmlns:a16="http://schemas.microsoft.com/office/drawing/2014/main" val="10002"/>
                      </a:ext>
                    </a:extLst>
                  </a:tr>
                  <a:tr h="387080">
                    <a:tc>
                      <a:txBody>
                        <a:bodyPr/>
                        <a:lstStyle/>
                        <a:p>
                          <a:pPr algn="ctr"/>
                          <a:r>
                            <a:rPr lang="en-US" dirty="0"/>
                            <a:t>(2, c)</a:t>
                          </a:r>
                        </a:p>
                      </a:txBody>
                      <a:tcPr/>
                    </a:tc>
                    <a:tc>
                      <a:txBody>
                        <a:bodyPr/>
                        <a:lstStyle/>
                        <a:p>
                          <a:pPr algn="ctr"/>
                          <a:r>
                            <a:rPr lang="en-US" dirty="0"/>
                            <a:t>5</a:t>
                          </a:r>
                        </a:p>
                      </a:txBody>
                      <a:tcPr/>
                    </a:tc>
                    <a:extLst>
                      <a:ext uri="{0D108BD9-81ED-4DB2-BD59-A6C34878D82A}">
                        <a16:rowId xmlns:a16="http://schemas.microsoft.com/office/drawing/2014/main" val="10003"/>
                      </a:ext>
                    </a:extLst>
                  </a:tr>
                  <a:tr h="387080">
                    <a:tc>
                      <a:txBody>
                        <a:bodyPr/>
                        <a:lstStyle/>
                        <a:p>
                          <a:pPr algn="ctr"/>
                          <a:r>
                            <a:rPr lang="en-US" dirty="0"/>
                            <a:t>(1,</a:t>
                          </a:r>
                          <a:r>
                            <a:rPr lang="en-US" baseline="0" dirty="0"/>
                            <a:t> d)</a:t>
                          </a:r>
                          <a:endParaRPr lang="en-US" dirty="0"/>
                        </a:p>
                      </a:txBody>
                      <a:tcPr/>
                    </a:tc>
                    <a:tc>
                      <a:txBody>
                        <a:bodyPr/>
                        <a:lstStyle/>
                        <a:p>
                          <a:pPr algn="ctr"/>
                          <a:r>
                            <a:rPr lang="en-US" dirty="0"/>
                            <a:t>2</a:t>
                          </a:r>
                        </a:p>
                      </a:txBody>
                      <a:tcPr/>
                    </a:tc>
                    <a:extLst>
                      <a:ext uri="{0D108BD9-81ED-4DB2-BD59-A6C34878D82A}">
                        <a16:rowId xmlns:a16="http://schemas.microsoft.com/office/drawing/2014/main" val="10004"/>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1233173512"/>
                  </p:ext>
                </p:extLst>
              </p:nvPr>
            </p:nvGraphicFramePr>
            <p:xfrm>
              <a:off x="8831550" y="2504088"/>
              <a:ext cx="2522250" cy="1935400"/>
            </p:xfrm>
            <a:graphic>
              <a:graphicData uri="http://schemas.openxmlformats.org/drawingml/2006/table">
                <a:tbl>
                  <a:tblPr firstRow="1" bandRow="1">
                    <a:tableStyleId>{7E9639D4-E3E2-4D34-9284-5A2195B3D0D7}</a:tableStyleId>
                  </a:tblPr>
                  <a:tblGrid>
                    <a:gridCol w="968872"/>
                    <a:gridCol w="1553378"/>
                  </a:tblGrid>
                  <a:tr h="387080">
                    <a:tc>
                      <a:txBody>
                        <a:bodyPr/>
                        <a:lstStyle/>
                        <a:p>
                          <a:pPr algn="ctr"/>
                          <a:r>
                            <a:rPr lang="en-US" dirty="0" smtClean="0"/>
                            <a:t>Tuple</a:t>
                          </a:r>
                          <a:endParaRPr lang="en-US" dirty="0"/>
                        </a:p>
                      </a:txBody>
                      <a:tcPr/>
                    </a:tc>
                    <a:tc>
                      <a:txBody>
                        <a:bodyPr/>
                        <a:lstStyle/>
                        <a:p>
                          <a:endParaRPr lang="en-US"/>
                        </a:p>
                      </a:txBody>
                      <a:tcPr>
                        <a:blipFill rotWithShape="0">
                          <a:blip r:embed="rId4"/>
                          <a:stretch>
                            <a:fillRect l="-62109" t="-7813" r="-391" b="-417188"/>
                          </a:stretch>
                        </a:blipFill>
                      </a:tcPr>
                    </a:tc>
                  </a:tr>
                  <a:tr h="387080">
                    <a:tc>
                      <a:txBody>
                        <a:bodyPr/>
                        <a:lstStyle/>
                        <a:p>
                          <a:pPr algn="ctr"/>
                          <a:r>
                            <a:rPr lang="en-US" dirty="0" smtClean="0"/>
                            <a:t>(1, a)</a:t>
                          </a:r>
                          <a:endParaRPr lang="en-US" dirty="0"/>
                        </a:p>
                      </a:txBody>
                      <a:tcPr/>
                    </a:tc>
                    <a:tc>
                      <a:txBody>
                        <a:bodyPr/>
                        <a:lstStyle/>
                        <a:p>
                          <a:pPr algn="ctr"/>
                          <a:r>
                            <a:rPr lang="en-US" dirty="0" smtClean="0"/>
                            <a:t>7</a:t>
                          </a:r>
                          <a:endParaRPr lang="en-US" dirty="0"/>
                        </a:p>
                      </a:txBody>
                      <a:tcPr/>
                    </a:tc>
                  </a:tr>
                  <a:tr h="387080">
                    <a:tc>
                      <a:txBody>
                        <a:bodyPr/>
                        <a:lstStyle/>
                        <a:p>
                          <a:pPr algn="ctr"/>
                          <a:r>
                            <a:rPr lang="en-US" dirty="0" smtClean="0"/>
                            <a:t>(1, b)</a:t>
                          </a:r>
                          <a:endParaRPr lang="en-US" dirty="0"/>
                        </a:p>
                      </a:txBody>
                      <a:tcPr/>
                    </a:tc>
                    <a:tc>
                      <a:txBody>
                        <a:bodyPr/>
                        <a:lstStyle/>
                        <a:p>
                          <a:pPr algn="ctr"/>
                          <a:r>
                            <a:rPr lang="en-US" dirty="0" smtClean="0"/>
                            <a:t>1</a:t>
                          </a:r>
                          <a:endParaRPr lang="en-US" dirty="0"/>
                        </a:p>
                      </a:txBody>
                      <a:tcPr/>
                    </a:tc>
                  </a:tr>
                  <a:tr h="387080">
                    <a:tc>
                      <a:txBody>
                        <a:bodyPr/>
                        <a:lstStyle/>
                        <a:p>
                          <a:pPr algn="ctr"/>
                          <a:r>
                            <a:rPr lang="en-US" dirty="0" smtClean="0"/>
                            <a:t>(2, c)</a:t>
                          </a:r>
                          <a:endParaRPr lang="en-US" dirty="0"/>
                        </a:p>
                      </a:txBody>
                      <a:tcPr/>
                    </a:tc>
                    <a:tc>
                      <a:txBody>
                        <a:bodyPr/>
                        <a:lstStyle/>
                        <a:p>
                          <a:pPr algn="ctr"/>
                          <a:r>
                            <a:rPr lang="en-US" dirty="0" smtClean="0"/>
                            <a:t>5</a:t>
                          </a:r>
                          <a:endParaRPr lang="en-US" dirty="0"/>
                        </a:p>
                      </a:txBody>
                      <a:tcPr/>
                    </a:tc>
                  </a:tr>
                  <a:tr h="387080">
                    <a:tc>
                      <a:txBody>
                        <a:bodyPr/>
                        <a:lstStyle/>
                        <a:p>
                          <a:pPr algn="ctr"/>
                          <a:r>
                            <a:rPr lang="en-US" dirty="0" smtClean="0"/>
                            <a:t>(1,</a:t>
                          </a:r>
                          <a:r>
                            <a:rPr lang="en-US" baseline="0" dirty="0" smtClean="0"/>
                            <a:t> d)</a:t>
                          </a:r>
                          <a:endParaRPr lang="en-US" dirty="0"/>
                        </a:p>
                      </a:txBody>
                      <a:tcPr/>
                    </a:tc>
                    <a:tc>
                      <a:txBody>
                        <a:bodyPr/>
                        <a:lstStyle/>
                        <a:p>
                          <a:pPr algn="ctr"/>
                          <a:r>
                            <a:rPr lang="en-US" dirty="0" smtClean="0"/>
                            <a:t>2</a:t>
                          </a:r>
                          <a:endParaRPr lang="en-US" dirty="0"/>
                        </a:p>
                      </a:txBody>
                      <a:tcPr/>
                    </a:tc>
                  </a:tr>
                </a:tbl>
              </a:graphicData>
            </a:graphic>
          </p:graphicFrame>
        </mc:Fallback>
      </mc:AlternateContent>
      <p:sp>
        <p:nvSpPr>
          <p:cNvPr id="17" name="TextBox 16"/>
          <p:cNvSpPr txBox="1"/>
          <p:nvPr/>
        </p:nvSpPr>
        <p:spPr>
          <a:xfrm>
            <a:off x="8754127" y="2017933"/>
            <a:ext cx="1217577" cy="400110"/>
          </a:xfrm>
          <a:prstGeom prst="rect">
            <a:avLst/>
          </a:prstGeom>
          <a:noFill/>
        </p:spPr>
        <p:txBody>
          <a:bodyPr wrap="none" rtlCol="0">
            <a:spAutoFit/>
          </a:bodyPr>
          <a:lstStyle/>
          <a:p>
            <a:r>
              <a:rPr lang="en-US" sz="2000" b="1" dirty="0" err="1">
                <a:latin typeface="+mj-lt"/>
              </a:rPr>
              <a:t>Multiset</a:t>
            </a:r>
            <a:r>
              <a:rPr lang="en-US" sz="2000" b="1" dirty="0">
                <a:latin typeface="+mj-lt"/>
              </a:rPr>
              <a:t> Z</a:t>
            </a:r>
          </a:p>
        </p:txBody>
      </p:sp>
      <mc:AlternateContent xmlns:mc="http://schemas.openxmlformats.org/markup-compatibility/2006" xmlns:a14="http://schemas.microsoft.com/office/drawing/2010/main">
        <mc:Choice Requires="a14">
          <p:sp>
            <p:nvSpPr>
              <p:cNvPr id="5" name="TextBox 4"/>
              <p:cNvSpPr txBox="1"/>
              <p:nvPr/>
            </p:nvSpPr>
            <p:spPr>
              <a:xfrm>
                <a:off x="3777553" y="2810068"/>
                <a:ext cx="628377"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i="1" smtClean="0">
                          <a:latin typeface="Cambria Math" charset="0"/>
                          <a:ea typeface="Cambria Math" charset="0"/>
                          <a:cs typeface="Cambria Math" charset="0"/>
                        </a:rPr>
                        <m:t>∪</m:t>
                      </m:r>
                    </m:oMath>
                  </m:oMathPara>
                </a14:m>
                <a:endParaRPr lang="en-US" sz="5400" dirty="0">
                  <a:ea typeface="Cambria Math" charset="0"/>
                  <a:cs typeface="Cambria Math"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777553" y="2810068"/>
                <a:ext cx="628377" cy="83099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7760793" y="3056289"/>
                <a:ext cx="674865"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b="0" i="1" smtClean="0">
                          <a:latin typeface="Cambria Math" charset="0"/>
                          <a:ea typeface="Cambria Math" charset="0"/>
                          <a:cs typeface="Cambria Math" charset="0"/>
                        </a:rPr>
                        <m:t>=</m:t>
                      </m:r>
                    </m:oMath>
                  </m:oMathPara>
                </a14:m>
                <a:endParaRPr lang="en-US" sz="5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7760793" y="3056289"/>
                <a:ext cx="674865" cy="83099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374407" y="5297258"/>
                <a:ext cx="3443186" cy="523220"/>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800" i="1" smtClean="0">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a:latin typeface="Cambria Math" charset="0"/>
                              <a:ea typeface="Cambria Math" charset="0"/>
                              <a:cs typeface="Cambria Math" charset="0"/>
                            </a:rPr>
                            <m:t>𝒁</m:t>
                          </m:r>
                        </m:e>
                      </m:d>
                      <m:r>
                        <a:rPr lang="en-US" sz="2800" b="1" i="1" smtClean="0">
                          <a:latin typeface="Cambria Math" charset="0"/>
                          <a:ea typeface="Cambria Math" charset="0"/>
                          <a:cs typeface="Cambria Math" charset="0"/>
                        </a:rPr>
                        <m:t>=</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𝑿</m:t>
                          </m:r>
                        </m:e>
                      </m:d>
                      <m:r>
                        <a:rPr lang="en-US" sz="2800" b="1" i="1" smtClean="0">
                          <a:latin typeface="Cambria Math" charset="0"/>
                          <a:ea typeface="Cambria Math" charset="0"/>
                          <a:cs typeface="Cambria Math" charset="0"/>
                        </a:rPr>
                        <m:t>+ </m:t>
                      </m:r>
                      <m:r>
                        <a:rPr lang="en-US" sz="2800" i="1">
                          <a:latin typeface="Cambria Math" charset="0"/>
                          <a:ea typeface="Cambria Math" charset="0"/>
                          <a:cs typeface="Cambria Math" charset="0"/>
                        </a:rPr>
                        <m:t>𝝀</m:t>
                      </m:r>
                      <m:d>
                        <m:dPr>
                          <m:ctrlPr>
                            <a:rPr lang="en-US" sz="2800" b="1" i="1">
                              <a:latin typeface="Cambria Math" panose="02040503050406030204" pitchFamily="18" charset="0"/>
                              <a:ea typeface="Cambria Math" charset="0"/>
                              <a:cs typeface="Cambria Math" charset="0"/>
                            </a:rPr>
                          </m:ctrlPr>
                        </m:dPr>
                        <m:e>
                          <m:r>
                            <a:rPr lang="en-US" sz="2800" b="1" i="1" smtClean="0">
                              <a:latin typeface="Cambria Math" charset="0"/>
                              <a:ea typeface="Cambria Math" charset="0"/>
                              <a:cs typeface="Cambria Math" charset="0"/>
                            </a:rPr>
                            <m:t>𝒀</m:t>
                          </m:r>
                        </m:e>
                      </m:d>
                    </m:oMath>
                  </m:oMathPara>
                </a14:m>
                <a:endParaRPr lang="en-US" sz="2800" dirty="0"/>
              </a:p>
            </p:txBody>
          </p:sp>
        </mc:Choice>
        <mc:Fallback xmlns="">
          <p:sp>
            <p:nvSpPr>
              <p:cNvPr id="19" name="Rectangle 18"/>
              <p:cNvSpPr>
                <a:spLocks noRot="1" noChangeAspect="1" noMove="1" noResize="1" noEditPoints="1" noAdjustHandles="1" noChangeArrowheads="1" noChangeShapeType="1" noTextEdit="1"/>
              </p:cNvSpPr>
              <p:nvPr/>
            </p:nvSpPr>
            <p:spPr>
              <a:xfrm>
                <a:off x="4374407" y="5297258"/>
                <a:ext cx="3443186" cy="523220"/>
              </a:xfrm>
              <a:prstGeom prst="rect">
                <a:avLst/>
              </a:prstGeom>
              <a:blipFill rotWithShape="0">
                <a:blip r:embed="rId7"/>
                <a:stretch>
                  <a:fillRect/>
                </a:stretch>
              </a:blipFill>
            </p:spPr>
            <p:txBody>
              <a:bodyPr/>
              <a:lstStyle/>
              <a:p>
                <a:r>
                  <a:rPr lang="en-US">
                    <a:noFill/>
                  </a:rPr>
                  <a:t> </a:t>
                </a:r>
              </a:p>
            </p:txBody>
          </p:sp>
        </mc:Fallback>
      </mc:AlternateContent>
      <p:sp>
        <p:nvSpPr>
          <p:cNvPr id="20" name="TextBox 19"/>
          <p:cNvSpPr txBox="1"/>
          <p:nvPr/>
        </p:nvSpPr>
        <p:spPr>
          <a:xfrm>
            <a:off x="8821033" y="4982420"/>
            <a:ext cx="2301342"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For sets, </a:t>
            </a:r>
          </a:p>
          <a:p>
            <a:pPr algn="ctr"/>
            <a:r>
              <a:rPr lang="en-US" sz="2400" dirty="0">
                <a:latin typeface="+mj-lt"/>
              </a:rPr>
              <a:t>this is </a:t>
            </a:r>
            <a:r>
              <a:rPr lang="en-US" sz="2400" b="1" dirty="0">
                <a:latin typeface="+mj-lt"/>
              </a:rPr>
              <a:t>union</a:t>
            </a:r>
          </a:p>
        </p:txBody>
      </p:sp>
      <p:sp>
        <p:nvSpPr>
          <p:cNvPr id="21" name="Title 1"/>
          <p:cNvSpPr>
            <a:spLocks noGrp="1"/>
          </p:cNvSpPr>
          <p:nvPr>
            <p:ph type="title"/>
          </p:nvPr>
        </p:nvSpPr>
        <p:spPr>
          <a:xfrm>
            <a:off x="838200" y="365125"/>
            <a:ext cx="10515600" cy="1325563"/>
          </a:xfrm>
        </p:spPr>
        <p:txBody>
          <a:bodyPr/>
          <a:lstStyle/>
          <a:p>
            <a:r>
              <a:rPr lang="en-US" dirty="0"/>
              <a:t>Generalizing Set Operations to </a:t>
            </a:r>
            <a:r>
              <a:rPr lang="en-US" dirty="0" err="1"/>
              <a:t>Multiset</a:t>
            </a:r>
            <a:r>
              <a:rPr lang="en-US" dirty="0"/>
              <a:t> Operations</a:t>
            </a:r>
          </a:p>
        </p:txBody>
      </p:sp>
    </p:spTree>
    <p:extLst>
      <p:ext uri="{BB962C8B-B14F-4D97-AF65-F5344CB8AC3E}">
        <p14:creationId xmlns:p14="http://schemas.microsoft.com/office/powerpoint/2010/main" val="122934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Multiset</a:t>
            </a:r>
            <a:r>
              <a:rPr lang="en-US" dirty="0"/>
              <a:t> Operations in SQL</a:t>
            </a:r>
          </a:p>
        </p:txBody>
      </p:sp>
      <p:sp>
        <p:nvSpPr>
          <p:cNvPr id="4" name="Slide Number Placeholder 3"/>
          <p:cNvSpPr>
            <a:spLocks noGrp="1"/>
          </p:cNvSpPr>
          <p:nvPr>
            <p:ph type="sldNum" sz="quarter" idx="12"/>
          </p:nvPr>
        </p:nvSpPr>
        <p:spPr/>
        <p:txBody>
          <a:bodyPr/>
          <a:lstStyle/>
          <a:p>
            <a:fld id="{40A01959-B587-3B45-A9B3-C17F42F09305}" type="slidenum">
              <a:rPr lang="en-US" smtClean="0"/>
              <a:t>16</a:t>
            </a:fld>
            <a:endParaRPr lang="en-US"/>
          </a:p>
        </p:txBody>
      </p:sp>
      <p:sp>
        <p:nvSpPr>
          <p:cNvPr id="3" name="TextBox 2"/>
          <p:cNvSpPr txBox="1"/>
          <p:nvPr/>
        </p:nvSpPr>
        <p:spPr>
          <a:xfrm>
            <a:off x="2225407" y="5916058"/>
            <a:ext cx="184731" cy="369332"/>
          </a:xfrm>
          <a:prstGeom prst="rect">
            <a:avLst/>
          </a:prstGeom>
          <a:noFill/>
        </p:spPr>
        <p:txBody>
          <a:bodyPr wrap="none" rtlCol="0">
            <a:spAutoFit/>
          </a:bodyPr>
          <a:lstStyle/>
          <a:p>
            <a:endParaRPr lang="en-US" dirty="0"/>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1432130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Set Operators: INTERSECT</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17</a:t>
            </a:fld>
            <a:endParaRPr lang="en-US"/>
          </a:p>
        </p:txBody>
      </p:sp>
      <p:sp>
        <p:nvSpPr>
          <p:cNvPr id="5" name="Text Box 3"/>
          <p:cNvSpPr txBox="1">
            <a:spLocks noChangeArrowheads="1"/>
          </p:cNvSpPr>
          <p:nvPr/>
        </p:nvSpPr>
        <p:spPr bwMode="auto">
          <a:xfrm>
            <a:off x="1308704" y="2283268"/>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INTERSECT</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cxnSp>
        <p:nvCxnSpPr>
          <p:cNvPr id="6" name="Straight Arrow Connector 5"/>
          <p:cNvCxnSpPr/>
          <p:nvPr/>
        </p:nvCxnSpPr>
        <p:spPr>
          <a:xfrm>
            <a:off x="6744800" y="3582527"/>
            <a:ext cx="0" cy="87141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nvGrpSpPr>
          <p:cNvPr id="18" name="Group 17"/>
          <p:cNvGrpSpPr/>
          <p:nvPr/>
        </p:nvGrpSpPr>
        <p:grpSpPr>
          <a:xfrm>
            <a:off x="5588059" y="3955228"/>
            <a:ext cx="2305614" cy="1381688"/>
            <a:chOff x="8905312" y="3952260"/>
            <a:chExt cx="2305614" cy="1381688"/>
          </a:xfrm>
        </p:grpSpPr>
        <p:sp>
          <p:nvSpPr>
            <p:cNvPr id="19" name="Oval 18"/>
            <p:cNvSpPr/>
            <p:nvPr/>
          </p:nvSpPr>
          <p:spPr>
            <a:xfrm>
              <a:off x="8905312" y="3952260"/>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0" name="Oval 19"/>
            <p:cNvSpPr/>
            <p:nvPr/>
          </p:nvSpPr>
          <p:spPr>
            <a:xfrm>
              <a:off x="9829238" y="3952260"/>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1" name="TextBox 20"/>
              <p:cNvSpPr txBox="1"/>
              <p:nvPr/>
            </p:nvSpPr>
            <p:spPr>
              <a:xfrm>
                <a:off x="5338549" y="3257677"/>
                <a:ext cx="364779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 </m:t>
                          </m:r>
                        </m:e>
                        <m:e>
                          <m:r>
                            <a:rPr lang="en-US" b="0" i="1" smtClean="0">
                              <a:latin typeface="Cambria Math" charset="0"/>
                            </a:rPr>
                            <m:t> </m:t>
                          </m:r>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m:t>
                          </m:r>
                          <m:r>
                            <a:rPr lang="en-US" b="0" i="1" smtClean="0">
                              <a:latin typeface="Cambria Math" charset="0"/>
                            </a:rPr>
                            <m:t>𝑠</m:t>
                          </m:r>
                          <m:r>
                            <a:rPr lang="en-US" b="0" i="1" smtClean="0">
                              <a:latin typeface="Cambria Math" charset="0"/>
                            </a:rPr>
                            <m:t>.</m:t>
                          </m:r>
                          <m:r>
                            <a:rPr lang="en-US" b="0" i="1" smtClean="0">
                              <a:latin typeface="Cambria Math" charset="0"/>
                            </a:rPr>
                            <m:t>𝐴</m:t>
                          </m:r>
                        </m:e>
                      </m:d>
                      <m:r>
                        <a:rPr lang="en-US" b="0" i="1" smtClean="0">
                          <a:latin typeface="Cambria Math" charset="0"/>
                          <a:ea typeface="Cambria Math" charset="0"/>
                          <a:cs typeface="Cambria Math" charset="0"/>
                        </a:rPr>
                        <m:t>∩</m:t>
                      </m:r>
                      <m:d>
                        <m:dPr>
                          <m:begChr m:val="{"/>
                          <m:endChr m:val="|"/>
                          <m:ctrlPr>
                            <a:rPr lang="en-US" b="0" i="1" smtClean="0">
                              <a:latin typeface="Cambria Math" panose="02040503050406030204" pitchFamily="18" charset="0"/>
                              <a:ea typeface="Cambria Math" charset="0"/>
                              <a:cs typeface="Cambria Math" charset="0"/>
                            </a:rPr>
                          </m:ctrlPr>
                        </m:dPr>
                        <m:e>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 </m:t>
                          </m:r>
                        </m:e>
                      </m:d>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𝑡</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oMath>
                  </m:oMathPara>
                </a14:m>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5338549" y="3257677"/>
                <a:ext cx="3647793" cy="276999"/>
              </a:xfrm>
              <a:prstGeom prst="rect">
                <a:avLst/>
              </a:prstGeom>
              <a:blipFill rotWithShape="0">
                <a:blip r:embed="rId2"/>
                <a:stretch>
                  <a:fillRect t="-143478" r="-1839" b="-176087"/>
                </a:stretch>
              </a:blipFill>
            </p:spPr>
            <p:txBody>
              <a:bodyPr/>
              <a:lstStyle/>
              <a:p>
                <a:r>
                  <a:rPr lang="en-US">
                    <a:noFill/>
                  </a:rPr>
                  <a:t> </a:t>
                </a:r>
              </a:p>
            </p:txBody>
          </p:sp>
        </mc:Fallback>
      </mc:AlternateContent>
    </p:spTree>
    <p:extLst>
      <p:ext uri="{BB962C8B-B14F-4D97-AF65-F5344CB8AC3E}">
        <p14:creationId xmlns:p14="http://schemas.microsoft.com/office/powerpoint/2010/main" val="157486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par>
                                <p:cTn id="12" presetID="9"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dissolve">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a:t>
            </a:r>
          </a:p>
        </p:txBody>
      </p:sp>
      <p:sp>
        <p:nvSpPr>
          <p:cNvPr id="3" name="Slide Number Placeholder 2"/>
          <p:cNvSpPr>
            <a:spLocks noGrp="1"/>
          </p:cNvSpPr>
          <p:nvPr>
            <p:ph type="sldNum" sz="quarter" idx="12"/>
          </p:nvPr>
        </p:nvSpPr>
        <p:spPr>
          <a:xfrm>
            <a:off x="8685551" y="4227746"/>
            <a:ext cx="2743200" cy="365125"/>
          </a:xfrm>
        </p:spPr>
        <p:txBody>
          <a:bodyPr/>
          <a:lstStyle/>
          <a:p>
            <a:fld id="{71C162CE-480A-44CE-B867-ADB1FE527ED4}" type="slidenum">
              <a:rPr lang="en-US" smtClean="0"/>
              <a:pPr/>
              <a:t>18</a:t>
            </a:fld>
            <a:endParaRPr lang="en-US"/>
          </a:p>
        </p:txBody>
      </p:sp>
      <p:sp>
        <p:nvSpPr>
          <p:cNvPr id="5" name="Text Box 3"/>
          <p:cNvSpPr txBox="1">
            <a:spLocks noChangeArrowheads="1"/>
          </p:cNvSpPr>
          <p:nvPr/>
        </p:nvSpPr>
        <p:spPr bwMode="auto">
          <a:xfrm>
            <a:off x="1243025"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UNION</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20" name="Group 19"/>
          <p:cNvGrpSpPr/>
          <p:nvPr/>
        </p:nvGrpSpPr>
        <p:grpSpPr>
          <a:xfrm>
            <a:off x="5597331" y="1823656"/>
            <a:ext cx="2305614" cy="1381688"/>
            <a:chOff x="8905312" y="3952260"/>
            <a:chExt cx="2305614" cy="1381688"/>
          </a:xfrm>
        </p:grpSpPr>
        <p:sp>
          <p:nvSpPr>
            <p:cNvPr id="21" name="Oval 20"/>
            <p:cNvSpPr/>
            <p:nvPr/>
          </p:nvSpPr>
          <p:spPr>
            <a:xfrm>
              <a:off x="8905312"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2" name="Oval 21"/>
            <p:cNvSpPr/>
            <p:nvPr/>
          </p:nvSpPr>
          <p:spPr>
            <a:xfrm>
              <a:off x="9829238"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3" name="TextBox 22"/>
              <p:cNvSpPr txBox="1"/>
              <p:nvPr/>
            </p:nvSpPr>
            <p:spPr>
              <a:xfrm>
                <a:off x="5347821" y="1384379"/>
                <a:ext cx="3646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 </m:t>
                          </m:r>
                        </m:e>
                        <m:e>
                          <m:r>
                            <a:rPr lang="en-US" i="1">
                              <a:latin typeface="Cambria Math" charset="0"/>
                            </a:rPr>
                            <m:t> </m:t>
                          </m:r>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m:t>
                          </m:r>
                          <m:r>
                            <a:rPr lang="en-US" i="1">
                              <a:latin typeface="Cambria Math" charset="0"/>
                            </a:rPr>
                            <m:t>𝑠</m:t>
                          </m:r>
                          <m:r>
                            <a:rPr lang="en-US" i="1">
                              <a:latin typeface="Cambria Math" charset="0"/>
                            </a:rPr>
                            <m:t>.</m:t>
                          </m:r>
                          <m:r>
                            <a:rPr lang="en-US" i="1">
                              <a:latin typeface="Cambria Math" charset="0"/>
                            </a:rPr>
                            <m:t>𝐴</m:t>
                          </m:r>
                        </m:e>
                      </m:d>
                      <m:r>
                        <a:rPr lang="en-US" i="1" smtClean="0">
                          <a:latin typeface="Cambria Math" charset="0"/>
                          <a:ea typeface="Cambria Math" charset="0"/>
                          <a:cs typeface="Cambria Math" charset="0"/>
                        </a:rPr>
                        <m:t>∪</m:t>
                      </m:r>
                      <m:d>
                        <m:dPr>
                          <m:begChr m:val="{"/>
                          <m:endChr m:val="|"/>
                          <m:ctrlPr>
                            <a:rPr lang="en-US" i="1">
                              <a:latin typeface="Cambria Math" panose="02040503050406030204" pitchFamily="18" charset="0"/>
                              <a:ea typeface="Cambria Math" charset="0"/>
                              <a:cs typeface="Cambria Math" charset="0"/>
                            </a:rPr>
                          </m:ctrlPr>
                        </m:dPr>
                        <m:e>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 </m:t>
                          </m:r>
                        </m:e>
                      </m:d>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r>
                        <a:rPr lang="en-US" i="1">
                          <a:latin typeface="Cambria Math" charset="0"/>
                          <a:ea typeface="Cambria Math" charset="0"/>
                          <a:cs typeface="Cambria Math" charset="0"/>
                        </a:rPr>
                        <m:t>𝑡</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5347821" y="1384379"/>
                <a:ext cx="3646704" cy="276999"/>
              </a:xfrm>
              <a:prstGeom prst="rect">
                <a:avLst/>
              </a:prstGeom>
              <a:blipFill rotWithShape="0">
                <a:blip r:embed="rId2"/>
                <a:stretch>
                  <a:fillRect t="-143478" r="-1839" b="-176087"/>
                </a:stretch>
              </a:blipFill>
            </p:spPr>
            <p:txBody>
              <a:bodyPr/>
              <a:lstStyle/>
              <a:p>
                <a:r>
                  <a:rPr lang="en-US">
                    <a:noFill/>
                  </a:rPr>
                  <a:t> </a:t>
                </a:r>
              </a:p>
            </p:txBody>
          </p:sp>
        </mc:Fallback>
      </mc:AlternateContent>
      <p:sp>
        <p:nvSpPr>
          <p:cNvPr id="28" name="TextBox 27"/>
          <p:cNvSpPr txBox="1"/>
          <p:nvPr/>
        </p:nvSpPr>
        <p:spPr>
          <a:xfrm>
            <a:off x="8548147" y="1940360"/>
            <a:ext cx="2667000" cy="954107"/>
          </a:xfrm>
          <a:prstGeom prst="rect">
            <a:avLst/>
          </a:prstGeom>
          <a:noFill/>
        </p:spPr>
        <p:txBody>
          <a:bodyPr wrap="square" rtlCol="0">
            <a:spAutoFit/>
          </a:bodyPr>
          <a:lstStyle/>
          <a:p>
            <a:r>
              <a:rPr lang="en-US" sz="2800" dirty="0">
                <a:latin typeface="+mj-lt"/>
              </a:rPr>
              <a:t>Why aren’t there duplicates?</a:t>
            </a:r>
          </a:p>
        </p:txBody>
      </p:sp>
      <p:sp>
        <p:nvSpPr>
          <p:cNvPr id="29" name="TextBox 28"/>
          <p:cNvSpPr txBox="1"/>
          <p:nvPr/>
        </p:nvSpPr>
        <p:spPr>
          <a:xfrm>
            <a:off x="8548147" y="3083360"/>
            <a:ext cx="3399014" cy="2677656"/>
          </a:xfrm>
          <a:prstGeom prst="rect">
            <a:avLst/>
          </a:prstGeom>
          <a:noFill/>
        </p:spPr>
        <p:txBody>
          <a:bodyPr wrap="square" rtlCol="0">
            <a:spAutoFit/>
          </a:bodyPr>
          <a:lstStyle/>
          <a:p>
            <a:r>
              <a:rPr lang="en-US" sz="2800" dirty="0">
                <a:latin typeface="+mj-lt"/>
              </a:rPr>
              <a:t>By default: </a:t>
            </a:r>
          </a:p>
          <a:p>
            <a:r>
              <a:rPr lang="en-US" sz="2800" dirty="0">
                <a:latin typeface="+mj-lt"/>
              </a:rPr>
              <a:t>SQL uses set semantics!</a:t>
            </a:r>
          </a:p>
          <a:p>
            <a:endParaRPr lang="en-US" sz="2800" dirty="0">
              <a:latin typeface="+mj-lt"/>
            </a:endParaRPr>
          </a:p>
          <a:p>
            <a:r>
              <a:rPr lang="en-US" sz="2800" dirty="0">
                <a:latin typeface="+mj-lt"/>
              </a:rPr>
              <a:t>What if we want duplicates?</a:t>
            </a:r>
          </a:p>
        </p:txBody>
      </p:sp>
    </p:spTree>
    <p:extLst>
      <p:ext uri="{BB962C8B-B14F-4D97-AF65-F5344CB8AC3E}">
        <p14:creationId xmlns:p14="http://schemas.microsoft.com/office/powerpoint/2010/main" val="18039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 ALL</a:t>
            </a:r>
          </a:p>
        </p:txBody>
      </p:sp>
      <p:sp>
        <p:nvSpPr>
          <p:cNvPr id="3" name="Slide Number Placeholder 2"/>
          <p:cNvSpPr>
            <a:spLocks noGrp="1"/>
          </p:cNvSpPr>
          <p:nvPr>
            <p:ph type="sldNum" sz="quarter" idx="12"/>
          </p:nvPr>
        </p:nvSpPr>
        <p:spPr/>
        <p:txBody>
          <a:bodyPr/>
          <a:lstStyle/>
          <a:p>
            <a:fld id="{71C162CE-480A-44CE-B867-ADB1FE527ED4}" type="slidenum">
              <a:rPr lang="en-US" smtClean="0"/>
              <a:pPr/>
              <a:t>19</a:t>
            </a:fld>
            <a:endParaRPr lang="en-US"/>
          </a:p>
        </p:txBody>
      </p:sp>
      <p:sp>
        <p:nvSpPr>
          <p:cNvPr id="5" name="Text Box 3"/>
          <p:cNvSpPr txBox="1">
            <a:spLocks noChangeArrowheads="1"/>
          </p:cNvSpPr>
          <p:nvPr/>
        </p:nvSpPr>
        <p:spPr bwMode="auto">
          <a:xfrm>
            <a:off x="1247799"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UNION ALL</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20" name="Group 19"/>
          <p:cNvGrpSpPr/>
          <p:nvPr/>
        </p:nvGrpSpPr>
        <p:grpSpPr>
          <a:xfrm>
            <a:off x="5527154" y="3952260"/>
            <a:ext cx="2305614" cy="1381688"/>
            <a:chOff x="8905312" y="3952260"/>
            <a:chExt cx="2305614" cy="1381688"/>
          </a:xfrm>
        </p:grpSpPr>
        <p:sp>
          <p:nvSpPr>
            <p:cNvPr id="21" name="Oval 20"/>
            <p:cNvSpPr/>
            <p:nvPr/>
          </p:nvSpPr>
          <p:spPr>
            <a:xfrm>
              <a:off x="8905312"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2" name="Oval 21"/>
            <p:cNvSpPr/>
            <p:nvPr/>
          </p:nvSpPr>
          <p:spPr>
            <a:xfrm>
              <a:off x="9829238" y="3952260"/>
              <a:ext cx="1381688" cy="13816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2</a:t>
              </a:r>
            </a:p>
          </p:txBody>
        </p:sp>
      </p:grpSp>
      <mc:AlternateContent xmlns:mc="http://schemas.openxmlformats.org/markup-compatibility/2006" xmlns:a14="http://schemas.microsoft.com/office/drawing/2010/main">
        <mc:Choice Requires="a14">
          <p:sp>
            <p:nvSpPr>
              <p:cNvPr id="23" name="TextBox 22"/>
              <p:cNvSpPr txBox="1"/>
              <p:nvPr/>
            </p:nvSpPr>
            <p:spPr>
              <a:xfrm>
                <a:off x="5277644" y="3512983"/>
                <a:ext cx="3646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 </m:t>
                          </m:r>
                        </m:e>
                        <m:e>
                          <m:r>
                            <a:rPr lang="en-US" i="1">
                              <a:latin typeface="Cambria Math" charset="0"/>
                            </a:rPr>
                            <m:t> </m:t>
                          </m:r>
                          <m:r>
                            <a:rPr lang="en-US" i="1">
                              <a:latin typeface="Cambria Math" charset="0"/>
                            </a:rPr>
                            <m:t>𝑟</m:t>
                          </m:r>
                          <m:r>
                            <a:rPr lang="en-US" i="1">
                              <a:latin typeface="Cambria Math" charset="0"/>
                            </a:rPr>
                            <m:t>.</m:t>
                          </m:r>
                          <m:r>
                            <a:rPr lang="en-US" i="1">
                              <a:latin typeface="Cambria Math" charset="0"/>
                            </a:rPr>
                            <m:t>𝐴</m:t>
                          </m:r>
                          <m:r>
                            <a:rPr lang="en-US" i="1">
                              <a:latin typeface="Cambria Math" charset="0"/>
                            </a:rPr>
                            <m:t>=</m:t>
                          </m:r>
                          <m:r>
                            <a:rPr lang="en-US" i="1">
                              <a:latin typeface="Cambria Math" charset="0"/>
                            </a:rPr>
                            <m:t>𝑠</m:t>
                          </m:r>
                          <m:r>
                            <a:rPr lang="en-US" i="1">
                              <a:latin typeface="Cambria Math" charset="0"/>
                            </a:rPr>
                            <m:t>.</m:t>
                          </m:r>
                          <m:r>
                            <a:rPr lang="en-US" i="1">
                              <a:latin typeface="Cambria Math" charset="0"/>
                            </a:rPr>
                            <m:t>𝐴</m:t>
                          </m:r>
                        </m:e>
                      </m:d>
                      <m:r>
                        <a:rPr lang="en-US" i="1">
                          <a:latin typeface="Cambria Math" charset="0"/>
                          <a:ea typeface="Cambria Math" charset="0"/>
                          <a:cs typeface="Cambria Math" charset="0"/>
                        </a:rPr>
                        <m:t>∪</m:t>
                      </m:r>
                      <m:d>
                        <m:dPr>
                          <m:begChr m:val="{"/>
                          <m:endChr m:val="|"/>
                          <m:ctrlPr>
                            <a:rPr lang="en-US" i="1">
                              <a:latin typeface="Cambria Math" panose="02040503050406030204" pitchFamily="18" charset="0"/>
                              <a:ea typeface="Cambria Math" charset="0"/>
                              <a:cs typeface="Cambria Math" charset="0"/>
                            </a:rPr>
                          </m:ctrlPr>
                        </m:dPr>
                        <m:e>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 </m:t>
                          </m:r>
                        </m:e>
                      </m:d>
                      <m:r>
                        <a:rPr lang="en-US" i="1">
                          <a:latin typeface="Cambria Math" charset="0"/>
                          <a:ea typeface="Cambria Math" charset="0"/>
                          <a:cs typeface="Cambria Math" charset="0"/>
                        </a:rPr>
                        <m:t>𝑟</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r>
                        <a:rPr lang="en-US" i="1">
                          <a:latin typeface="Cambria Math" charset="0"/>
                          <a:ea typeface="Cambria Math" charset="0"/>
                          <a:cs typeface="Cambria Math" charset="0"/>
                        </a:rPr>
                        <m:t>𝑡</m:t>
                      </m:r>
                      <m:r>
                        <a:rPr lang="en-US" i="1">
                          <a:latin typeface="Cambria Math" charset="0"/>
                          <a:ea typeface="Cambria Math" charset="0"/>
                          <a:cs typeface="Cambria Math" charset="0"/>
                        </a:rPr>
                        <m:t>.</m:t>
                      </m:r>
                      <m:r>
                        <a:rPr lang="en-US" i="1">
                          <a:latin typeface="Cambria Math" charset="0"/>
                          <a:ea typeface="Cambria Math" charset="0"/>
                          <a:cs typeface="Cambria Math" charset="0"/>
                        </a:rPr>
                        <m:t>𝐴</m:t>
                      </m:r>
                      <m:r>
                        <a:rPr lang="en-US" i="1">
                          <a:latin typeface="Cambria Math" charset="0"/>
                          <a:ea typeface="Cambria Math" charset="0"/>
                          <a:cs typeface="Cambria Math" charset="0"/>
                        </a:rPr>
                        <m:t>}</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5277644" y="3512983"/>
                <a:ext cx="3646704" cy="276999"/>
              </a:xfrm>
              <a:prstGeom prst="rect">
                <a:avLst/>
              </a:prstGeom>
              <a:blipFill rotWithShape="0">
                <a:blip r:embed="rId2"/>
                <a:stretch>
                  <a:fillRect t="-143478" r="-1839" b="-176087"/>
                </a:stretch>
              </a:blipFill>
            </p:spPr>
            <p:txBody>
              <a:bodyPr/>
              <a:lstStyle/>
              <a:p>
                <a:r>
                  <a:rPr lang="en-US">
                    <a:noFill/>
                  </a:rPr>
                  <a:t> </a:t>
                </a:r>
              </a:p>
            </p:txBody>
          </p:sp>
        </mc:Fallback>
      </mc:AlternateContent>
      <p:sp>
        <p:nvSpPr>
          <p:cNvPr id="16" name="TextBox 15"/>
          <p:cNvSpPr txBox="1"/>
          <p:nvPr/>
        </p:nvSpPr>
        <p:spPr>
          <a:xfrm>
            <a:off x="8610600" y="4257056"/>
            <a:ext cx="2301342" cy="138499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i="1" dirty="0">
                <a:latin typeface="+mj-lt"/>
              </a:rPr>
              <a:t>ALL indicates </a:t>
            </a:r>
            <a:r>
              <a:rPr lang="en-US" sz="2800" i="1" dirty="0" err="1">
                <a:latin typeface="+mj-lt"/>
              </a:rPr>
              <a:t>Multiset</a:t>
            </a:r>
            <a:r>
              <a:rPr lang="en-US" sz="2800" i="1" dirty="0">
                <a:latin typeface="+mj-lt"/>
              </a:rPr>
              <a:t> operations</a:t>
            </a:r>
          </a:p>
        </p:txBody>
      </p:sp>
    </p:spTree>
    <p:extLst>
      <p:ext uri="{BB962C8B-B14F-4D97-AF65-F5344CB8AC3E}">
        <p14:creationId xmlns:p14="http://schemas.microsoft.com/office/powerpoint/2010/main" val="5276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838200" y="1825624"/>
            <a:ext cx="10515600" cy="4530725"/>
          </a:xfrm>
        </p:spPr>
        <p:txBody>
          <a:bodyPr>
            <a:normAutofit/>
          </a:bodyPr>
          <a:lstStyle/>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If you still have </a:t>
            </a:r>
            <a:r>
              <a:rPr lang="en-US" dirty="0" err="1">
                <a:latin typeface="+mj-lt"/>
              </a:rPr>
              <a:t>Jupyter</a:t>
            </a:r>
            <a:r>
              <a:rPr lang="en-US" dirty="0">
                <a:latin typeface="+mj-lt"/>
              </a:rPr>
              <a:t> trouble, let me know!</a:t>
            </a:r>
          </a:p>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Problem Set #1 is released!</a:t>
            </a:r>
          </a:p>
          <a:p>
            <a:pPr marL="457200" lvl="1" indent="0">
              <a:buNone/>
            </a:pPr>
            <a:endParaRPr lang="en-US" dirty="0">
              <a:latin typeface="+mj-lt"/>
            </a:endParaRPr>
          </a:p>
        </p:txBody>
      </p:sp>
      <p:sp>
        <p:nvSpPr>
          <p:cNvPr id="4" name="Slide Number Placeholder 3"/>
          <p:cNvSpPr>
            <a:spLocks noGrp="1"/>
          </p:cNvSpPr>
          <p:nvPr>
            <p:ph type="sldNum" sz="quarter" idx="12"/>
          </p:nvPr>
        </p:nvSpPr>
        <p:spPr/>
        <p:txBody>
          <a:bodyPr/>
          <a:lstStyle/>
          <a:p>
            <a:fld id="{DF92A6B5-0D7C-48A8-B49A-953CF10F77E3}" type="slidenum">
              <a:rPr lang="en-US" smtClean="0"/>
              <a:pPr/>
              <a:t>2</a:t>
            </a:fld>
            <a:endParaRPr lang="en-US"/>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84830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2</a:t>
              </a:r>
            </a:p>
          </p:txBody>
        </p:sp>
      </p:grpSp>
    </p:spTree>
    <p:extLst>
      <p:ext uri="{BB962C8B-B14F-4D97-AF65-F5344CB8AC3E}">
        <p14:creationId xmlns:p14="http://schemas.microsoft.com/office/powerpoint/2010/main" val="153295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20</a:t>
            </a:fld>
            <a:endParaRPr lang="en-US"/>
          </a:p>
        </p:txBody>
      </p:sp>
      <p:sp>
        <p:nvSpPr>
          <p:cNvPr id="5" name="Text Box 3"/>
          <p:cNvSpPr txBox="1">
            <a:spLocks noChangeArrowheads="1"/>
          </p:cNvSpPr>
          <p:nvPr/>
        </p:nvSpPr>
        <p:spPr bwMode="auto">
          <a:xfrm>
            <a:off x="1259420" y="2280300"/>
            <a:ext cx="294008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a:t>
            </a:r>
          </a:p>
          <a:p>
            <a:pPr eaLnBrk="0" hangingPunct="0"/>
            <a:r>
              <a:rPr lang="en-US" sz="2400" dirty="0">
                <a:solidFill>
                  <a:srgbClr val="FF0000"/>
                </a:solidFill>
                <a:latin typeface="Menlo" charset="0"/>
                <a:ea typeface="Menlo" charset="0"/>
                <a:cs typeface="Menlo" charset="0"/>
              </a:rPr>
              <a:t>EXCEPT</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R.A=T.A</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grpSp>
        <p:nvGrpSpPr>
          <p:cNvPr id="18" name="Group 17"/>
          <p:cNvGrpSpPr/>
          <p:nvPr/>
        </p:nvGrpSpPr>
        <p:grpSpPr>
          <a:xfrm>
            <a:off x="5538775" y="3952260"/>
            <a:ext cx="2305614" cy="1381688"/>
            <a:chOff x="8905312" y="3952260"/>
            <a:chExt cx="2305614" cy="1381688"/>
          </a:xfrm>
        </p:grpSpPr>
        <p:sp>
          <p:nvSpPr>
            <p:cNvPr id="19" name="Oval 18"/>
            <p:cNvSpPr/>
            <p:nvPr/>
          </p:nvSpPr>
          <p:spPr>
            <a:xfrm>
              <a:off x="8905312" y="3952260"/>
              <a:ext cx="1381688" cy="1381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a:t>
              </a:r>
              <a:r>
                <a:rPr lang="en-US" baseline="-25000" dirty="0"/>
                <a:t>1</a:t>
              </a:r>
            </a:p>
          </p:txBody>
        </p:sp>
        <p:sp>
          <p:nvSpPr>
            <p:cNvPr id="20" name="Oval 19"/>
            <p:cNvSpPr/>
            <p:nvPr/>
          </p:nvSpPr>
          <p:spPr>
            <a:xfrm>
              <a:off x="9829238" y="3952260"/>
              <a:ext cx="1381688" cy="13816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Q</a:t>
              </a:r>
              <a:r>
                <a:rPr lang="en-US" baseline="-25000" dirty="0">
                  <a:solidFill>
                    <a:schemeClr val="accent2"/>
                  </a:solidFill>
                </a:rPr>
                <a:t>2</a:t>
              </a:r>
            </a:p>
          </p:txBody>
        </p:sp>
      </p:grpSp>
      <mc:AlternateContent xmlns:mc="http://schemas.openxmlformats.org/markup-compatibility/2006" xmlns:a14="http://schemas.microsoft.com/office/drawing/2010/main">
        <mc:Choice Requires="a14">
          <p:sp>
            <p:nvSpPr>
              <p:cNvPr id="21" name="TextBox 20"/>
              <p:cNvSpPr txBox="1"/>
              <p:nvPr/>
            </p:nvSpPr>
            <p:spPr>
              <a:xfrm>
                <a:off x="5417705" y="3480628"/>
                <a:ext cx="34506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 </m:t>
                          </m:r>
                        </m:e>
                        <m:e>
                          <m:r>
                            <a:rPr lang="en-US" b="0" i="1" smtClean="0">
                              <a:latin typeface="Cambria Math" charset="0"/>
                            </a:rPr>
                            <m:t> </m:t>
                          </m:r>
                          <m:r>
                            <a:rPr lang="en-US" b="0" i="1" smtClean="0">
                              <a:latin typeface="Cambria Math" charset="0"/>
                            </a:rPr>
                            <m:t>𝑟</m:t>
                          </m:r>
                          <m:r>
                            <a:rPr lang="en-US" b="0" i="1" smtClean="0">
                              <a:latin typeface="Cambria Math" charset="0"/>
                            </a:rPr>
                            <m:t>.</m:t>
                          </m:r>
                          <m:r>
                            <a:rPr lang="en-US" b="0" i="1" smtClean="0">
                              <a:latin typeface="Cambria Math" charset="0"/>
                            </a:rPr>
                            <m:t>𝐴</m:t>
                          </m:r>
                          <m:r>
                            <a:rPr lang="en-US" b="0" i="1" smtClean="0">
                              <a:latin typeface="Cambria Math" charset="0"/>
                            </a:rPr>
                            <m:t>=</m:t>
                          </m:r>
                          <m:r>
                            <a:rPr lang="en-US" b="0" i="1" smtClean="0">
                              <a:latin typeface="Cambria Math" charset="0"/>
                            </a:rPr>
                            <m:t>𝑠</m:t>
                          </m:r>
                          <m:r>
                            <a:rPr lang="en-US" b="0" i="1" smtClean="0">
                              <a:latin typeface="Cambria Math" charset="0"/>
                            </a:rPr>
                            <m:t>.</m:t>
                          </m:r>
                          <m:r>
                            <a:rPr lang="en-US" b="0" i="1" smtClean="0">
                              <a:latin typeface="Cambria Math" charset="0"/>
                            </a:rPr>
                            <m:t>𝐴</m:t>
                          </m:r>
                        </m:e>
                      </m:d>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𝑟</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𝑡</m:t>
                      </m:r>
                      <m:r>
                        <a:rPr lang="en-US" b="0" i="1" smtClean="0">
                          <a:latin typeface="Cambria Math" charset="0"/>
                          <a:ea typeface="Cambria Math" charset="0"/>
                          <a:cs typeface="Cambria Math" charset="0"/>
                        </a:rPr>
                        <m:t>.</m:t>
                      </m:r>
                      <m:r>
                        <a:rPr lang="en-US" b="0" i="1" smtClean="0">
                          <a:latin typeface="Cambria Math" charset="0"/>
                          <a:ea typeface="Cambria Math" charset="0"/>
                          <a:cs typeface="Cambria Math" charset="0"/>
                        </a:rPr>
                        <m:t>𝐴</m:t>
                      </m:r>
                      <m:r>
                        <a:rPr lang="en-US" b="0" i="1" smtClean="0">
                          <a:latin typeface="Cambria Math" charset="0"/>
                          <a:ea typeface="Cambria Math" charset="0"/>
                          <a:cs typeface="Cambria Math" charset="0"/>
                        </a:rPr>
                        <m:t>}</m:t>
                      </m:r>
                    </m:oMath>
                  </m:oMathPara>
                </a14:m>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5417705" y="3480628"/>
                <a:ext cx="3450625" cy="276999"/>
              </a:xfrm>
              <a:prstGeom prst="rect">
                <a:avLst/>
              </a:prstGeom>
              <a:blipFill rotWithShape="0">
                <a:blip r:embed="rId3"/>
                <a:stretch>
                  <a:fillRect t="-146667" r="-1943" b="-182222"/>
                </a:stretch>
              </a:blipFill>
            </p:spPr>
            <p:txBody>
              <a:bodyPr/>
              <a:lstStyle/>
              <a:p>
                <a:r>
                  <a:rPr lang="en-US">
                    <a:noFill/>
                  </a:rPr>
                  <a:t> </a:t>
                </a:r>
              </a:p>
            </p:txBody>
          </p:sp>
        </mc:Fallback>
      </mc:AlternateContent>
      <p:sp>
        <p:nvSpPr>
          <p:cNvPr id="16" name="TextBox 15"/>
          <p:cNvSpPr txBox="1"/>
          <p:nvPr/>
        </p:nvSpPr>
        <p:spPr>
          <a:xfrm>
            <a:off x="8531975" y="4356636"/>
            <a:ext cx="2821825"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i="1" dirty="0">
                <a:latin typeface="+mj-lt"/>
              </a:rPr>
              <a:t>What is the </a:t>
            </a:r>
            <a:r>
              <a:rPr lang="en-US" sz="2800" i="1" dirty="0" err="1">
                <a:latin typeface="+mj-lt"/>
              </a:rPr>
              <a:t>multiset</a:t>
            </a:r>
            <a:r>
              <a:rPr lang="en-US" sz="2800" i="1" dirty="0">
                <a:latin typeface="+mj-lt"/>
              </a:rPr>
              <a:t> version?</a:t>
            </a:r>
          </a:p>
        </p:txBody>
      </p:sp>
    </p:spTree>
    <p:extLst>
      <p:ext uri="{BB962C8B-B14F-4D97-AF65-F5344CB8AC3E}">
        <p14:creationId xmlns:p14="http://schemas.microsoft.com/office/powerpoint/2010/main" val="74244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animBg="1"/>
      <p:bldP spid="16"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Still some subtle problems…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21</a:t>
            </a:fld>
            <a:endParaRPr lang="en-US"/>
          </a:p>
        </p:txBody>
      </p:sp>
      <p:sp>
        <p:nvSpPr>
          <p:cNvPr id="9" name="Rectangle 8"/>
          <p:cNvSpPr/>
          <p:nvPr/>
        </p:nvSpPr>
        <p:spPr>
          <a:xfrm>
            <a:off x="1676400" y="1589048"/>
            <a:ext cx="5416868" cy="70788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a:t>
            </a:r>
            <a:r>
              <a:rPr lang="en-US" sz="2000" dirty="0" err="1">
                <a:solidFill>
                  <a:schemeClr val="accent2"/>
                </a:solidFill>
                <a:latin typeface="Menlo" charset="0"/>
                <a:ea typeface="Menlo" charset="0"/>
                <a:cs typeface="Menlo" charset="0"/>
              </a:rPr>
              <a:t>hq_city</a:t>
            </a:r>
            <a:r>
              <a:rPr lang="en-US" sz="2000" dirty="0">
                <a:solidFill>
                  <a:schemeClr val="accent2"/>
                </a:solidFill>
                <a:latin typeface="Menlo" charset="0"/>
                <a:ea typeface="Menlo" charset="0"/>
                <a:cs typeface="Menlo" charset="0"/>
              </a:rPr>
              <a:t>)</a:t>
            </a:r>
          </a:p>
          <a:p>
            <a:r>
              <a:rPr lang="en-US" sz="2000" dirty="0">
                <a:solidFill>
                  <a:schemeClr val="accent2"/>
                </a:solidFill>
                <a:latin typeface="Menlo" charset="0"/>
                <a:ea typeface="Menlo" charset="0"/>
                <a:cs typeface="Menlo" charset="0"/>
              </a:rPr>
              <a:t>Product(</a:t>
            </a:r>
            <a:r>
              <a:rPr lang="en-US" sz="2000" u="sng" dirty="0" err="1">
                <a:solidFill>
                  <a:schemeClr val="accent2"/>
                </a:solidFill>
                <a:latin typeface="Menlo" charset="0"/>
                <a:ea typeface="Menlo" charset="0"/>
                <a:cs typeface="Menlo" charset="0"/>
              </a:rPr>
              <a:t>pname</a:t>
            </a:r>
            <a:r>
              <a:rPr lang="en-US" sz="2000" dirty="0">
                <a:solidFill>
                  <a:schemeClr val="accent2"/>
                </a:solidFill>
                <a:latin typeface="Menlo" charset="0"/>
                <a:ea typeface="Menlo" charset="0"/>
                <a:cs typeface="Menlo" charset="0"/>
              </a:rPr>
              <a:t>, maker, </a:t>
            </a:r>
            <a:r>
              <a:rPr lang="en-US" sz="2000" dirty="0" err="1">
                <a:solidFill>
                  <a:schemeClr val="accent2"/>
                </a:solidFill>
                <a:latin typeface="Menlo" charset="0"/>
                <a:ea typeface="Menlo" charset="0"/>
                <a:cs typeface="Menlo" charset="0"/>
              </a:rPr>
              <a:t>factory_loc</a:t>
            </a:r>
            <a:r>
              <a:rPr lang="en-US" sz="2000" dirty="0">
                <a:solidFill>
                  <a:schemeClr val="accent2"/>
                </a:solidFill>
                <a:latin typeface="Menlo" charset="0"/>
                <a:ea typeface="Menlo" charset="0"/>
                <a:cs typeface="Menlo" charset="0"/>
              </a:rPr>
              <a:t>)</a:t>
            </a:r>
            <a:endParaRPr lang="en-US" sz="2000" dirty="0">
              <a:latin typeface="Menlo" charset="0"/>
              <a:ea typeface="Menlo" charset="0"/>
              <a:cs typeface="Menlo" charset="0"/>
            </a:endParaRPr>
          </a:p>
        </p:txBody>
      </p:sp>
      <p:sp>
        <p:nvSpPr>
          <p:cNvPr id="10" name="TextBox 9"/>
          <p:cNvSpPr txBox="1"/>
          <p:nvPr/>
        </p:nvSpPr>
        <p:spPr>
          <a:xfrm>
            <a:off x="1676400" y="2592358"/>
            <a:ext cx="5416868" cy="286232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a:t>
            </a:r>
            <a:r>
              <a:rPr lang="en-US" sz="2000" dirty="0" err="1">
                <a:latin typeface="Menlo" charset="0"/>
                <a:ea typeface="Menlo" charset="0"/>
                <a:cs typeface="Menlo" charset="0"/>
              </a:rPr>
              <a:t>factory_loc</a:t>
            </a:r>
            <a:r>
              <a:rPr lang="en-US" sz="2000" dirty="0">
                <a:latin typeface="Menlo" charset="0"/>
                <a:ea typeface="Menlo" charset="0"/>
                <a:cs typeface="Menlo" charset="0"/>
              </a:rPr>
              <a:t> = ‘US’</a:t>
            </a:r>
          </a:p>
          <a:p>
            <a:r>
              <a:rPr lang="en-US" sz="2000" dirty="0">
                <a:solidFill>
                  <a:schemeClr val="accent2"/>
                </a:solidFill>
                <a:latin typeface="Menlo" charset="0"/>
                <a:ea typeface="Menlo" charset="0"/>
                <a:cs typeface="Menlo" charset="0"/>
              </a:rPr>
              <a:t>INTERSECT</a:t>
            </a:r>
          </a:p>
          <a:p>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a:t>
            </a:r>
            <a:r>
              <a:rPr lang="en-US" sz="2000" dirty="0" err="1">
                <a:latin typeface="Menlo" charset="0"/>
                <a:ea typeface="Menlo" charset="0"/>
                <a:cs typeface="Menlo" charset="0"/>
              </a:rPr>
              <a:t>factory_loc</a:t>
            </a:r>
            <a:r>
              <a:rPr lang="en-US" sz="2000" dirty="0">
                <a:latin typeface="Menlo" charset="0"/>
                <a:ea typeface="Menlo" charset="0"/>
                <a:cs typeface="Menlo" charset="0"/>
              </a:rPr>
              <a:t> = ‘China’</a:t>
            </a:r>
            <a:endParaRPr lang="en-US" sz="2000" i="1" dirty="0">
              <a:latin typeface="Menlo" charset="0"/>
              <a:ea typeface="Menlo" charset="0"/>
              <a:cs typeface="Menlo" charset="0"/>
            </a:endParaRPr>
          </a:p>
        </p:txBody>
      </p:sp>
      <p:sp>
        <p:nvSpPr>
          <p:cNvPr id="11" name="TextBox 10"/>
          <p:cNvSpPr txBox="1"/>
          <p:nvPr/>
        </p:nvSpPr>
        <p:spPr>
          <a:xfrm>
            <a:off x="2171700" y="5714640"/>
            <a:ext cx="7848600"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What if two companies have HQ in US: BUT one has factory in China (but not US) and vice versa?  </a:t>
            </a:r>
            <a:r>
              <a:rPr lang="en-US" sz="2400" b="1" dirty="0">
                <a:latin typeface="+mj-lt"/>
              </a:rPr>
              <a:t>What goes wrong?</a:t>
            </a:r>
          </a:p>
        </p:txBody>
      </p:sp>
      <p:sp>
        <p:nvSpPr>
          <p:cNvPr id="5" name="TextBox 4"/>
          <p:cNvSpPr txBox="1"/>
          <p:nvPr/>
        </p:nvSpPr>
        <p:spPr>
          <a:xfrm>
            <a:off x="7785100" y="2592358"/>
            <a:ext cx="3009900" cy="1815882"/>
          </a:xfrm>
          <a:prstGeom prst="rect">
            <a:avLst/>
          </a:prstGeom>
          <a:noFill/>
          <a:effectLst/>
        </p:spPr>
        <p:txBody>
          <a:bodyPr wrap="square" rtlCol="0">
            <a:spAutoFit/>
          </a:bodyPr>
          <a:lstStyle/>
          <a:p>
            <a:r>
              <a:rPr lang="en-US" sz="2800" i="1" dirty="0">
                <a:latin typeface="+mj-lt"/>
              </a:rPr>
              <a:t>“Headquarters of companies which make gizmos in US </a:t>
            </a:r>
            <a:r>
              <a:rPr lang="en-US" sz="2800" b="1" i="1" dirty="0">
                <a:latin typeface="+mj-lt"/>
              </a:rPr>
              <a:t>AND</a:t>
            </a:r>
            <a:r>
              <a:rPr lang="en-US" sz="2800" i="1" dirty="0">
                <a:latin typeface="+mj-lt"/>
              </a:rPr>
              <a:t> China”</a:t>
            </a: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157475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Remember the semantics!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22</a:t>
            </a:fld>
            <a:endParaRPr lang="en-US"/>
          </a:p>
        </p:txBody>
      </p:sp>
      <p:sp>
        <p:nvSpPr>
          <p:cNvPr id="9" name="Rectangle 8"/>
          <p:cNvSpPr/>
          <p:nvPr/>
        </p:nvSpPr>
        <p:spPr>
          <a:xfrm>
            <a:off x="468985" y="1589048"/>
            <a:ext cx="3975693" cy="923330"/>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r>
              <a:rPr lang="en-US" dirty="0">
                <a:solidFill>
                  <a:schemeClr val="accent2"/>
                </a:solidFill>
                <a:latin typeface="Menlo" charset="0"/>
                <a:ea typeface="Menlo" charset="0"/>
                <a:cs typeface="Menlo" charset="0"/>
              </a:rPr>
              <a:t>Company(</a:t>
            </a:r>
            <a:r>
              <a:rPr lang="en-US" u="sng" dirty="0">
                <a:solidFill>
                  <a:schemeClr val="accent2"/>
                </a:solidFill>
                <a:latin typeface="Menlo" charset="0"/>
                <a:ea typeface="Menlo" charset="0"/>
                <a:cs typeface="Menlo" charset="0"/>
              </a:rPr>
              <a:t>name</a:t>
            </a:r>
            <a:r>
              <a:rPr lang="en-US" dirty="0">
                <a:solidFill>
                  <a:schemeClr val="accent2"/>
                </a:solidFill>
                <a:latin typeface="Menlo" charset="0"/>
                <a:ea typeface="Menlo" charset="0"/>
                <a:cs typeface="Menlo" charset="0"/>
              </a:rPr>
              <a:t>, </a:t>
            </a:r>
            <a:r>
              <a:rPr lang="en-US" dirty="0" err="1">
                <a:solidFill>
                  <a:schemeClr val="accent2"/>
                </a:solidFill>
                <a:latin typeface="Menlo" charset="0"/>
                <a:ea typeface="Menlo" charset="0"/>
                <a:cs typeface="Menlo" charset="0"/>
              </a:rPr>
              <a:t>hq_city</a:t>
            </a:r>
            <a:r>
              <a:rPr lang="en-US" dirty="0">
                <a:solidFill>
                  <a:schemeClr val="accent2"/>
                </a:solidFill>
                <a:latin typeface="Menlo" charset="0"/>
                <a:ea typeface="Menlo" charset="0"/>
                <a:cs typeface="Menlo" charset="0"/>
              </a:rPr>
              <a:t>) AS C</a:t>
            </a:r>
          </a:p>
          <a:p>
            <a:r>
              <a:rPr lang="en-US" dirty="0">
                <a:solidFill>
                  <a:schemeClr val="accent2"/>
                </a:solidFill>
                <a:latin typeface="Menlo" charset="0"/>
                <a:ea typeface="Menlo" charset="0"/>
                <a:cs typeface="Menlo" charset="0"/>
              </a:rPr>
              <a:t>Product(</a:t>
            </a:r>
            <a:r>
              <a:rPr lang="en-US" u="sng" dirty="0" err="1">
                <a:solidFill>
                  <a:schemeClr val="accent2"/>
                </a:solidFill>
                <a:latin typeface="Menlo" charset="0"/>
                <a:ea typeface="Menlo" charset="0"/>
                <a:cs typeface="Menlo" charset="0"/>
              </a:rPr>
              <a:t>pname</a:t>
            </a:r>
            <a:r>
              <a:rPr lang="en-US" dirty="0">
                <a:solidFill>
                  <a:schemeClr val="accent2"/>
                </a:solidFill>
                <a:latin typeface="Menlo" charset="0"/>
                <a:ea typeface="Menlo" charset="0"/>
                <a:cs typeface="Menlo" charset="0"/>
              </a:rPr>
              <a:t>, maker, </a:t>
            </a:r>
            <a:r>
              <a:rPr lang="en-US" dirty="0" err="1">
                <a:solidFill>
                  <a:schemeClr val="accent2"/>
                </a:solidFill>
                <a:latin typeface="Menlo" charset="0"/>
                <a:ea typeface="Menlo" charset="0"/>
                <a:cs typeface="Menlo" charset="0"/>
              </a:rPr>
              <a:t>factory_loc</a:t>
            </a:r>
            <a:r>
              <a:rPr lang="en-US" dirty="0">
                <a:solidFill>
                  <a:schemeClr val="accent2"/>
                </a:solidFill>
                <a:latin typeface="Menlo" charset="0"/>
                <a:ea typeface="Menlo" charset="0"/>
                <a:cs typeface="Menlo" charset="0"/>
              </a:rPr>
              <a:t>) AS P</a:t>
            </a:r>
            <a:endParaRPr lang="en-US" dirty="0">
              <a:latin typeface="Menlo" charset="0"/>
              <a:ea typeface="Menlo" charset="0"/>
              <a:cs typeface="Menlo" charset="0"/>
            </a:endParaRPr>
          </a:p>
        </p:txBody>
      </p:sp>
      <p:sp>
        <p:nvSpPr>
          <p:cNvPr id="10" name="TextBox 9"/>
          <p:cNvSpPr txBox="1"/>
          <p:nvPr/>
        </p:nvSpPr>
        <p:spPr>
          <a:xfrm>
            <a:off x="468986" y="2755572"/>
            <a:ext cx="3547430" cy="258532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 </a:t>
            </a:r>
          </a:p>
          <a:p>
            <a:r>
              <a:rPr lang="en-US" dirty="0">
                <a:latin typeface="Menlo" charset="0"/>
                <a:ea typeface="Menlo" charset="0"/>
                <a:cs typeface="Menlo" charset="0"/>
              </a:rPr>
              <a:t>  AND </a:t>
            </a:r>
            <a:r>
              <a:rPr lang="en-US" dirty="0" err="1">
                <a:latin typeface="Menlo" charset="0"/>
                <a:ea typeface="Menlo" charset="0"/>
                <a:cs typeface="Menlo" charset="0"/>
              </a:rPr>
              <a:t>factory_loc</a:t>
            </a:r>
            <a:r>
              <a:rPr lang="en-US" dirty="0">
                <a:latin typeface="Menlo" charset="0"/>
                <a:ea typeface="Menlo" charset="0"/>
                <a:cs typeface="Menlo" charset="0"/>
              </a:rPr>
              <a:t>=‘US’</a:t>
            </a:r>
          </a:p>
          <a:p>
            <a:r>
              <a:rPr lang="en-US" dirty="0">
                <a:solidFill>
                  <a:schemeClr val="bg2">
                    <a:lumMod val="90000"/>
                  </a:schemeClr>
                </a:solidFill>
                <a:latin typeface="Menlo" charset="0"/>
                <a:ea typeface="Menlo" charset="0"/>
                <a:cs typeface="Menlo" charset="0"/>
              </a:rPr>
              <a:t>INTERSECT</a:t>
            </a:r>
          </a:p>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a:t>
            </a:r>
          </a:p>
          <a:p>
            <a:r>
              <a:rPr lang="en-US" dirty="0">
                <a:latin typeface="Menlo" charset="0"/>
                <a:ea typeface="Menlo" charset="0"/>
                <a:cs typeface="Menlo" charset="0"/>
              </a:rPr>
              <a:t>AND </a:t>
            </a:r>
            <a:r>
              <a:rPr lang="en-US" dirty="0" err="1">
                <a:latin typeface="Menlo" charset="0"/>
                <a:ea typeface="Menlo" charset="0"/>
                <a:cs typeface="Menlo" charset="0"/>
              </a:rPr>
              <a:t>factory_loc</a:t>
            </a:r>
            <a:r>
              <a:rPr lang="en-US" dirty="0">
                <a:latin typeface="Menlo" charset="0"/>
                <a:ea typeface="Menlo" charset="0"/>
                <a:cs typeface="Menlo" charset="0"/>
              </a:rPr>
              <a:t>=‘China’</a:t>
            </a:r>
            <a:endParaRPr lang="en-US"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4" name="TextBox 3"/>
          <p:cNvSpPr txBox="1"/>
          <p:nvPr/>
        </p:nvSpPr>
        <p:spPr>
          <a:xfrm>
            <a:off x="4960396" y="1409035"/>
            <a:ext cx="4834721" cy="461665"/>
          </a:xfrm>
          <a:prstGeom prst="rect">
            <a:avLst/>
          </a:prstGeom>
          <a:noFill/>
        </p:spPr>
        <p:txBody>
          <a:bodyPr wrap="none" rtlCol="0">
            <a:spAutoFit/>
          </a:bodyPr>
          <a:lstStyle/>
          <a:p>
            <a:r>
              <a:rPr lang="en-US" sz="2400" dirty="0">
                <a:latin typeface="+mj-lt"/>
              </a:rPr>
              <a:t>Example:  C  JOIN  P on maker = name</a:t>
            </a:r>
          </a:p>
        </p:txBody>
      </p:sp>
      <p:graphicFrame>
        <p:nvGraphicFramePr>
          <p:cNvPr id="6" name="Table 5"/>
          <p:cNvGraphicFramePr>
            <a:graphicFrameLocks noGrp="1"/>
          </p:cNvGraphicFramePr>
          <p:nvPr>
            <p:extLst>
              <p:ext uri="{D42A27DB-BD31-4B8C-83A1-F6EECF244321}">
                <p14:modId xmlns:p14="http://schemas.microsoft.com/office/powerpoint/2010/main" val="978366770"/>
              </p:ext>
            </p:extLst>
          </p:nvPr>
        </p:nvGraphicFramePr>
        <p:xfrm>
          <a:off x="4960396" y="1870700"/>
          <a:ext cx="6753185" cy="1112520"/>
        </p:xfrm>
        <a:graphic>
          <a:graphicData uri="http://schemas.openxmlformats.org/drawingml/2006/table">
            <a:tbl>
              <a:tblPr firstRow="1" bandRow="1">
                <a:tableStyleId>{5940675A-B579-460E-94D1-54222C63F5DA}</a:tableStyleId>
              </a:tblPr>
              <a:tblGrid>
                <a:gridCol w="1350637">
                  <a:extLst>
                    <a:ext uri="{9D8B030D-6E8A-4147-A177-3AD203B41FA5}">
                      <a16:colId xmlns:a16="http://schemas.microsoft.com/office/drawing/2014/main" val="20000"/>
                    </a:ext>
                  </a:extLst>
                </a:gridCol>
                <a:gridCol w="1350637">
                  <a:extLst>
                    <a:ext uri="{9D8B030D-6E8A-4147-A177-3AD203B41FA5}">
                      <a16:colId xmlns:a16="http://schemas.microsoft.com/office/drawing/2014/main" val="20001"/>
                    </a:ext>
                  </a:extLst>
                </a:gridCol>
                <a:gridCol w="1350637">
                  <a:extLst>
                    <a:ext uri="{9D8B030D-6E8A-4147-A177-3AD203B41FA5}">
                      <a16:colId xmlns:a16="http://schemas.microsoft.com/office/drawing/2014/main" val="20002"/>
                    </a:ext>
                  </a:extLst>
                </a:gridCol>
                <a:gridCol w="1266012">
                  <a:extLst>
                    <a:ext uri="{9D8B030D-6E8A-4147-A177-3AD203B41FA5}">
                      <a16:colId xmlns:a16="http://schemas.microsoft.com/office/drawing/2014/main" val="20003"/>
                    </a:ext>
                  </a:extLst>
                </a:gridCol>
                <a:gridCol w="1435262">
                  <a:extLst>
                    <a:ext uri="{9D8B030D-6E8A-4147-A177-3AD203B41FA5}">
                      <a16:colId xmlns:a16="http://schemas.microsoft.com/office/drawing/2014/main" val="20004"/>
                    </a:ext>
                  </a:extLst>
                </a:gridCol>
              </a:tblGrid>
              <a:tr h="370840">
                <a:tc>
                  <a:txBody>
                    <a:bodyPr/>
                    <a:lstStyle/>
                    <a:p>
                      <a:r>
                        <a:rPr lang="en-US" dirty="0" err="1"/>
                        <a:t>C.name</a:t>
                      </a:r>
                      <a:endParaRPr lang="en-US" dirty="0"/>
                    </a:p>
                  </a:txBody>
                  <a:tcPr/>
                </a:tc>
                <a:tc>
                  <a:txBody>
                    <a:bodyPr/>
                    <a:lstStyle/>
                    <a:p>
                      <a:r>
                        <a:rPr lang="en-US" dirty="0" err="1"/>
                        <a:t>C.hq_city</a:t>
                      </a:r>
                      <a:endParaRPr lang="en-US" dirty="0"/>
                    </a:p>
                  </a:txBody>
                  <a:tcPr/>
                </a:tc>
                <a:tc>
                  <a:txBody>
                    <a:bodyPr/>
                    <a:lstStyle/>
                    <a:p>
                      <a:r>
                        <a:rPr lang="en-US" dirty="0" err="1"/>
                        <a:t>P.pname</a:t>
                      </a:r>
                      <a:endParaRPr lang="en-US" dirty="0"/>
                    </a:p>
                  </a:txBody>
                  <a:tcPr/>
                </a:tc>
                <a:tc>
                  <a:txBody>
                    <a:bodyPr/>
                    <a:lstStyle/>
                    <a:p>
                      <a:r>
                        <a:rPr lang="en-US" dirty="0" err="1"/>
                        <a:t>P.maker</a:t>
                      </a:r>
                      <a:endParaRPr lang="en-US" dirty="0"/>
                    </a:p>
                  </a:txBody>
                  <a:tcPr/>
                </a:tc>
                <a:tc>
                  <a:txBody>
                    <a:bodyPr/>
                    <a:lstStyle/>
                    <a:p>
                      <a:r>
                        <a:rPr lang="en-US" dirty="0" err="1"/>
                        <a:t>P.factory_loc</a:t>
                      </a:r>
                      <a:endParaRPr lang="en-US" dirty="0"/>
                    </a:p>
                  </a:txBody>
                  <a:tcPr/>
                </a:tc>
                <a:extLst>
                  <a:ext uri="{0D108BD9-81ED-4DB2-BD59-A6C34878D82A}">
                    <a16:rowId xmlns:a16="http://schemas.microsoft.com/office/drawing/2014/main" val="10000"/>
                  </a:ext>
                </a:extLst>
              </a:tr>
              <a:tr h="370840">
                <a:tc>
                  <a:txBody>
                    <a:bodyPr/>
                    <a:lstStyle/>
                    <a:p>
                      <a:r>
                        <a:rPr lang="en-US" dirty="0"/>
                        <a:t>X Co.</a:t>
                      </a:r>
                    </a:p>
                  </a:txBody>
                  <a:tcPr/>
                </a:tc>
                <a:tc>
                  <a:txBody>
                    <a:bodyPr/>
                    <a:lstStyle/>
                    <a:p>
                      <a:r>
                        <a:rPr lang="en-US" dirty="0"/>
                        <a:t>Seattle</a:t>
                      </a:r>
                    </a:p>
                  </a:txBody>
                  <a:tcPr/>
                </a:tc>
                <a:tc>
                  <a:txBody>
                    <a:bodyPr/>
                    <a:lstStyle/>
                    <a:p>
                      <a:r>
                        <a:rPr lang="en-US" dirty="0"/>
                        <a:t>X</a:t>
                      </a:r>
                    </a:p>
                  </a:txBody>
                  <a:tcPr/>
                </a:tc>
                <a:tc>
                  <a:txBody>
                    <a:bodyPr/>
                    <a:lstStyle/>
                    <a:p>
                      <a:r>
                        <a:rPr lang="en-US" dirty="0"/>
                        <a:t>X Co.</a:t>
                      </a:r>
                    </a:p>
                  </a:txBody>
                  <a:tcPr/>
                </a:tc>
                <a:tc>
                  <a:txBody>
                    <a:bodyPr/>
                    <a:lstStyle/>
                    <a:p>
                      <a:r>
                        <a:rPr lang="en-US" dirty="0"/>
                        <a:t>U.S.</a:t>
                      </a:r>
                    </a:p>
                  </a:txBody>
                  <a:tcPr/>
                </a:tc>
                <a:extLst>
                  <a:ext uri="{0D108BD9-81ED-4DB2-BD59-A6C34878D82A}">
                    <a16:rowId xmlns:a16="http://schemas.microsoft.com/office/drawing/2014/main" val="10001"/>
                  </a:ext>
                </a:extLst>
              </a:tr>
              <a:tr h="370840">
                <a:tc>
                  <a:txBody>
                    <a:bodyPr/>
                    <a:lstStyle/>
                    <a:p>
                      <a:r>
                        <a:rPr lang="en-US" dirty="0"/>
                        <a:t>Y Inc.</a:t>
                      </a:r>
                    </a:p>
                  </a:txBody>
                  <a:tcPr/>
                </a:tc>
                <a:tc>
                  <a:txBody>
                    <a:bodyPr/>
                    <a:lstStyle/>
                    <a:p>
                      <a:r>
                        <a:rPr lang="en-US" dirty="0"/>
                        <a:t>Seattle</a:t>
                      </a:r>
                    </a:p>
                  </a:txBody>
                  <a:tcPr/>
                </a:tc>
                <a:tc>
                  <a:txBody>
                    <a:bodyPr/>
                    <a:lstStyle/>
                    <a:p>
                      <a:r>
                        <a:rPr lang="en-US" dirty="0"/>
                        <a:t>X</a:t>
                      </a:r>
                    </a:p>
                  </a:txBody>
                  <a:tcPr/>
                </a:tc>
                <a:tc>
                  <a:txBody>
                    <a:bodyPr/>
                    <a:lstStyle/>
                    <a:p>
                      <a:r>
                        <a:rPr lang="en-US" dirty="0"/>
                        <a:t>Y</a:t>
                      </a:r>
                      <a:r>
                        <a:rPr lang="en-US" baseline="0" dirty="0"/>
                        <a:t> Inc.</a:t>
                      </a:r>
                      <a:endParaRPr lang="en-US" dirty="0"/>
                    </a:p>
                  </a:txBody>
                  <a:tcPr/>
                </a:tc>
                <a:tc>
                  <a:txBody>
                    <a:bodyPr/>
                    <a:lstStyle/>
                    <a:p>
                      <a:r>
                        <a:rPr lang="en-US" dirty="0"/>
                        <a:t>China</a:t>
                      </a:r>
                    </a:p>
                  </a:txBody>
                  <a:tcPr/>
                </a:tc>
                <a:extLst>
                  <a:ext uri="{0D108BD9-81ED-4DB2-BD59-A6C34878D82A}">
                    <a16:rowId xmlns:a16="http://schemas.microsoft.com/office/drawing/2014/main" val="10002"/>
                  </a:ext>
                </a:extLst>
              </a:tr>
            </a:tbl>
          </a:graphicData>
        </a:graphic>
      </p:graphicFrame>
      <p:sp>
        <p:nvSpPr>
          <p:cNvPr id="13" name="Rounded Rectangle 12"/>
          <p:cNvSpPr/>
          <p:nvPr/>
        </p:nvSpPr>
        <p:spPr>
          <a:xfrm>
            <a:off x="370390" y="3078866"/>
            <a:ext cx="3738623" cy="868101"/>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73389" y="4438069"/>
            <a:ext cx="3738623" cy="868101"/>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871977" y="2210766"/>
            <a:ext cx="6934200" cy="41668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867799" y="2627454"/>
            <a:ext cx="6938378" cy="429202"/>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42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 Remember the semantics!</a:t>
            </a:r>
          </a:p>
        </p:txBody>
      </p:sp>
      <p:sp>
        <p:nvSpPr>
          <p:cNvPr id="3" name="Slide Number Placeholder 2"/>
          <p:cNvSpPr>
            <a:spLocks noGrp="1"/>
          </p:cNvSpPr>
          <p:nvPr>
            <p:ph type="sldNum" sz="quarter" idx="12"/>
          </p:nvPr>
        </p:nvSpPr>
        <p:spPr/>
        <p:txBody>
          <a:bodyPr/>
          <a:lstStyle/>
          <a:p>
            <a:fld id="{71C162CE-480A-44CE-B867-ADB1FE527ED4}" type="slidenum">
              <a:rPr lang="en-US" smtClean="0"/>
              <a:pPr/>
              <a:t>23</a:t>
            </a:fld>
            <a:endParaRPr lang="en-US"/>
          </a:p>
        </p:txBody>
      </p:sp>
      <p:sp>
        <p:nvSpPr>
          <p:cNvPr id="9" name="Rectangle 8"/>
          <p:cNvSpPr/>
          <p:nvPr/>
        </p:nvSpPr>
        <p:spPr>
          <a:xfrm>
            <a:off x="468985" y="1589048"/>
            <a:ext cx="3975693" cy="923330"/>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r>
              <a:rPr lang="en-US" dirty="0">
                <a:solidFill>
                  <a:schemeClr val="accent2"/>
                </a:solidFill>
                <a:latin typeface="Menlo" charset="0"/>
                <a:ea typeface="Menlo" charset="0"/>
                <a:cs typeface="Menlo" charset="0"/>
              </a:rPr>
              <a:t>Company(</a:t>
            </a:r>
            <a:r>
              <a:rPr lang="en-US" u="sng" dirty="0">
                <a:solidFill>
                  <a:schemeClr val="accent2"/>
                </a:solidFill>
                <a:latin typeface="Menlo" charset="0"/>
                <a:ea typeface="Menlo" charset="0"/>
                <a:cs typeface="Menlo" charset="0"/>
              </a:rPr>
              <a:t>name</a:t>
            </a:r>
            <a:r>
              <a:rPr lang="en-US" dirty="0">
                <a:solidFill>
                  <a:schemeClr val="accent2"/>
                </a:solidFill>
                <a:latin typeface="Menlo" charset="0"/>
                <a:ea typeface="Menlo" charset="0"/>
                <a:cs typeface="Menlo" charset="0"/>
              </a:rPr>
              <a:t>, </a:t>
            </a:r>
            <a:r>
              <a:rPr lang="en-US" dirty="0" err="1">
                <a:solidFill>
                  <a:schemeClr val="accent2"/>
                </a:solidFill>
                <a:latin typeface="Menlo" charset="0"/>
                <a:ea typeface="Menlo" charset="0"/>
                <a:cs typeface="Menlo" charset="0"/>
              </a:rPr>
              <a:t>hq_city</a:t>
            </a:r>
            <a:r>
              <a:rPr lang="en-US" dirty="0">
                <a:solidFill>
                  <a:schemeClr val="accent2"/>
                </a:solidFill>
                <a:latin typeface="Menlo" charset="0"/>
                <a:ea typeface="Menlo" charset="0"/>
                <a:cs typeface="Menlo" charset="0"/>
              </a:rPr>
              <a:t>) AS C</a:t>
            </a:r>
          </a:p>
          <a:p>
            <a:r>
              <a:rPr lang="en-US" dirty="0">
                <a:solidFill>
                  <a:schemeClr val="accent2"/>
                </a:solidFill>
                <a:latin typeface="Menlo" charset="0"/>
                <a:ea typeface="Menlo" charset="0"/>
                <a:cs typeface="Menlo" charset="0"/>
              </a:rPr>
              <a:t>Product(</a:t>
            </a:r>
            <a:r>
              <a:rPr lang="en-US" u="sng" dirty="0" err="1">
                <a:solidFill>
                  <a:schemeClr val="accent2"/>
                </a:solidFill>
                <a:latin typeface="Menlo" charset="0"/>
                <a:ea typeface="Menlo" charset="0"/>
                <a:cs typeface="Menlo" charset="0"/>
              </a:rPr>
              <a:t>pname</a:t>
            </a:r>
            <a:r>
              <a:rPr lang="en-US" dirty="0">
                <a:solidFill>
                  <a:schemeClr val="accent2"/>
                </a:solidFill>
                <a:latin typeface="Menlo" charset="0"/>
                <a:ea typeface="Menlo" charset="0"/>
                <a:cs typeface="Menlo" charset="0"/>
              </a:rPr>
              <a:t>, maker, </a:t>
            </a:r>
            <a:r>
              <a:rPr lang="en-US" dirty="0" err="1">
                <a:solidFill>
                  <a:schemeClr val="accent2"/>
                </a:solidFill>
                <a:latin typeface="Menlo" charset="0"/>
                <a:ea typeface="Menlo" charset="0"/>
                <a:cs typeface="Menlo" charset="0"/>
              </a:rPr>
              <a:t>factory_loc</a:t>
            </a:r>
            <a:r>
              <a:rPr lang="en-US" dirty="0">
                <a:solidFill>
                  <a:schemeClr val="accent2"/>
                </a:solidFill>
                <a:latin typeface="Menlo" charset="0"/>
                <a:ea typeface="Menlo" charset="0"/>
                <a:cs typeface="Menlo" charset="0"/>
              </a:rPr>
              <a:t>) AS P</a:t>
            </a:r>
            <a:endParaRPr lang="en-US" dirty="0">
              <a:latin typeface="Menlo" charset="0"/>
              <a:ea typeface="Menlo" charset="0"/>
              <a:cs typeface="Menlo" charset="0"/>
            </a:endParaRPr>
          </a:p>
        </p:txBody>
      </p:sp>
      <p:sp>
        <p:nvSpPr>
          <p:cNvPr id="10" name="TextBox 9"/>
          <p:cNvSpPr txBox="1"/>
          <p:nvPr/>
        </p:nvSpPr>
        <p:spPr>
          <a:xfrm>
            <a:off x="468986" y="2755572"/>
            <a:ext cx="3547430" cy="258532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 </a:t>
            </a:r>
          </a:p>
          <a:p>
            <a:r>
              <a:rPr lang="en-US" dirty="0">
                <a:latin typeface="Menlo" charset="0"/>
                <a:ea typeface="Menlo" charset="0"/>
                <a:cs typeface="Menlo" charset="0"/>
              </a:rPr>
              <a:t>  AND </a:t>
            </a:r>
            <a:r>
              <a:rPr lang="en-US" dirty="0" err="1">
                <a:latin typeface="Menlo" charset="0"/>
                <a:ea typeface="Menlo" charset="0"/>
                <a:cs typeface="Menlo" charset="0"/>
              </a:rPr>
              <a:t>factory_loc</a:t>
            </a:r>
            <a:r>
              <a:rPr lang="en-US" dirty="0">
                <a:latin typeface="Menlo" charset="0"/>
                <a:ea typeface="Menlo" charset="0"/>
                <a:cs typeface="Menlo" charset="0"/>
              </a:rPr>
              <a:t>=‘US’</a:t>
            </a:r>
          </a:p>
          <a:p>
            <a:r>
              <a:rPr lang="en-US" dirty="0">
                <a:solidFill>
                  <a:schemeClr val="bg2">
                    <a:lumMod val="90000"/>
                  </a:schemeClr>
                </a:solidFill>
                <a:latin typeface="Menlo" charset="0"/>
                <a:ea typeface="Menlo" charset="0"/>
                <a:cs typeface="Menlo" charset="0"/>
              </a:rPr>
              <a:t>INTERSECT</a:t>
            </a:r>
          </a:p>
          <a:p>
            <a:r>
              <a:rPr lang="en-US" dirty="0">
                <a:solidFill>
                  <a:schemeClr val="bg2">
                    <a:lumMod val="90000"/>
                  </a:schemeClr>
                </a:solidFill>
                <a:latin typeface="Menlo" charset="0"/>
                <a:ea typeface="Menlo" charset="0"/>
                <a:cs typeface="Menlo" charset="0"/>
              </a:rPr>
              <a:t>SELECT </a:t>
            </a:r>
            <a:r>
              <a:rPr lang="en-US" dirty="0" err="1">
                <a:solidFill>
                  <a:schemeClr val="bg2">
                    <a:lumMod val="90000"/>
                  </a:schemeClr>
                </a:solidFill>
                <a:latin typeface="Menlo" charset="0"/>
                <a:ea typeface="Menlo" charset="0"/>
                <a:cs typeface="Menlo" charset="0"/>
              </a:rPr>
              <a:t>hq_city</a:t>
            </a:r>
            <a:endParaRPr lang="en-US" dirty="0">
              <a:solidFill>
                <a:schemeClr val="bg2">
                  <a:lumMod val="90000"/>
                </a:schemeClr>
              </a:solidFill>
              <a:latin typeface="Menlo" charset="0"/>
              <a:ea typeface="Menlo" charset="0"/>
              <a:cs typeface="Menlo" charset="0"/>
            </a:endParaRPr>
          </a:p>
          <a:p>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Company, Product</a:t>
            </a:r>
          </a:p>
          <a:p>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maker = name</a:t>
            </a:r>
          </a:p>
          <a:p>
            <a:r>
              <a:rPr lang="en-US" dirty="0">
                <a:latin typeface="Menlo" charset="0"/>
                <a:ea typeface="Menlo" charset="0"/>
                <a:cs typeface="Menlo" charset="0"/>
              </a:rPr>
              <a:t>AND </a:t>
            </a:r>
            <a:r>
              <a:rPr lang="en-US" dirty="0" err="1">
                <a:latin typeface="Menlo" charset="0"/>
                <a:ea typeface="Menlo" charset="0"/>
                <a:cs typeface="Menlo" charset="0"/>
              </a:rPr>
              <a:t>factory_loc</a:t>
            </a:r>
            <a:r>
              <a:rPr lang="en-US" dirty="0">
                <a:latin typeface="Menlo" charset="0"/>
                <a:ea typeface="Menlo" charset="0"/>
                <a:cs typeface="Menlo" charset="0"/>
              </a:rPr>
              <a:t>=‘China’</a:t>
            </a:r>
            <a:endParaRPr lang="en-US"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4" name="TextBox 3"/>
          <p:cNvSpPr txBox="1"/>
          <p:nvPr/>
        </p:nvSpPr>
        <p:spPr>
          <a:xfrm>
            <a:off x="4960396" y="1409035"/>
            <a:ext cx="4995022" cy="461665"/>
          </a:xfrm>
          <a:prstGeom prst="rect">
            <a:avLst/>
          </a:prstGeom>
          <a:noFill/>
        </p:spPr>
        <p:txBody>
          <a:bodyPr wrap="none" rtlCol="0">
            <a:spAutoFit/>
          </a:bodyPr>
          <a:lstStyle/>
          <a:p>
            <a:r>
              <a:rPr lang="en-US" sz="2400" dirty="0">
                <a:latin typeface="+mj-lt"/>
              </a:rPr>
              <a:t>Example:  C  JOIN  P on maker = name</a:t>
            </a:r>
          </a:p>
        </p:txBody>
      </p:sp>
      <p:graphicFrame>
        <p:nvGraphicFramePr>
          <p:cNvPr id="6" name="Table 5"/>
          <p:cNvGraphicFramePr>
            <a:graphicFrameLocks noGrp="1"/>
          </p:cNvGraphicFramePr>
          <p:nvPr>
            <p:extLst/>
          </p:nvPr>
        </p:nvGraphicFramePr>
        <p:xfrm>
          <a:off x="4960396" y="1870700"/>
          <a:ext cx="6753185" cy="1112520"/>
        </p:xfrm>
        <a:graphic>
          <a:graphicData uri="http://schemas.openxmlformats.org/drawingml/2006/table">
            <a:tbl>
              <a:tblPr firstRow="1" bandRow="1">
                <a:tableStyleId>{5940675A-B579-460E-94D1-54222C63F5DA}</a:tableStyleId>
              </a:tblPr>
              <a:tblGrid>
                <a:gridCol w="1350637">
                  <a:extLst>
                    <a:ext uri="{9D8B030D-6E8A-4147-A177-3AD203B41FA5}">
                      <a16:colId xmlns:a16="http://schemas.microsoft.com/office/drawing/2014/main" val="20000"/>
                    </a:ext>
                  </a:extLst>
                </a:gridCol>
                <a:gridCol w="1350637">
                  <a:extLst>
                    <a:ext uri="{9D8B030D-6E8A-4147-A177-3AD203B41FA5}">
                      <a16:colId xmlns:a16="http://schemas.microsoft.com/office/drawing/2014/main" val="20001"/>
                    </a:ext>
                  </a:extLst>
                </a:gridCol>
                <a:gridCol w="1350637">
                  <a:extLst>
                    <a:ext uri="{9D8B030D-6E8A-4147-A177-3AD203B41FA5}">
                      <a16:colId xmlns:a16="http://schemas.microsoft.com/office/drawing/2014/main" val="20002"/>
                    </a:ext>
                  </a:extLst>
                </a:gridCol>
                <a:gridCol w="1266012">
                  <a:extLst>
                    <a:ext uri="{9D8B030D-6E8A-4147-A177-3AD203B41FA5}">
                      <a16:colId xmlns:a16="http://schemas.microsoft.com/office/drawing/2014/main" val="20003"/>
                    </a:ext>
                  </a:extLst>
                </a:gridCol>
                <a:gridCol w="1435262">
                  <a:extLst>
                    <a:ext uri="{9D8B030D-6E8A-4147-A177-3AD203B41FA5}">
                      <a16:colId xmlns:a16="http://schemas.microsoft.com/office/drawing/2014/main" val="20004"/>
                    </a:ext>
                  </a:extLst>
                </a:gridCol>
              </a:tblGrid>
              <a:tr h="370840">
                <a:tc>
                  <a:txBody>
                    <a:bodyPr/>
                    <a:lstStyle/>
                    <a:p>
                      <a:r>
                        <a:rPr lang="en-US" dirty="0" err="1"/>
                        <a:t>C.name</a:t>
                      </a:r>
                      <a:endParaRPr lang="en-US" dirty="0"/>
                    </a:p>
                  </a:txBody>
                  <a:tcPr/>
                </a:tc>
                <a:tc>
                  <a:txBody>
                    <a:bodyPr/>
                    <a:lstStyle/>
                    <a:p>
                      <a:r>
                        <a:rPr lang="en-US" dirty="0" err="1"/>
                        <a:t>C.hq_city</a:t>
                      </a:r>
                      <a:endParaRPr lang="en-US" dirty="0"/>
                    </a:p>
                  </a:txBody>
                  <a:tcPr/>
                </a:tc>
                <a:tc>
                  <a:txBody>
                    <a:bodyPr/>
                    <a:lstStyle/>
                    <a:p>
                      <a:r>
                        <a:rPr lang="en-US" dirty="0" err="1"/>
                        <a:t>P.pname</a:t>
                      </a:r>
                      <a:endParaRPr lang="en-US" dirty="0"/>
                    </a:p>
                  </a:txBody>
                  <a:tcPr/>
                </a:tc>
                <a:tc>
                  <a:txBody>
                    <a:bodyPr/>
                    <a:lstStyle/>
                    <a:p>
                      <a:r>
                        <a:rPr lang="en-US" dirty="0" err="1"/>
                        <a:t>P.maker</a:t>
                      </a:r>
                      <a:endParaRPr lang="en-US" dirty="0"/>
                    </a:p>
                  </a:txBody>
                  <a:tcPr/>
                </a:tc>
                <a:tc>
                  <a:txBody>
                    <a:bodyPr/>
                    <a:lstStyle/>
                    <a:p>
                      <a:r>
                        <a:rPr lang="en-US" dirty="0" err="1"/>
                        <a:t>P.factory_loc</a:t>
                      </a:r>
                      <a:endParaRPr lang="en-US" dirty="0"/>
                    </a:p>
                  </a:txBody>
                  <a:tcPr/>
                </a:tc>
                <a:extLst>
                  <a:ext uri="{0D108BD9-81ED-4DB2-BD59-A6C34878D82A}">
                    <a16:rowId xmlns:a16="http://schemas.microsoft.com/office/drawing/2014/main" val="10000"/>
                  </a:ext>
                </a:extLst>
              </a:tr>
              <a:tr h="370840">
                <a:tc>
                  <a:txBody>
                    <a:bodyPr/>
                    <a:lstStyle/>
                    <a:p>
                      <a:r>
                        <a:rPr lang="en-US" dirty="0"/>
                        <a:t>X Co.</a:t>
                      </a:r>
                    </a:p>
                  </a:txBody>
                  <a:tcPr/>
                </a:tc>
                <a:tc>
                  <a:txBody>
                    <a:bodyPr/>
                    <a:lstStyle/>
                    <a:p>
                      <a:r>
                        <a:rPr lang="en-US" dirty="0"/>
                        <a:t>Seattle</a:t>
                      </a:r>
                    </a:p>
                  </a:txBody>
                  <a:tcPr/>
                </a:tc>
                <a:tc>
                  <a:txBody>
                    <a:bodyPr/>
                    <a:lstStyle/>
                    <a:p>
                      <a:r>
                        <a:rPr lang="en-US" dirty="0"/>
                        <a:t>X</a:t>
                      </a:r>
                    </a:p>
                  </a:txBody>
                  <a:tcPr/>
                </a:tc>
                <a:tc>
                  <a:txBody>
                    <a:bodyPr/>
                    <a:lstStyle/>
                    <a:p>
                      <a:r>
                        <a:rPr lang="en-US" dirty="0"/>
                        <a:t>X Co.</a:t>
                      </a:r>
                    </a:p>
                  </a:txBody>
                  <a:tcPr/>
                </a:tc>
                <a:tc>
                  <a:txBody>
                    <a:bodyPr/>
                    <a:lstStyle/>
                    <a:p>
                      <a:r>
                        <a:rPr lang="en-US" dirty="0"/>
                        <a:t>U.S.</a:t>
                      </a:r>
                    </a:p>
                  </a:txBody>
                  <a:tcPr/>
                </a:tc>
                <a:extLst>
                  <a:ext uri="{0D108BD9-81ED-4DB2-BD59-A6C34878D82A}">
                    <a16:rowId xmlns:a16="http://schemas.microsoft.com/office/drawing/2014/main" val="10001"/>
                  </a:ext>
                </a:extLst>
              </a:tr>
              <a:tr h="370840">
                <a:tc>
                  <a:txBody>
                    <a:bodyPr/>
                    <a:lstStyle/>
                    <a:p>
                      <a:r>
                        <a:rPr lang="en-US" dirty="0"/>
                        <a:t>Y Inc.</a:t>
                      </a:r>
                    </a:p>
                  </a:txBody>
                  <a:tcPr/>
                </a:tc>
                <a:tc>
                  <a:txBody>
                    <a:bodyPr/>
                    <a:lstStyle/>
                    <a:p>
                      <a:r>
                        <a:rPr lang="en-US" dirty="0"/>
                        <a:t>Seattle</a:t>
                      </a:r>
                    </a:p>
                  </a:txBody>
                  <a:tcPr/>
                </a:tc>
                <a:tc>
                  <a:txBody>
                    <a:bodyPr/>
                    <a:lstStyle/>
                    <a:p>
                      <a:r>
                        <a:rPr lang="en-US" dirty="0"/>
                        <a:t>X</a:t>
                      </a:r>
                    </a:p>
                  </a:txBody>
                  <a:tcPr/>
                </a:tc>
                <a:tc>
                  <a:txBody>
                    <a:bodyPr/>
                    <a:lstStyle/>
                    <a:p>
                      <a:r>
                        <a:rPr lang="en-US" dirty="0"/>
                        <a:t>Y</a:t>
                      </a:r>
                      <a:r>
                        <a:rPr lang="en-US" baseline="0" dirty="0"/>
                        <a:t> Inc.</a:t>
                      </a:r>
                      <a:endParaRPr lang="en-US" dirty="0"/>
                    </a:p>
                  </a:txBody>
                  <a:tcPr/>
                </a:tc>
                <a:tc>
                  <a:txBody>
                    <a:bodyPr/>
                    <a:lstStyle/>
                    <a:p>
                      <a:r>
                        <a:rPr lang="en-US" dirty="0"/>
                        <a:t>China</a:t>
                      </a:r>
                    </a:p>
                  </a:txBody>
                  <a:tcPr/>
                </a:tc>
                <a:extLst>
                  <a:ext uri="{0D108BD9-81ED-4DB2-BD59-A6C34878D82A}">
                    <a16:rowId xmlns:a16="http://schemas.microsoft.com/office/drawing/2014/main" val="10002"/>
                  </a:ext>
                </a:extLst>
              </a:tr>
            </a:tbl>
          </a:graphicData>
        </a:graphic>
      </p:graphicFrame>
      <p:sp>
        <p:nvSpPr>
          <p:cNvPr id="13" name="Rounded Rectangle 12"/>
          <p:cNvSpPr/>
          <p:nvPr/>
        </p:nvSpPr>
        <p:spPr>
          <a:xfrm>
            <a:off x="370390" y="3078866"/>
            <a:ext cx="3738623" cy="868101"/>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73389" y="4438069"/>
            <a:ext cx="3738623" cy="868101"/>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871977" y="2210766"/>
            <a:ext cx="6934200" cy="41668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867799" y="2627454"/>
            <a:ext cx="6938378" cy="429202"/>
          </a:xfrm>
          <a:prstGeom prst="roundRect">
            <a:avLst/>
          </a:prstGeom>
          <a:solidFill>
            <a:srgbClr val="C0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249763" y="3661844"/>
            <a:ext cx="6174449" cy="1569660"/>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X Co has a factory in the US (but not China)</a:t>
            </a:r>
          </a:p>
          <a:p>
            <a:r>
              <a:rPr lang="en-US" sz="2400" dirty="0">
                <a:latin typeface="+mj-lt"/>
              </a:rPr>
              <a:t>Y Inc. has a factory in China (but not US)</a:t>
            </a:r>
          </a:p>
          <a:p>
            <a:endParaRPr lang="en-US" sz="2400" b="1" dirty="0">
              <a:latin typeface="+mj-lt"/>
            </a:endParaRPr>
          </a:p>
          <a:p>
            <a:r>
              <a:rPr lang="en-US" sz="2400" b="1" dirty="0">
                <a:latin typeface="+mj-lt"/>
              </a:rPr>
              <a:t>But Seattle is returned by the query!</a:t>
            </a:r>
          </a:p>
        </p:txBody>
      </p:sp>
      <p:sp>
        <p:nvSpPr>
          <p:cNvPr id="25" name="TextBox 24"/>
          <p:cNvSpPr txBox="1"/>
          <p:nvPr/>
        </p:nvSpPr>
        <p:spPr>
          <a:xfrm>
            <a:off x="2950369" y="5647750"/>
            <a:ext cx="3727048" cy="95410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We did the INTERSECT on the </a:t>
            </a:r>
            <a:r>
              <a:rPr lang="en-US" sz="2800">
                <a:latin typeface="+mj-lt"/>
              </a:rPr>
              <a:t>wrong attributes!</a:t>
            </a:r>
            <a:endParaRPr lang="en-US" sz="2800" dirty="0">
              <a:latin typeface="+mj-lt"/>
            </a:endParaRPr>
          </a:p>
        </p:txBody>
      </p:sp>
    </p:spTree>
    <p:extLst>
      <p:ext uri="{BB962C8B-B14F-4D97-AF65-F5344CB8AC3E}">
        <p14:creationId xmlns:p14="http://schemas.microsoft.com/office/powerpoint/2010/main" val="20066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Solution: </a:t>
            </a:r>
            <a:r>
              <a:rPr lang="en-US" b="1" dirty="0"/>
              <a:t>Nested Queries</a:t>
            </a:r>
            <a:endParaRPr lang="en-US" dirty="0"/>
          </a:p>
        </p:txBody>
      </p:sp>
      <p:sp>
        <p:nvSpPr>
          <p:cNvPr id="3" name="Slide Number Placeholder 2"/>
          <p:cNvSpPr>
            <a:spLocks noGrp="1"/>
          </p:cNvSpPr>
          <p:nvPr>
            <p:ph type="sldNum" sz="quarter" idx="12"/>
          </p:nvPr>
        </p:nvSpPr>
        <p:spPr/>
        <p:txBody>
          <a:bodyPr/>
          <a:lstStyle/>
          <a:p>
            <a:fld id="{71C162CE-480A-44CE-B867-ADB1FE527ED4}" type="slidenum">
              <a:rPr lang="en-US" smtClean="0"/>
              <a:pPr/>
              <a:t>24</a:t>
            </a:fld>
            <a:endParaRPr lang="en-US" dirty="0"/>
          </a:p>
        </p:txBody>
      </p:sp>
      <p:sp>
        <p:nvSpPr>
          <p:cNvPr id="9" name="Rectangle 8"/>
          <p:cNvSpPr/>
          <p:nvPr/>
        </p:nvSpPr>
        <p:spPr>
          <a:xfrm>
            <a:off x="1676400" y="1589048"/>
            <a:ext cx="5416868" cy="70788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a:t>
            </a:r>
            <a:r>
              <a:rPr lang="en-US" sz="2000" dirty="0" err="1">
                <a:solidFill>
                  <a:schemeClr val="accent2"/>
                </a:solidFill>
                <a:latin typeface="Menlo" charset="0"/>
                <a:ea typeface="Menlo" charset="0"/>
                <a:cs typeface="Menlo" charset="0"/>
              </a:rPr>
              <a:t>hq_city</a:t>
            </a:r>
            <a:r>
              <a:rPr lang="en-US" sz="2000" dirty="0">
                <a:solidFill>
                  <a:schemeClr val="accent2"/>
                </a:solidFill>
                <a:latin typeface="Menlo" charset="0"/>
                <a:ea typeface="Menlo" charset="0"/>
                <a:cs typeface="Menlo" charset="0"/>
              </a:rPr>
              <a:t>)</a:t>
            </a:r>
          </a:p>
          <a:p>
            <a:r>
              <a:rPr lang="en-US" sz="2000" dirty="0">
                <a:solidFill>
                  <a:schemeClr val="accent2"/>
                </a:solidFill>
                <a:latin typeface="Menlo" charset="0"/>
                <a:ea typeface="Menlo" charset="0"/>
                <a:cs typeface="Menlo" charset="0"/>
              </a:rPr>
              <a:t>Product(</a:t>
            </a:r>
            <a:r>
              <a:rPr lang="en-US" sz="2000" u="sng" dirty="0" err="1">
                <a:solidFill>
                  <a:schemeClr val="accent2"/>
                </a:solidFill>
                <a:latin typeface="Menlo" charset="0"/>
                <a:ea typeface="Menlo" charset="0"/>
                <a:cs typeface="Menlo" charset="0"/>
              </a:rPr>
              <a:t>pname</a:t>
            </a:r>
            <a:r>
              <a:rPr lang="en-US" sz="2000" dirty="0">
                <a:solidFill>
                  <a:schemeClr val="accent2"/>
                </a:solidFill>
                <a:latin typeface="Menlo" charset="0"/>
                <a:ea typeface="Menlo" charset="0"/>
                <a:cs typeface="Menlo" charset="0"/>
              </a:rPr>
              <a:t>, maker, </a:t>
            </a:r>
            <a:r>
              <a:rPr lang="en-US" sz="2000" dirty="0" err="1">
                <a:solidFill>
                  <a:schemeClr val="accent2"/>
                </a:solidFill>
                <a:latin typeface="Menlo" charset="0"/>
                <a:ea typeface="Menlo" charset="0"/>
                <a:cs typeface="Menlo" charset="0"/>
              </a:rPr>
              <a:t>factory_loc</a:t>
            </a:r>
            <a:r>
              <a:rPr lang="en-US" sz="2000" dirty="0">
                <a:solidFill>
                  <a:schemeClr val="accent2"/>
                </a:solidFill>
                <a:latin typeface="Menlo" charset="0"/>
                <a:ea typeface="Menlo" charset="0"/>
                <a:cs typeface="Menlo" charset="0"/>
              </a:rPr>
              <a:t>)</a:t>
            </a:r>
            <a:endParaRPr lang="en-US" sz="2000" dirty="0">
              <a:latin typeface="Menlo" charset="0"/>
              <a:ea typeface="Menlo" charset="0"/>
              <a:cs typeface="Menlo" charset="0"/>
            </a:endParaRPr>
          </a:p>
        </p:txBody>
      </p:sp>
      <p:sp>
        <p:nvSpPr>
          <p:cNvPr id="10" name="TextBox 9"/>
          <p:cNvSpPr txBox="1"/>
          <p:nvPr/>
        </p:nvSpPr>
        <p:spPr>
          <a:xfrm>
            <a:off x="1676400" y="2592358"/>
            <a:ext cx="6540500" cy="37856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dirty="0">
                <a:solidFill>
                  <a:schemeClr val="accent2"/>
                </a:solidFill>
                <a:latin typeface="Menlo" charset="0"/>
                <a:ea typeface="Menlo" charset="0"/>
                <a:cs typeface="Menlo" charset="0"/>
              </a:rPr>
              <a:t>SELECT DISTINCT</a:t>
            </a:r>
            <a:r>
              <a:rPr lang="en-US" sz="2000" dirty="0">
                <a:latin typeface="Menlo" charset="0"/>
                <a:ea typeface="Menlo" charset="0"/>
                <a:cs typeface="Menlo" charset="0"/>
              </a:rPr>
              <a:t> </a:t>
            </a:r>
            <a:r>
              <a:rPr lang="en-US" sz="2000" dirty="0" err="1">
                <a:latin typeface="Menlo" charset="0"/>
                <a:ea typeface="Menlo" charset="0"/>
                <a:cs typeface="Menlo" charset="0"/>
              </a:rPr>
              <a:t>hq_city</a:t>
            </a:r>
            <a:endParaRPr lang="en-US" sz="2000" dirty="0">
              <a:latin typeface="Menlo" charset="0"/>
              <a:ea typeface="Menlo" charset="0"/>
              <a:cs typeface="Menlo" charset="0"/>
            </a:endParaRPr>
          </a:p>
          <a:p>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Product</a:t>
            </a:r>
          </a:p>
          <a:p>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maker = name </a:t>
            </a:r>
          </a:p>
          <a:p>
            <a:r>
              <a:rPr lang="en-US" sz="2000" dirty="0">
                <a:latin typeface="Menlo" charset="0"/>
                <a:ea typeface="Menlo" charset="0"/>
                <a:cs typeface="Menlo" charset="0"/>
              </a:rPr>
              <a:t>       AND name </a:t>
            </a:r>
            <a:r>
              <a:rPr lang="en-US" sz="2000" dirty="0">
                <a:solidFill>
                  <a:srgbClr val="FF0000"/>
                </a:solidFill>
                <a:latin typeface="Menlo" charset="0"/>
                <a:ea typeface="Menlo" charset="0"/>
                <a:cs typeface="Menlo" charset="0"/>
              </a:rPr>
              <a:t>IN </a:t>
            </a:r>
            <a:r>
              <a:rPr lang="en-US" sz="2000" dirty="0">
                <a:latin typeface="Menlo" charset="0"/>
                <a:ea typeface="Menlo" charset="0"/>
                <a:cs typeface="Menlo" charset="0"/>
              </a:rPr>
              <a:t>(</a:t>
            </a:r>
          </a:p>
          <a:p>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maker</a:t>
            </a:r>
          </a:p>
          <a:p>
            <a:r>
              <a:rPr lang="en-US" sz="2000" dirty="0">
                <a:solidFill>
                  <a:schemeClr val="accent2"/>
                </a:solidFill>
                <a:latin typeface="Menlo" charset="0"/>
                <a:ea typeface="Menlo" charset="0"/>
                <a:cs typeface="Menlo" charset="0"/>
              </a:rPr>
              <a:t>	  	FROM</a:t>
            </a:r>
            <a:r>
              <a:rPr lang="en-US" sz="2000" dirty="0">
                <a:latin typeface="Menlo" charset="0"/>
                <a:ea typeface="Menlo" charset="0"/>
                <a:cs typeface="Menlo" charset="0"/>
              </a:rPr>
              <a:t>   Product</a:t>
            </a:r>
          </a:p>
          <a:p>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factory_loc</a:t>
            </a:r>
            <a:r>
              <a:rPr lang="en-US" sz="2000" dirty="0">
                <a:latin typeface="Menlo" charset="0"/>
                <a:ea typeface="Menlo" charset="0"/>
                <a:cs typeface="Menlo" charset="0"/>
              </a:rPr>
              <a:t> = ‘US’)</a:t>
            </a:r>
          </a:p>
          <a:p>
            <a:r>
              <a:rPr lang="en-US" sz="2000" dirty="0">
                <a:latin typeface="Menlo" charset="0"/>
                <a:ea typeface="Menlo" charset="0"/>
                <a:cs typeface="Menlo" charset="0"/>
              </a:rPr>
              <a:t>	 AND name </a:t>
            </a:r>
            <a:r>
              <a:rPr lang="en-US" sz="2000" dirty="0">
                <a:solidFill>
                  <a:srgbClr val="FF0000"/>
                </a:solidFill>
                <a:latin typeface="Menlo" charset="0"/>
                <a:ea typeface="Menlo" charset="0"/>
                <a:cs typeface="Menlo" charset="0"/>
              </a:rPr>
              <a:t>IN </a:t>
            </a:r>
            <a:r>
              <a:rPr lang="en-US" sz="2000" dirty="0">
                <a:latin typeface="Menlo" charset="0"/>
                <a:ea typeface="Menlo" charset="0"/>
                <a:cs typeface="Menlo" charset="0"/>
              </a:rPr>
              <a:t>(</a:t>
            </a:r>
          </a:p>
          <a:p>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maker</a:t>
            </a:r>
          </a:p>
          <a:p>
            <a:r>
              <a:rPr lang="en-US" sz="2000" dirty="0">
                <a:solidFill>
                  <a:schemeClr val="accent2"/>
                </a:solidFill>
                <a:latin typeface="Menlo" charset="0"/>
                <a:ea typeface="Menlo" charset="0"/>
                <a:cs typeface="Menlo" charset="0"/>
              </a:rPr>
              <a:t>	  	FROM</a:t>
            </a:r>
            <a:r>
              <a:rPr lang="en-US" sz="2000" dirty="0">
                <a:latin typeface="Menlo" charset="0"/>
                <a:ea typeface="Menlo" charset="0"/>
                <a:cs typeface="Menlo" charset="0"/>
              </a:rPr>
              <a:t>   Product</a:t>
            </a:r>
          </a:p>
          <a:p>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factory_loc</a:t>
            </a:r>
            <a:r>
              <a:rPr lang="en-US" sz="2000" dirty="0">
                <a:latin typeface="Menlo" charset="0"/>
                <a:ea typeface="Menlo" charset="0"/>
                <a:cs typeface="Menlo" charset="0"/>
              </a:rPr>
              <a:t> = ‘China’)</a:t>
            </a:r>
            <a:endParaRPr lang="en-US" sz="2000" i="1" dirty="0">
              <a:latin typeface="Menlo" charset="0"/>
              <a:ea typeface="Menlo" charset="0"/>
              <a:cs typeface="Menlo" charset="0"/>
            </a:endParaRPr>
          </a:p>
          <a:p>
            <a:endParaRPr lang="en-US" sz="2000" i="1"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3" name="TextBox 12"/>
          <p:cNvSpPr txBox="1"/>
          <p:nvPr/>
        </p:nvSpPr>
        <p:spPr>
          <a:xfrm>
            <a:off x="8610600" y="1770546"/>
            <a:ext cx="3009900" cy="1815882"/>
          </a:xfrm>
          <a:prstGeom prst="rect">
            <a:avLst/>
          </a:prstGeom>
          <a:noFill/>
          <a:effectLst/>
        </p:spPr>
        <p:txBody>
          <a:bodyPr wrap="square" rtlCol="0">
            <a:spAutoFit/>
          </a:bodyPr>
          <a:lstStyle/>
          <a:p>
            <a:r>
              <a:rPr lang="en-US" sz="2800" i="1" dirty="0">
                <a:latin typeface="+mj-lt"/>
              </a:rPr>
              <a:t>“Headquarters of companies which make gizmos in US </a:t>
            </a:r>
            <a:r>
              <a:rPr lang="en-US" sz="2800" b="1" i="1" dirty="0">
                <a:latin typeface="+mj-lt"/>
              </a:rPr>
              <a:t>AND</a:t>
            </a:r>
            <a:r>
              <a:rPr lang="en-US" sz="2800" i="1" dirty="0">
                <a:latin typeface="+mj-lt"/>
              </a:rPr>
              <a:t> China”</a:t>
            </a:r>
          </a:p>
        </p:txBody>
      </p:sp>
      <p:sp>
        <p:nvSpPr>
          <p:cNvPr id="4" name="TextBox 3"/>
          <p:cNvSpPr txBox="1"/>
          <p:nvPr/>
        </p:nvSpPr>
        <p:spPr>
          <a:xfrm>
            <a:off x="8727311" y="3946967"/>
            <a:ext cx="2893189" cy="193899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Note: If we hadn’t used DISTINCT here, how many copies of each </a:t>
            </a:r>
            <a:r>
              <a:rPr lang="en-US" sz="2400" dirty="0" err="1">
                <a:latin typeface="+mj-lt"/>
              </a:rPr>
              <a:t>hq_city</a:t>
            </a:r>
            <a:r>
              <a:rPr lang="en-US" sz="2400" dirty="0">
                <a:latin typeface="+mj-lt"/>
              </a:rPr>
              <a:t> would have been returned?</a:t>
            </a:r>
          </a:p>
        </p:txBody>
      </p:sp>
    </p:spTree>
    <p:extLst>
      <p:ext uri="{BB962C8B-B14F-4D97-AF65-F5344CB8AC3E}">
        <p14:creationId xmlns:p14="http://schemas.microsoft.com/office/powerpoint/2010/main" val="152377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note on nested queries</a:t>
            </a:r>
          </a:p>
        </p:txBody>
      </p:sp>
      <p:sp>
        <p:nvSpPr>
          <p:cNvPr id="3" name="Content Placeholder 2"/>
          <p:cNvSpPr>
            <a:spLocks noGrp="1"/>
          </p:cNvSpPr>
          <p:nvPr>
            <p:ph idx="1"/>
          </p:nvPr>
        </p:nvSpPr>
        <p:spPr/>
        <p:txBody>
          <a:bodyPr/>
          <a:lstStyle/>
          <a:p>
            <a:r>
              <a:rPr lang="en-US" dirty="0"/>
              <a:t>We can do nested queries because SQL is </a:t>
            </a:r>
            <a:r>
              <a:rPr lang="en-US" b="1" i="1" dirty="0"/>
              <a:t>compositional:</a:t>
            </a:r>
            <a:endParaRPr lang="en-US" dirty="0"/>
          </a:p>
          <a:p>
            <a:pPr lvl="1"/>
            <a:endParaRPr lang="en-US" dirty="0"/>
          </a:p>
          <a:p>
            <a:pPr lvl="1"/>
            <a:r>
              <a:rPr lang="en-US" dirty="0"/>
              <a:t>Everything (inputs / outputs) is represented as </a:t>
            </a:r>
            <a:r>
              <a:rPr lang="en-US" dirty="0" err="1"/>
              <a:t>multisets</a:t>
            </a:r>
            <a:r>
              <a:rPr lang="en-US" dirty="0"/>
              <a:t>- the output of one query can thus be used as the input to another (nesting)!</a:t>
            </a:r>
          </a:p>
          <a:p>
            <a:pPr lvl="1"/>
            <a:endParaRPr lang="en-US" dirty="0"/>
          </a:p>
          <a:p>
            <a:r>
              <a:rPr lang="en-US" dirty="0"/>
              <a:t>This is </a:t>
            </a:r>
            <a:r>
              <a:rPr lang="en-US" u="sng" dirty="0"/>
              <a:t>extremely</a:t>
            </a:r>
            <a:r>
              <a:rPr lang="en-US" dirty="0"/>
              <a:t> powerful!</a:t>
            </a:r>
          </a:p>
        </p:txBody>
      </p:sp>
      <p:grpSp>
        <p:nvGrpSpPr>
          <p:cNvPr id="4" name="Group 3"/>
          <p:cNvGrpSpPr/>
          <p:nvPr/>
        </p:nvGrpSpPr>
        <p:grpSpPr>
          <a:xfrm>
            <a:off x="0" y="-22510"/>
            <a:ext cx="12192000" cy="307777"/>
            <a:chOff x="0" y="-22510"/>
            <a:chExt cx="12192000" cy="307777"/>
          </a:xfrm>
        </p:grpSpPr>
        <p:sp>
          <p:nvSpPr>
            <p:cNvPr id="5" name="Rectangle 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 name="TextBox 5"/>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Tree>
    <p:extLst>
      <p:ext uri="{BB962C8B-B14F-4D97-AF65-F5344CB8AC3E}">
        <p14:creationId xmlns:p14="http://schemas.microsoft.com/office/powerpoint/2010/main" val="199963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48C45DB7-4617-4575-9446-CC3ED7D53B58}" type="slidenum">
              <a:rPr lang="en-US"/>
              <a:pPr/>
              <a:t>26</a:t>
            </a:fld>
            <a:endParaRPr lang="en-US"/>
          </a:p>
        </p:txBody>
      </p:sp>
      <p:sp>
        <p:nvSpPr>
          <p:cNvPr id="180226" name="Rectangle 2"/>
          <p:cNvSpPr>
            <a:spLocks noGrp="1" noChangeArrowheads="1"/>
          </p:cNvSpPr>
          <p:nvPr>
            <p:ph type="title"/>
          </p:nvPr>
        </p:nvSpPr>
        <p:spPr/>
        <p:txBody>
          <a:bodyPr>
            <a:normAutofit/>
          </a:bodyPr>
          <a:lstStyle/>
          <a:p>
            <a:r>
              <a:rPr lang="en-US" dirty="0"/>
              <a:t>Nested queries: Sub-queries Return Relations</a:t>
            </a:r>
          </a:p>
        </p:txBody>
      </p:sp>
      <p:sp>
        <p:nvSpPr>
          <p:cNvPr id="180227" name="Text Box 3"/>
          <p:cNvSpPr txBox="1">
            <a:spLocks noChangeArrowheads="1"/>
          </p:cNvSpPr>
          <p:nvPr/>
        </p:nvSpPr>
        <p:spPr bwMode="auto">
          <a:xfrm>
            <a:off x="1281570" y="3436008"/>
            <a:ext cx="6756400"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a:t>
            </a:r>
            <a:r>
              <a:rPr lang="en-US" sz="2400" dirty="0">
                <a:solidFill>
                  <a:srgbClr val="FF0066"/>
                </a:solidFill>
                <a:latin typeface="Menlo" charset="0"/>
                <a:ea typeface="Menlo" charset="0"/>
                <a:cs typeface="Menlo" charset="0"/>
              </a:rPr>
              <a:t>IN</a:t>
            </a:r>
            <a:r>
              <a:rPr lang="en-US" sz="2400" dirty="0">
                <a:latin typeface="Menlo" charset="0"/>
                <a:ea typeface="Menlo" charset="0"/>
                <a:cs typeface="Menlo" charset="0"/>
              </a:rPr>
              <a:t> (</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p, Product </a:t>
            </a:r>
            <a:r>
              <a:rPr lang="en-US" sz="2400" dirty="0" err="1">
                <a:latin typeface="Menlo" charset="0"/>
                <a:ea typeface="Menlo" charset="0"/>
                <a:cs typeface="Menlo" charset="0"/>
              </a:rPr>
              <a:t>pr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p.product</a:t>
            </a:r>
            <a:r>
              <a:rPr lang="en-US" sz="2400" dirty="0">
                <a:latin typeface="Menlo" charset="0"/>
                <a:ea typeface="Menlo" charset="0"/>
                <a:cs typeface="Menlo" charset="0"/>
              </a:rPr>
              <a:t> = </a:t>
            </a:r>
            <a:r>
              <a:rPr lang="en-US" sz="2400" dirty="0" err="1">
                <a:latin typeface="Menlo" charset="0"/>
                <a:ea typeface="Menlo" charset="0"/>
                <a:cs typeface="Menlo" charset="0"/>
              </a:rPr>
              <a:t>pr.name</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
        <p:nvSpPr>
          <p:cNvPr id="180228" name="Text Box 4"/>
          <p:cNvSpPr txBox="1">
            <a:spLocks noChangeArrowheads="1"/>
          </p:cNvSpPr>
          <p:nvPr/>
        </p:nvSpPr>
        <p:spPr bwMode="auto">
          <a:xfrm>
            <a:off x="8901570" y="3436008"/>
            <a:ext cx="2452230" cy="2380592"/>
          </a:xfrm>
          <a:prstGeom prst="rect">
            <a:avLst/>
          </a:prstGeom>
          <a:noFill/>
          <a:ln w="9525">
            <a:noFill/>
            <a:miter lim="800000"/>
            <a:headEnd/>
            <a:tailEnd/>
          </a:ln>
          <a:effectLst/>
        </p:spPr>
        <p:txBody>
          <a:bodyPr wrap="square">
            <a:spAutoFit/>
          </a:bodyPr>
          <a:lstStyle/>
          <a:p>
            <a:pPr eaLnBrk="0" hangingPunct="0"/>
            <a:r>
              <a:rPr lang="en-US" sz="2400" dirty="0">
                <a:latin typeface="+mj-lt"/>
              </a:rPr>
              <a:t>“Cities where one   can find companies that manufacture products bought by Joe Blow”</a:t>
            </a:r>
          </a:p>
        </p:txBody>
      </p:sp>
      <p:sp>
        <p:nvSpPr>
          <p:cNvPr id="180230" name="Rectangle 6"/>
          <p:cNvSpPr>
            <a:spLocks noChangeArrowheads="1"/>
          </p:cNvSpPr>
          <p:nvPr/>
        </p:nvSpPr>
        <p:spPr bwMode="auto">
          <a:xfrm>
            <a:off x="1981201" y="1823413"/>
            <a:ext cx="4493538" cy="1015663"/>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spcBef>
                <a:spcPct val="20000"/>
              </a:spcBef>
            </a:pPr>
            <a:r>
              <a:rPr lang="en-US" sz="2000" dirty="0">
                <a:solidFill>
                  <a:schemeClr val="accent2"/>
                </a:solidFill>
                <a:latin typeface="Menlo" charset="0"/>
                <a:ea typeface="Menlo" charset="0"/>
                <a:cs typeface="Menlo" charset="0"/>
              </a:rPr>
              <a:t>Company(</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city)</a:t>
            </a:r>
            <a:br>
              <a:rPr lang="en-US" sz="2000" dirty="0">
                <a:solidFill>
                  <a:schemeClr val="accent2"/>
                </a:solidFill>
                <a:latin typeface="Menlo" charset="0"/>
                <a:ea typeface="Menlo" charset="0"/>
                <a:cs typeface="Menlo" charset="0"/>
              </a:rPr>
            </a:br>
            <a:r>
              <a:rPr lang="en-US" sz="2000" dirty="0">
                <a:solidFill>
                  <a:schemeClr val="accent2"/>
                </a:solidFill>
                <a:latin typeface="Menlo" charset="0"/>
                <a:ea typeface="Menlo" charset="0"/>
                <a:cs typeface="Menlo" charset="0"/>
              </a:rPr>
              <a:t>Product(</a:t>
            </a:r>
            <a:r>
              <a:rPr lang="en-US" sz="2000" u="sng" dirty="0">
                <a:solidFill>
                  <a:schemeClr val="accent2"/>
                </a:solidFill>
                <a:latin typeface="Menlo" charset="0"/>
                <a:ea typeface="Menlo" charset="0"/>
                <a:cs typeface="Menlo" charset="0"/>
              </a:rPr>
              <a:t>name</a:t>
            </a:r>
            <a:r>
              <a:rPr lang="en-US" sz="2000" dirty="0">
                <a:solidFill>
                  <a:schemeClr val="accent2"/>
                </a:solidFill>
                <a:latin typeface="Menlo" charset="0"/>
                <a:ea typeface="Menlo" charset="0"/>
                <a:cs typeface="Menlo" charset="0"/>
              </a:rPr>
              <a:t>, maker)</a:t>
            </a:r>
            <a:br>
              <a:rPr lang="en-US" sz="2000" dirty="0">
                <a:solidFill>
                  <a:schemeClr val="accent2"/>
                </a:solidFill>
                <a:latin typeface="Menlo" charset="0"/>
                <a:ea typeface="Menlo" charset="0"/>
                <a:cs typeface="Menlo" charset="0"/>
              </a:rPr>
            </a:br>
            <a:r>
              <a:rPr lang="en-US" sz="2000" dirty="0">
                <a:solidFill>
                  <a:schemeClr val="accent2"/>
                </a:solidFill>
                <a:latin typeface="Menlo" charset="0"/>
                <a:ea typeface="Menlo" charset="0"/>
                <a:cs typeface="Menlo" charset="0"/>
              </a:rPr>
              <a:t>Purchase(</a:t>
            </a:r>
            <a:r>
              <a:rPr lang="en-US" sz="2000" u="sng" dirty="0">
                <a:solidFill>
                  <a:schemeClr val="accent2"/>
                </a:solidFill>
                <a:latin typeface="Menlo" charset="0"/>
                <a:ea typeface="Menlo" charset="0"/>
                <a:cs typeface="Menlo" charset="0"/>
              </a:rPr>
              <a:t>id</a:t>
            </a:r>
            <a:r>
              <a:rPr lang="en-US" sz="2000" dirty="0">
                <a:solidFill>
                  <a:schemeClr val="accent2"/>
                </a:solidFill>
                <a:latin typeface="Menlo" charset="0"/>
                <a:ea typeface="Menlo" charset="0"/>
                <a:cs typeface="Menlo" charset="0"/>
              </a:rPr>
              <a:t>, product, buyer)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3" name="TextBox 2"/>
          <p:cNvSpPr txBox="1"/>
          <p:nvPr/>
        </p:nvSpPr>
        <p:spPr>
          <a:xfrm>
            <a:off x="533400" y="1823413"/>
            <a:ext cx="1155699" cy="707886"/>
          </a:xfrm>
          <a:prstGeom prst="rect">
            <a:avLst/>
          </a:prstGeom>
          <a:noFill/>
        </p:spPr>
        <p:txBody>
          <a:bodyPr wrap="square" rtlCol="0">
            <a:spAutoFit/>
          </a:bodyPr>
          <a:lstStyle/>
          <a:p>
            <a:r>
              <a:rPr lang="en-US" sz="2000" dirty="0">
                <a:latin typeface="+mj-lt"/>
              </a:rPr>
              <a:t>Another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02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02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0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animBg="1"/>
      <p:bldP spid="180228" grpId="0"/>
      <p:bldP spid="180230"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82505A5-3EC9-41E9-BEDA-F94199773880}" type="slidenum">
              <a:rPr lang="en-US"/>
              <a:pPr/>
              <a:t>27</a:t>
            </a:fld>
            <a:endParaRPr lang="en-US"/>
          </a:p>
        </p:txBody>
      </p:sp>
      <p:sp>
        <p:nvSpPr>
          <p:cNvPr id="181250" name="Rectangle 2"/>
          <p:cNvSpPr>
            <a:spLocks noGrp="1" noChangeArrowheads="1"/>
          </p:cNvSpPr>
          <p:nvPr>
            <p:ph type="title"/>
          </p:nvPr>
        </p:nvSpPr>
        <p:spPr/>
        <p:txBody>
          <a:bodyPr/>
          <a:lstStyle/>
          <a:p>
            <a:r>
              <a:rPr lang="en-US" dirty="0"/>
              <a:t>Nested Queries</a:t>
            </a:r>
          </a:p>
        </p:txBody>
      </p:sp>
      <p:sp>
        <p:nvSpPr>
          <p:cNvPr id="181251" name="Text Box 3"/>
          <p:cNvSpPr txBox="1">
            <a:spLocks noChangeArrowheads="1"/>
          </p:cNvSpPr>
          <p:nvPr/>
        </p:nvSpPr>
        <p:spPr bwMode="auto">
          <a:xfrm>
            <a:off x="6366067" y="2453921"/>
            <a:ext cx="5391219"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 </a:t>
            </a:r>
          </a:p>
          <a:p>
            <a:pPr eaLnBrk="0" hangingPunct="0"/>
            <a:r>
              <a:rPr lang="en-US" sz="2400" dirty="0">
                <a:latin typeface="Menlo" charset="0"/>
                <a:ea typeface="Menlo" charset="0"/>
                <a:cs typeface="Menlo" charset="0"/>
              </a:rPr>
              <a:t>        Product </a:t>
            </a:r>
            <a:r>
              <a:rPr lang="en-US" sz="2400" dirty="0" err="1">
                <a:latin typeface="Menlo" charset="0"/>
                <a:ea typeface="Menlo" charset="0"/>
                <a:cs typeface="Menlo" charset="0"/>
              </a:rPr>
              <a:t>pr</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Purchase p</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pr.name</a:t>
            </a:r>
            <a:r>
              <a:rPr lang="en-US" sz="2400" dirty="0">
                <a:latin typeface="Menlo" charset="0"/>
                <a:ea typeface="Menlo" charset="0"/>
                <a:cs typeface="Menlo" charset="0"/>
              </a:rPr>
              <a:t> = </a:t>
            </a:r>
            <a:r>
              <a:rPr lang="en-US" sz="2400" dirty="0" err="1">
                <a:latin typeface="Menlo" charset="0"/>
                <a:ea typeface="Menlo" charset="0"/>
                <a:cs typeface="Menlo" charset="0"/>
              </a:rPr>
              <a:t>p.product</a:t>
            </a:r>
            <a:endParaRPr lang="en-US" sz="2400" dirty="0">
              <a:latin typeface="Menlo" charset="0"/>
              <a:ea typeface="Menlo" charset="0"/>
              <a:cs typeface="Menlo" charset="0"/>
            </a:endParaRP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
        <p:nvSpPr>
          <p:cNvPr id="181252" name="Text Box 4"/>
          <p:cNvSpPr txBox="1">
            <a:spLocks noChangeArrowheads="1"/>
          </p:cNvSpPr>
          <p:nvPr/>
        </p:nvSpPr>
        <p:spPr bwMode="auto">
          <a:xfrm>
            <a:off x="3620384" y="1770546"/>
            <a:ext cx="4472315" cy="523220"/>
          </a:xfrm>
          <a:prstGeom prst="rect">
            <a:avLst/>
          </a:prstGeom>
          <a:noFill/>
          <a:ln w="9525">
            <a:noFill/>
            <a:miter lim="800000"/>
            <a:headEnd/>
            <a:tailEnd/>
          </a:ln>
          <a:effectLst/>
        </p:spPr>
        <p:txBody>
          <a:bodyPr wrap="none">
            <a:spAutoFit/>
          </a:bodyPr>
          <a:lstStyle/>
          <a:p>
            <a:pPr eaLnBrk="0" hangingPunct="0"/>
            <a:r>
              <a:rPr lang="en-US" sz="2800">
                <a:latin typeface="+mj-lt"/>
              </a:rPr>
              <a:t>Are these queries equivalent</a:t>
            </a:r>
            <a:r>
              <a:rPr lang="en-US" sz="2800" dirty="0">
                <a:latin typeface="+mj-lt"/>
              </a:rPr>
              <a:t>?</a:t>
            </a:r>
          </a:p>
        </p:txBody>
      </p:sp>
      <p:sp>
        <p:nvSpPr>
          <p:cNvPr id="181254" name="Rectangle 6"/>
          <p:cNvSpPr>
            <a:spLocks noChangeArrowheads="1"/>
          </p:cNvSpPr>
          <p:nvPr/>
        </p:nvSpPr>
        <p:spPr bwMode="auto">
          <a:xfrm>
            <a:off x="4099298" y="5884287"/>
            <a:ext cx="3993401" cy="584775"/>
          </a:xfrm>
          <a:prstGeom prst="rect">
            <a:avLst/>
          </a:prstGeom>
          <a:solidFill>
            <a:schemeClr val="accent6">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gn="ctr" eaLnBrk="0" hangingPunct="0"/>
            <a:r>
              <a:rPr lang="en-US" sz="3200" dirty="0">
                <a:latin typeface="+mj-lt"/>
              </a:rPr>
              <a:t>Beware of duplicates! </a:t>
            </a:r>
            <a:endParaRPr lang="en-US" dirty="0">
              <a:solidFill>
                <a:srgbClr val="FF5050"/>
              </a:solidFill>
              <a:latin typeface="+mj-lt"/>
            </a:endParaRP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1" name="Text Box 3"/>
          <p:cNvSpPr txBox="1">
            <a:spLocks noChangeArrowheads="1"/>
          </p:cNvSpPr>
          <p:nvPr/>
        </p:nvSpPr>
        <p:spPr bwMode="auto">
          <a:xfrm>
            <a:off x="352180" y="2448659"/>
            <a:ext cx="5553945"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a:t>
            </a:r>
            <a:r>
              <a:rPr lang="en-US" sz="2400" dirty="0" err="1">
                <a:latin typeface="Menlo" charset="0"/>
                <a:ea typeface="Menlo" charset="0"/>
                <a:cs typeface="Menlo" charset="0"/>
              </a:rPr>
              <a:t>c.city</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c</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c.name</a:t>
            </a:r>
            <a:r>
              <a:rPr lang="en-US" sz="2400" dirty="0">
                <a:latin typeface="Menlo" charset="0"/>
                <a:ea typeface="Menlo" charset="0"/>
                <a:cs typeface="Menlo" charset="0"/>
              </a:rPr>
              <a:t>  </a:t>
            </a:r>
            <a:r>
              <a:rPr lang="en-US" sz="2400" dirty="0">
                <a:solidFill>
                  <a:srgbClr val="FF0066"/>
                </a:solidFill>
                <a:latin typeface="Menlo" charset="0"/>
                <a:ea typeface="Menlo" charset="0"/>
                <a:cs typeface="Menlo" charset="0"/>
              </a:rPr>
              <a:t>IN</a:t>
            </a:r>
            <a:r>
              <a:rPr lang="en-US" sz="2400" dirty="0">
                <a:latin typeface="Menlo" charset="0"/>
                <a:ea typeface="Menlo" charset="0"/>
                <a:cs typeface="Menlo" charset="0"/>
              </a:rPr>
              <a:t> (</a:t>
            </a:r>
          </a:p>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pr.maker</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p, Product </a:t>
            </a:r>
            <a:r>
              <a:rPr lang="en-US" sz="2400" dirty="0" err="1">
                <a:latin typeface="Menlo" charset="0"/>
                <a:ea typeface="Menlo" charset="0"/>
                <a:cs typeface="Menlo" charset="0"/>
              </a:rPr>
              <a:t>pr</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p.name</a:t>
            </a:r>
            <a:r>
              <a:rPr lang="en-US" sz="2400" dirty="0">
                <a:latin typeface="Menlo" charset="0"/>
                <a:ea typeface="Menlo" charset="0"/>
                <a:cs typeface="Menlo" charset="0"/>
              </a:rPr>
              <a:t> = </a:t>
            </a:r>
            <a:r>
              <a:rPr lang="en-US" sz="2400" dirty="0" err="1">
                <a:latin typeface="Menlo" charset="0"/>
                <a:ea typeface="Menlo" charset="0"/>
                <a:cs typeface="Menlo" charset="0"/>
              </a:rPr>
              <a:t>pr.product</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AND </a:t>
            </a:r>
            <a:r>
              <a:rPr lang="en-US" sz="2400" dirty="0" err="1">
                <a:latin typeface="Menlo" charset="0"/>
                <a:ea typeface="Menlo" charset="0"/>
                <a:cs typeface="Menlo" charset="0"/>
              </a:rPr>
              <a:t>p.buyer</a:t>
            </a:r>
            <a:r>
              <a:rPr lang="en-US" sz="2400" dirty="0">
                <a:latin typeface="Menlo" charset="0"/>
                <a:ea typeface="Menlo" charset="0"/>
                <a:cs typeface="Menlo" charset="0"/>
              </a:rPr>
              <a:t> = ‘Joe Blow‘)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1254"/>
                                        </p:tgtEl>
                                        <p:attrNameLst>
                                          <p:attrName>style.visibility</p:attrName>
                                        </p:attrNameLst>
                                      </p:cBhvr>
                                      <p:to>
                                        <p:strVal val="visible"/>
                                      </p:to>
                                    </p:set>
                                    <p:animEffect transition="in" filter="dissolve">
                                      <p:cBhvr>
                                        <p:cTn id="13" dur="500"/>
                                        <p:tgtEl>
                                          <p:spTgt spid="18125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nimBg="1"/>
      <p:bldP spid="181252" grpId="0"/>
      <p:bldP spid="181254" grpId="0" animBg="1" autoUpdateAnimBg="0"/>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82505A5-3EC9-41E9-BEDA-F94199773880}" type="slidenum">
              <a:rPr lang="en-US"/>
              <a:pPr/>
              <a:t>28</a:t>
            </a:fld>
            <a:endParaRPr lang="en-US" dirty="0"/>
          </a:p>
        </p:txBody>
      </p:sp>
      <p:sp>
        <p:nvSpPr>
          <p:cNvPr id="181250" name="Rectangle 2"/>
          <p:cNvSpPr>
            <a:spLocks noGrp="1" noChangeArrowheads="1"/>
          </p:cNvSpPr>
          <p:nvPr>
            <p:ph type="title"/>
          </p:nvPr>
        </p:nvSpPr>
        <p:spPr/>
        <p:txBody>
          <a:bodyPr/>
          <a:lstStyle/>
          <a:p>
            <a:r>
              <a:rPr lang="en-US" dirty="0"/>
              <a:t>Nested Queries</a:t>
            </a:r>
          </a:p>
        </p:txBody>
      </p:sp>
      <p:sp>
        <p:nvSpPr>
          <p:cNvPr id="181251" name="Text Box 3"/>
          <p:cNvSpPr txBox="1">
            <a:spLocks noChangeArrowheads="1"/>
          </p:cNvSpPr>
          <p:nvPr/>
        </p:nvSpPr>
        <p:spPr bwMode="auto">
          <a:xfrm>
            <a:off x="428590" y="2243574"/>
            <a:ext cx="4493538" cy="224676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a:solidFill>
                  <a:srgbClr val="FF0000"/>
                </a:solidFill>
                <a:latin typeface="Menlo" charset="0"/>
                <a:ea typeface="Menlo" charset="0"/>
                <a:cs typeface="Menlo" charset="0"/>
              </a:rPr>
              <a:t>DISTINCT</a:t>
            </a:r>
            <a:r>
              <a:rPr lang="en-US" sz="2000" dirty="0">
                <a:latin typeface="Menlo" charset="0"/>
                <a:ea typeface="Menlo" charset="0"/>
                <a:cs typeface="Menlo" charset="0"/>
              </a:rPr>
              <a:t> </a:t>
            </a:r>
            <a:r>
              <a:rPr lang="en-US" sz="2000" dirty="0" err="1">
                <a:latin typeface="Menlo" charset="0"/>
                <a:ea typeface="Menlo" charset="0"/>
                <a:cs typeface="Menlo" charset="0"/>
              </a:rPr>
              <a:t>c.city</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c, </a:t>
            </a:r>
          </a:p>
          <a:p>
            <a:pPr eaLnBrk="0" hangingPunct="0"/>
            <a:r>
              <a:rPr lang="en-US" sz="2000" dirty="0">
                <a:latin typeface="Menlo" charset="0"/>
                <a:ea typeface="Menlo" charset="0"/>
                <a:cs typeface="Menlo" charset="0"/>
              </a:rPr>
              <a:t>        Product </a:t>
            </a:r>
            <a:r>
              <a:rPr lang="en-US" sz="2000" dirty="0" err="1">
                <a:latin typeface="Menlo" charset="0"/>
                <a:ea typeface="Menlo" charset="0"/>
                <a:cs typeface="Menlo" charset="0"/>
              </a:rPr>
              <a:t>pr</a:t>
            </a:r>
            <a:r>
              <a:rPr lang="en-US" sz="2000" dirty="0">
                <a:latin typeface="Menlo" charset="0"/>
                <a:ea typeface="Menlo" charset="0"/>
                <a:cs typeface="Menlo" charset="0"/>
              </a:rPr>
              <a:t>, </a:t>
            </a:r>
          </a:p>
          <a:p>
            <a:pPr eaLnBrk="0" hangingPunct="0"/>
            <a:r>
              <a:rPr lang="en-US" sz="2000" dirty="0">
                <a:latin typeface="Menlo" charset="0"/>
                <a:ea typeface="Menlo" charset="0"/>
                <a:cs typeface="Menlo" charset="0"/>
              </a:rPr>
              <a:t>        Purchase p</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c.name</a:t>
            </a:r>
            <a:r>
              <a:rPr lang="en-US" sz="2000" dirty="0">
                <a:latin typeface="Menlo" charset="0"/>
                <a:ea typeface="Menlo" charset="0"/>
                <a:cs typeface="Menlo" charset="0"/>
              </a:rPr>
              <a:t> = </a:t>
            </a:r>
            <a:r>
              <a:rPr lang="en-US" sz="2000" dirty="0" err="1">
                <a:latin typeface="Menlo" charset="0"/>
                <a:ea typeface="Menlo" charset="0"/>
                <a:cs typeface="Menlo" charset="0"/>
              </a:rPr>
              <a:t>pr.maker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pr.name</a:t>
            </a:r>
            <a:r>
              <a:rPr lang="en-US" sz="2000" dirty="0">
                <a:latin typeface="Menlo" charset="0"/>
                <a:ea typeface="Menlo" charset="0"/>
                <a:cs typeface="Menlo" charset="0"/>
              </a:rPr>
              <a:t> = </a:t>
            </a:r>
            <a:r>
              <a:rPr lang="en-US" sz="2000" dirty="0" err="1">
                <a:latin typeface="Menlo" charset="0"/>
                <a:ea typeface="Menlo" charset="0"/>
                <a:cs typeface="Menlo" charset="0"/>
              </a:rPr>
              <a:t>p.product</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p.buyer</a:t>
            </a:r>
            <a:r>
              <a:rPr lang="en-US" sz="2000" dirty="0">
                <a:latin typeface="Menlo" charset="0"/>
                <a:ea typeface="Menlo" charset="0"/>
                <a:cs typeface="Menlo" charset="0"/>
              </a:rPr>
              <a:t> = ‘Joe Blow’</a:t>
            </a:r>
          </a:p>
        </p:txBody>
      </p:sp>
      <p:sp>
        <p:nvSpPr>
          <p:cNvPr id="181254" name="Rectangle 6"/>
          <p:cNvSpPr>
            <a:spLocks noChangeArrowheads="1"/>
          </p:cNvSpPr>
          <p:nvPr/>
        </p:nvSpPr>
        <p:spPr bwMode="auto">
          <a:xfrm>
            <a:off x="1928809" y="5125220"/>
            <a:ext cx="8334397" cy="584775"/>
          </a:xfrm>
          <a:prstGeom prst="rect">
            <a:avLst/>
          </a:prstGeom>
          <a:solidFill>
            <a:schemeClr val="accent6">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gn="ctr" eaLnBrk="0" hangingPunct="0"/>
            <a:r>
              <a:rPr lang="en-US" sz="3200" dirty="0">
                <a:latin typeface="+mj-lt"/>
              </a:rPr>
              <a:t>Now they are equivalent (both use set semantics)</a:t>
            </a:r>
            <a:endParaRPr lang="en-US" dirty="0">
              <a:solidFill>
                <a:srgbClr val="FF5050"/>
              </a:solidFill>
              <a:latin typeface="+mj-lt"/>
            </a:endParaRP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11" name="Text Box 3"/>
          <p:cNvSpPr txBox="1">
            <a:spLocks noChangeArrowheads="1"/>
          </p:cNvSpPr>
          <p:nvPr/>
        </p:nvSpPr>
        <p:spPr bwMode="auto">
          <a:xfrm>
            <a:off x="5489609" y="2232097"/>
            <a:ext cx="6059030" cy="224676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a:solidFill>
                  <a:srgbClr val="FF0000"/>
                </a:solidFill>
                <a:latin typeface="Menlo" charset="0"/>
                <a:ea typeface="Menlo" charset="0"/>
                <a:cs typeface="Menlo" charset="0"/>
              </a:rPr>
              <a:t>DISTINCT</a:t>
            </a:r>
            <a:r>
              <a:rPr lang="en-US" sz="2000" dirty="0">
                <a:latin typeface="Menlo" charset="0"/>
                <a:ea typeface="Menlo" charset="0"/>
                <a:cs typeface="Menlo" charset="0"/>
              </a:rPr>
              <a:t> </a:t>
            </a:r>
            <a:r>
              <a:rPr lang="en-US" sz="2000" dirty="0" err="1">
                <a:latin typeface="Menlo" charset="0"/>
                <a:ea typeface="Menlo" charset="0"/>
                <a:cs typeface="Menlo" charset="0"/>
              </a:rPr>
              <a:t>c.city</a:t>
            </a:r>
            <a:endParaRPr lang="en-US" sz="2000" dirty="0">
              <a:latin typeface="Menlo" charset="0"/>
              <a:ea typeface="Menlo" charset="0"/>
              <a:cs typeface="Menlo" charset="0"/>
            </a:endParaRPr>
          </a:p>
          <a:p>
            <a:pPr eaLnBrk="0" hangingPunct="0"/>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Company c</a:t>
            </a:r>
          </a:p>
          <a:p>
            <a:pPr eaLnBrk="0" hangingPunct="0"/>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c.name</a:t>
            </a:r>
            <a:r>
              <a:rPr lang="en-US" sz="2000" dirty="0">
                <a:latin typeface="Menlo" charset="0"/>
                <a:ea typeface="Menlo" charset="0"/>
                <a:cs typeface="Menlo" charset="0"/>
              </a:rPr>
              <a:t>  </a:t>
            </a:r>
            <a:r>
              <a:rPr lang="en-US" sz="2000" dirty="0">
                <a:solidFill>
                  <a:srgbClr val="FF0066"/>
                </a:solidFill>
                <a:latin typeface="Menlo" charset="0"/>
                <a:ea typeface="Menlo" charset="0"/>
                <a:cs typeface="Menlo" charset="0"/>
              </a:rPr>
              <a:t>IN</a:t>
            </a:r>
            <a:r>
              <a:rPr lang="en-US" sz="2000" dirty="0">
                <a:latin typeface="Menlo" charset="0"/>
                <a:ea typeface="Menlo" charset="0"/>
                <a:cs typeface="Menlo" charset="0"/>
              </a:rPr>
              <a:t> (</a:t>
            </a:r>
          </a:p>
          <a:p>
            <a:pPr eaLnBrk="0" hangingPunct="0"/>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a:t>
            </a:r>
            <a:r>
              <a:rPr lang="en-US" sz="2000" dirty="0" err="1">
                <a:latin typeface="Menlo" charset="0"/>
                <a:ea typeface="Menlo" charset="0"/>
                <a:cs typeface="Menlo" charset="0"/>
              </a:rPr>
              <a:t>pr.maker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Purchase p, Product </a:t>
            </a:r>
            <a:r>
              <a:rPr lang="en-US" sz="2000" dirty="0" err="1">
                <a:latin typeface="Menlo" charset="0"/>
                <a:ea typeface="Menlo" charset="0"/>
                <a:cs typeface="Menlo" charset="0"/>
              </a:rPr>
              <a:t>pr</a:t>
            </a:r>
            <a:endParaRPr lang="en-US" sz="2000" dirty="0">
              <a:latin typeface="Menlo" charset="0"/>
              <a:ea typeface="Menlo" charset="0"/>
              <a:cs typeface="Menlo" charset="0"/>
            </a:endParaRP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p.product</a:t>
            </a:r>
            <a:r>
              <a:rPr lang="en-US" sz="2000" dirty="0">
                <a:latin typeface="Menlo" charset="0"/>
                <a:ea typeface="Menlo" charset="0"/>
                <a:cs typeface="Menlo" charset="0"/>
              </a:rPr>
              <a:t> = </a:t>
            </a:r>
            <a:r>
              <a:rPr lang="en-US" sz="2000" dirty="0" err="1">
                <a:latin typeface="Menlo" charset="0"/>
                <a:ea typeface="Menlo" charset="0"/>
                <a:cs typeface="Menlo" charset="0"/>
              </a:rPr>
              <a:t>pr.name</a:t>
            </a:r>
            <a:r>
              <a:rPr lang="en-US" sz="2000" dirty="0">
                <a:latin typeface="Menlo" charset="0"/>
                <a:ea typeface="Menlo" charset="0"/>
                <a:cs typeface="Menlo" charset="0"/>
              </a:rPr>
              <a:t> </a:t>
            </a:r>
          </a:p>
          <a:p>
            <a:pPr eaLnBrk="0" hangingPunct="0"/>
            <a:r>
              <a:rPr lang="en-US" sz="2000" dirty="0">
                <a:latin typeface="Menlo" charset="0"/>
                <a:ea typeface="Menlo" charset="0"/>
                <a:cs typeface="Menlo" charset="0"/>
              </a:rPr>
              <a:t>	AND </a:t>
            </a:r>
            <a:r>
              <a:rPr lang="en-US" sz="2000" dirty="0" err="1">
                <a:latin typeface="Menlo" charset="0"/>
                <a:ea typeface="Menlo" charset="0"/>
                <a:cs typeface="Menlo" charset="0"/>
              </a:rPr>
              <a:t>p.buyer</a:t>
            </a:r>
            <a:r>
              <a:rPr lang="en-US" sz="2000" dirty="0">
                <a:latin typeface="Menlo" charset="0"/>
                <a:ea typeface="Menlo" charset="0"/>
                <a:cs typeface="Menlo" charset="0"/>
              </a:rPr>
              <a:t> = ‘Joe Blow‘)</a:t>
            </a:r>
          </a:p>
        </p:txBody>
      </p:sp>
    </p:spTree>
    <p:extLst>
      <p:ext uri="{BB962C8B-B14F-4D97-AF65-F5344CB8AC3E}">
        <p14:creationId xmlns:p14="http://schemas.microsoft.com/office/powerpoint/2010/main" val="115809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1254"/>
                                        </p:tgtEl>
                                        <p:attrNameLst>
                                          <p:attrName>style.visibility</p:attrName>
                                        </p:attrNameLst>
                                      </p:cBhvr>
                                      <p:to>
                                        <p:strVal val="visible"/>
                                      </p:to>
                                    </p:set>
                                    <p:animEffect transition="in" filter="dissolve">
                                      <p:cBhvr>
                                        <p:cTn id="7" dur="500"/>
                                        <p:tgtEl>
                                          <p:spTgt spid="181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043DD40D-2378-4F8B-8576-98768B62F35F}" type="slidenum">
              <a:rPr lang="en-US"/>
              <a:pPr/>
              <a:t>29</a:t>
            </a:fld>
            <a:endParaRPr lang="en-US"/>
          </a:p>
        </p:txBody>
      </p:sp>
      <p:sp>
        <p:nvSpPr>
          <p:cNvPr id="183298" name="Rectangle 2"/>
          <p:cNvSpPr>
            <a:spLocks noGrp="1" noChangeArrowheads="1"/>
          </p:cNvSpPr>
          <p:nvPr>
            <p:ph type="title"/>
          </p:nvPr>
        </p:nvSpPr>
        <p:spPr/>
        <p:txBody>
          <a:bodyPr/>
          <a:lstStyle/>
          <a:p>
            <a:r>
              <a:rPr lang="en-US" dirty="0"/>
              <a:t>Subqueries Return Relations</a:t>
            </a:r>
          </a:p>
        </p:txBody>
      </p:sp>
      <p:sp>
        <p:nvSpPr>
          <p:cNvPr id="183299" name="Text Box 3"/>
          <p:cNvSpPr txBox="1">
            <a:spLocks noChangeArrowheads="1"/>
          </p:cNvSpPr>
          <p:nvPr/>
        </p:nvSpPr>
        <p:spPr bwMode="auto">
          <a:xfrm>
            <a:off x="1531259" y="4197709"/>
            <a:ext cx="6506909"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name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price &gt; </a:t>
            </a:r>
            <a:r>
              <a:rPr lang="en-US" sz="2400" dirty="0">
                <a:solidFill>
                  <a:srgbClr val="FF0066"/>
                </a:solidFill>
                <a:latin typeface="Menlo" charset="0"/>
                <a:ea typeface="Menlo" charset="0"/>
                <a:cs typeface="Menlo" charset="0"/>
              </a:rPr>
              <a:t>ALL</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price</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maker = ‘Gizmo-Works’)</a:t>
            </a:r>
          </a:p>
        </p:txBody>
      </p:sp>
      <p:sp>
        <p:nvSpPr>
          <p:cNvPr id="183300" name="Text Box 4"/>
          <p:cNvSpPr txBox="1">
            <a:spLocks noChangeArrowheads="1"/>
          </p:cNvSpPr>
          <p:nvPr/>
        </p:nvSpPr>
        <p:spPr bwMode="auto">
          <a:xfrm>
            <a:off x="1531259" y="3482089"/>
            <a:ext cx="5878532" cy="40011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Product(name, price, category, maker)</a:t>
            </a:r>
          </a:p>
        </p:txBody>
      </p:sp>
      <p:sp>
        <p:nvSpPr>
          <p:cNvPr id="183301" name="Text Box 5"/>
          <p:cNvSpPr txBox="1">
            <a:spLocks noChangeArrowheads="1"/>
          </p:cNvSpPr>
          <p:nvPr/>
        </p:nvSpPr>
        <p:spPr bwMode="auto">
          <a:xfrm>
            <a:off x="838200" y="1596919"/>
            <a:ext cx="5234576" cy="1569660"/>
          </a:xfrm>
          <a:prstGeom prst="rect">
            <a:avLst/>
          </a:prstGeom>
          <a:noFill/>
          <a:ln w="9525">
            <a:noFill/>
            <a:miter lim="800000"/>
            <a:headEnd/>
            <a:tailEnd/>
          </a:ln>
          <a:effectLst/>
        </p:spPr>
        <p:txBody>
          <a:bodyPr wrap="none">
            <a:spAutoFit/>
          </a:bodyPr>
          <a:lstStyle/>
          <a:p>
            <a:pPr eaLnBrk="0" hangingPunct="0"/>
            <a:r>
              <a:rPr lang="en-US" sz="2400" dirty="0"/>
              <a:t>You can also use operations of the form:    </a:t>
            </a:r>
          </a:p>
          <a:p>
            <a:pPr marL="800100" lvl="1" indent="-342900" eaLnBrk="0" hangingPunct="0">
              <a:buFont typeface="Arial" charset="0"/>
              <a:buChar char="•"/>
            </a:pPr>
            <a:r>
              <a:rPr lang="en-US" sz="2400" u="sng" dirty="0"/>
              <a:t>s &gt; ALL R</a:t>
            </a:r>
          </a:p>
          <a:p>
            <a:pPr marL="800100" lvl="1" indent="-342900" eaLnBrk="0" hangingPunct="0">
              <a:buFont typeface="Arial" charset="0"/>
              <a:buChar char="•"/>
            </a:pPr>
            <a:r>
              <a:rPr lang="en-US" sz="2400" dirty="0"/>
              <a:t>s &lt; ANY R</a:t>
            </a:r>
          </a:p>
          <a:p>
            <a:pPr marL="800100" lvl="1" indent="-342900" eaLnBrk="0" hangingPunct="0">
              <a:buFont typeface="Arial" charset="0"/>
              <a:buChar char="•"/>
            </a:pPr>
            <a:r>
              <a:rPr lang="en-US" sz="2400" dirty="0"/>
              <a:t>EXISTS 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633536" y="4232567"/>
            <a:ext cx="2697327" cy="1938992"/>
          </a:xfrm>
          <a:prstGeom prst="rect">
            <a:avLst/>
          </a:prstGeom>
        </p:spPr>
        <p:txBody>
          <a:bodyPr wrap="square">
            <a:spAutoFit/>
          </a:bodyPr>
          <a:lstStyle/>
          <a:p>
            <a:pPr eaLnBrk="0" hangingPunct="0"/>
            <a:r>
              <a:rPr lang="en-US" sz="2400" dirty="0">
                <a:latin typeface="+mj-lt"/>
              </a:rPr>
              <a:t>Find products that are more expensive than all those produced by “Gizmo-Works”</a:t>
            </a:r>
          </a:p>
        </p:txBody>
      </p:sp>
      <p:sp>
        <p:nvSpPr>
          <p:cNvPr id="11" name="Rectangle 10"/>
          <p:cNvSpPr/>
          <p:nvPr/>
        </p:nvSpPr>
        <p:spPr>
          <a:xfrm>
            <a:off x="838200" y="3482089"/>
            <a:ext cx="2697327" cy="461665"/>
          </a:xfrm>
          <a:prstGeom prst="rect">
            <a:avLst/>
          </a:prstGeom>
        </p:spPr>
        <p:txBody>
          <a:bodyPr wrap="square">
            <a:spAutoFit/>
          </a:bodyPr>
          <a:lstStyle/>
          <a:p>
            <a:pPr eaLnBrk="0" hangingPunct="0"/>
            <a:r>
              <a:rPr lang="en-US" sz="2400" dirty="0">
                <a:latin typeface="+mj-lt"/>
              </a:rPr>
              <a:t>Ex:</a:t>
            </a:r>
          </a:p>
        </p:txBody>
      </p:sp>
      <p:sp>
        <p:nvSpPr>
          <p:cNvPr id="12" name="Rectangle 11"/>
          <p:cNvSpPr/>
          <p:nvPr/>
        </p:nvSpPr>
        <p:spPr>
          <a:xfrm>
            <a:off x="7227803" y="1538419"/>
            <a:ext cx="4125997" cy="83099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a:spAutoFit/>
          </a:bodyPr>
          <a:lstStyle/>
          <a:p>
            <a:pPr algn="ctr"/>
            <a:r>
              <a:rPr lang="en-US" sz="2400" dirty="0">
                <a:latin typeface="+mj-lt"/>
              </a:rPr>
              <a:t>ANY and ALL not supported by SQLite.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33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32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P spid="183300" grpId="0" animBg="1"/>
      <p:bldP spid="2" grpId="0"/>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022" y="2748562"/>
            <a:ext cx="10389434" cy="1325563"/>
          </a:xfrm>
        </p:spPr>
        <p:txBody>
          <a:bodyPr>
            <a:noAutofit/>
          </a:bodyPr>
          <a:lstStyle/>
          <a:p>
            <a:r>
              <a:rPr lang="en-US" sz="2800" b="1" dirty="0"/>
              <a:t>A note on quality, not quantity:</a:t>
            </a:r>
            <a:br>
              <a:rPr lang="en-US" sz="2800" dirty="0"/>
            </a:br>
            <a:br>
              <a:rPr lang="en-US" sz="2800" dirty="0"/>
            </a:br>
            <a:r>
              <a:rPr lang="en-US" sz="2800" dirty="0"/>
              <a:t>We are following Chris </a:t>
            </a:r>
            <a:r>
              <a:rPr lang="en-US" sz="2800" dirty="0" err="1"/>
              <a:t>Ré’s</a:t>
            </a:r>
            <a:r>
              <a:rPr lang="en-US" sz="2800" dirty="0"/>
              <a:t> course material and format</a:t>
            </a:r>
            <a:br>
              <a:rPr lang="en-US" sz="2800" dirty="0"/>
            </a:br>
            <a:r>
              <a:rPr lang="en-US" sz="2800" dirty="0"/>
              <a:t>(he revised this course </a:t>
            </a:r>
            <a:r>
              <a:rPr lang="en-US" sz="2800" i="1" dirty="0"/>
              <a:t>in depth</a:t>
            </a:r>
            <a:r>
              <a:rPr lang="en-US" sz="2800" dirty="0"/>
              <a:t> several years ago</a:t>
            </a:r>
            <a:r>
              <a:rPr lang="mr-IN" sz="2800" dirty="0"/>
              <a:t>…</a:t>
            </a:r>
            <a:br>
              <a:rPr lang="en-US" sz="2800" dirty="0"/>
            </a:br>
            <a:r>
              <a:rPr lang="mr-IN" sz="2800" dirty="0"/>
              <a:t>…</a:t>
            </a:r>
            <a:r>
              <a:rPr lang="en-US" sz="2800" dirty="0"/>
              <a:t>I learned I’m now teaching this course as of three weeks ago)</a:t>
            </a:r>
            <a:br>
              <a:rPr lang="en-US" sz="2800" dirty="0"/>
            </a:br>
            <a:br>
              <a:rPr lang="en-US" sz="2800" dirty="0"/>
            </a:br>
            <a:r>
              <a:rPr lang="en-US" sz="2800" dirty="0"/>
              <a:t>We will follow Chris’s material </a:t>
            </a:r>
            <a:r>
              <a:rPr lang="en-US" sz="2800" i="1" dirty="0"/>
              <a:t>but</a:t>
            </a:r>
            <a:br>
              <a:rPr lang="en-US" sz="2800" dirty="0"/>
            </a:br>
            <a:r>
              <a:rPr lang="en-US" sz="2800" dirty="0"/>
              <a:t>I want to make sure you understand the </a:t>
            </a:r>
            <a:r>
              <a:rPr lang="en-US" sz="2800" b="1" dirty="0"/>
              <a:t>big ideas</a:t>
            </a:r>
            <a:r>
              <a:rPr lang="en-US" sz="2800" dirty="0"/>
              <a:t> in this course</a:t>
            </a:r>
            <a:br>
              <a:rPr lang="en-US" sz="2800" dirty="0"/>
            </a:br>
            <a:br>
              <a:rPr lang="en-US" sz="2800" dirty="0"/>
            </a:br>
            <a:r>
              <a:rPr lang="en-US" sz="2800" dirty="0"/>
              <a:t>So, from now on:</a:t>
            </a:r>
            <a:br>
              <a:rPr lang="en-US" sz="2800" dirty="0"/>
            </a:br>
            <a:r>
              <a:rPr lang="en-US" sz="2800" dirty="0"/>
              <a:t> -- Please come with questions and/or post on Piazza before class    to begin lecture!</a:t>
            </a:r>
            <a:br>
              <a:rPr lang="en-US" sz="2800" dirty="0"/>
            </a:br>
            <a:r>
              <a:rPr lang="en-US" sz="2800" dirty="0"/>
              <a:t> -- We may not cover everything that Chris did in one lecture; if we fall behind, I will cut less essential material from the course (still in slides, can come to OH, but not responsible for on exams, etc.)</a:t>
            </a:r>
          </a:p>
        </p:txBody>
      </p:sp>
    </p:spTree>
    <p:extLst>
      <p:ext uri="{BB962C8B-B14F-4D97-AF65-F5344CB8AC3E}">
        <p14:creationId xmlns:p14="http://schemas.microsoft.com/office/powerpoint/2010/main" val="543363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043DD40D-2378-4F8B-8576-98768B62F35F}" type="slidenum">
              <a:rPr lang="en-US"/>
              <a:pPr/>
              <a:t>30</a:t>
            </a:fld>
            <a:endParaRPr lang="en-US"/>
          </a:p>
        </p:txBody>
      </p:sp>
      <p:sp>
        <p:nvSpPr>
          <p:cNvPr id="183298" name="Rectangle 2"/>
          <p:cNvSpPr>
            <a:spLocks noGrp="1" noChangeArrowheads="1"/>
          </p:cNvSpPr>
          <p:nvPr>
            <p:ph type="title"/>
          </p:nvPr>
        </p:nvSpPr>
        <p:spPr/>
        <p:txBody>
          <a:bodyPr/>
          <a:lstStyle/>
          <a:p>
            <a:r>
              <a:rPr lang="en-US"/>
              <a:t>Subqueries Returning Relations</a:t>
            </a:r>
          </a:p>
        </p:txBody>
      </p:sp>
      <p:sp>
        <p:nvSpPr>
          <p:cNvPr id="183299" name="Text Box 3"/>
          <p:cNvSpPr txBox="1">
            <a:spLocks noChangeArrowheads="1"/>
          </p:cNvSpPr>
          <p:nvPr/>
        </p:nvSpPr>
        <p:spPr bwMode="auto">
          <a:xfrm>
            <a:off x="1180923" y="4132015"/>
            <a:ext cx="6032421" cy="255454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p1.name</a:t>
            </a:r>
          </a:p>
          <a:p>
            <a:pPr eaLnBrk="0" hangingPunct="0"/>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p1</a:t>
            </a:r>
          </a:p>
          <a:p>
            <a:pPr eaLnBrk="0" hangingPunct="0"/>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p1.maker = ‘Gizmo-Works’</a:t>
            </a:r>
          </a:p>
          <a:p>
            <a:pPr eaLnBrk="0" hangingPunct="0"/>
            <a:r>
              <a:rPr lang="en-US" sz="2000" dirty="0">
                <a:solidFill>
                  <a:srgbClr val="FF0066"/>
                </a:solidFill>
                <a:latin typeface="Menlo" charset="0"/>
                <a:ea typeface="Menlo" charset="0"/>
                <a:cs typeface="Menlo" charset="0"/>
              </a:rPr>
              <a:t>   </a:t>
            </a:r>
            <a:r>
              <a:rPr lang="en-US" sz="2000" dirty="0">
                <a:latin typeface="Menlo" charset="0"/>
                <a:ea typeface="Menlo" charset="0"/>
                <a:cs typeface="Menlo" charset="0"/>
              </a:rPr>
              <a:t>AND</a:t>
            </a:r>
            <a:r>
              <a:rPr lang="en-US" sz="2000" dirty="0">
                <a:solidFill>
                  <a:srgbClr val="FF0066"/>
                </a:solidFill>
                <a:latin typeface="Menlo" charset="0"/>
                <a:ea typeface="Menlo" charset="0"/>
                <a:cs typeface="Menlo" charset="0"/>
              </a:rPr>
              <a:t> EXISTS</a:t>
            </a:r>
            <a:r>
              <a:rPr lang="en-US" sz="2000" dirty="0">
                <a:latin typeface="Menlo" charset="0"/>
                <a:ea typeface="Menlo" charset="0"/>
                <a:cs typeface="Menlo" charset="0"/>
              </a:rPr>
              <a:t>(</a:t>
            </a:r>
          </a:p>
          <a:p>
            <a:pPr eaLnBrk="0" hangingPunct="0"/>
            <a:r>
              <a:rPr lang="en-US" sz="2000" dirty="0">
                <a:solidFill>
                  <a:schemeClr val="accent2"/>
                </a:solidFill>
                <a:latin typeface="Menlo" charset="0"/>
                <a:ea typeface="Menlo" charset="0"/>
                <a:cs typeface="Menlo" charset="0"/>
              </a:rPr>
              <a:t>	SELECT</a:t>
            </a:r>
            <a:r>
              <a:rPr lang="en-US" sz="2000" dirty="0">
                <a:latin typeface="Menlo" charset="0"/>
                <a:ea typeface="Menlo" charset="0"/>
                <a:cs typeface="Menlo" charset="0"/>
              </a:rPr>
              <a:t> p2.name</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p2</a:t>
            </a:r>
          </a:p>
          <a:p>
            <a:pPr eaLnBrk="0" hangingPunct="0"/>
            <a:r>
              <a:rPr lang="en-US" sz="2000" dirty="0">
                <a:latin typeface="Menlo" charset="0"/>
                <a:ea typeface="Menlo" charset="0"/>
                <a:cs typeface="Menlo" charset="0"/>
              </a:rPr>
              <a:t>      </a:t>
            </a: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p2.maker &lt;&gt; ‘Gizmo-Works’</a:t>
            </a:r>
          </a:p>
          <a:p>
            <a:pPr eaLnBrk="0" hangingPunct="0"/>
            <a:r>
              <a:rPr lang="en-US" sz="2000" dirty="0">
                <a:latin typeface="Menlo" charset="0"/>
                <a:ea typeface="Menlo" charset="0"/>
                <a:cs typeface="Menlo" charset="0"/>
              </a:rPr>
              <a:t>	   AND p1.name = p2.name)</a:t>
            </a:r>
          </a:p>
        </p:txBody>
      </p:sp>
      <p:sp>
        <p:nvSpPr>
          <p:cNvPr id="183300" name="Text Box 4"/>
          <p:cNvSpPr txBox="1">
            <a:spLocks noChangeArrowheads="1"/>
          </p:cNvSpPr>
          <p:nvPr/>
        </p:nvSpPr>
        <p:spPr bwMode="auto">
          <a:xfrm>
            <a:off x="1180923" y="3416395"/>
            <a:ext cx="5878532" cy="40011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dirty="0">
                <a:solidFill>
                  <a:schemeClr val="accent2"/>
                </a:solidFill>
                <a:latin typeface="Menlo" charset="0"/>
                <a:ea typeface="Menlo" charset="0"/>
                <a:cs typeface="Menlo" charset="0"/>
              </a:rPr>
              <a:t>Product(name, price, category, maker)</a:t>
            </a:r>
          </a:p>
        </p:txBody>
      </p:sp>
      <p:sp>
        <p:nvSpPr>
          <p:cNvPr id="183301" name="Text Box 5"/>
          <p:cNvSpPr txBox="1">
            <a:spLocks noChangeArrowheads="1"/>
          </p:cNvSpPr>
          <p:nvPr/>
        </p:nvSpPr>
        <p:spPr bwMode="auto">
          <a:xfrm>
            <a:off x="838200" y="1596919"/>
            <a:ext cx="5467972" cy="1569660"/>
          </a:xfrm>
          <a:prstGeom prst="rect">
            <a:avLst/>
          </a:prstGeom>
          <a:noFill/>
          <a:ln w="9525">
            <a:noFill/>
            <a:miter lim="800000"/>
            <a:headEnd/>
            <a:tailEnd/>
          </a:ln>
          <a:effectLst/>
        </p:spPr>
        <p:txBody>
          <a:bodyPr wrap="none">
            <a:spAutoFit/>
          </a:bodyPr>
          <a:lstStyle/>
          <a:p>
            <a:pPr eaLnBrk="0" hangingPunct="0"/>
            <a:r>
              <a:rPr lang="en-US" sz="2400" dirty="0"/>
              <a:t>You can also use operations of the form:    </a:t>
            </a:r>
          </a:p>
          <a:p>
            <a:pPr marL="800100" lvl="1" indent="-342900" eaLnBrk="0" hangingPunct="0">
              <a:buFont typeface="Arial" charset="0"/>
              <a:buChar char="•"/>
            </a:pPr>
            <a:r>
              <a:rPr lang="en-US" sz="2400" dirty="0"/>
              <a:t>s &gt; ALL R</a:t>
            </a:r>
          </a:p>
          <a:p>
            <a:pPr marL="800100" lvl="1" indent="-342900" eaLnBrk="0" hangingPunct="0">
              <a:buFont typeface="Arial" charset="0"/>
              <a:buChar char="•"/>
            </a:pPr>
            <a:r>
              <a:rPr lang="en-US" sz="2400" dirty="0"/>
              <a:t>s &lt; ANY R</a:t>
            </a:r>
          </a:p>
          <a:p>
            <a:pPr marL="800100" lvl="1" indent="-342900" eaLnBrk="0" hangingPunct="0">
              <a:buFont typeface="Arial" charset="0"/>
              <a:buChar char="•"/>
            </a:pPr>
            <a:r>
              <a:rPr lang="en-US" sz="2400" u="sng" dirty="0"/>
              <a:t>EXISTS R</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950737" y="3968931"/>
            <a:ext cx="2697327" cy="2677656"/>
          </a:xfrm>
          <a:prstGeom prst="rect">
            <a:avLst/>
          </a:prstGeom>
        </p:spPr>
        <p:txBody>
          <a:bodyPr wrap="square">
            <a:spAutoFit/>
          </a:bodyPr>
          <a:lstStyle/>
          <a:p>
            <a:pPr eaLnBrk="0" hangingPunct="0"/>
            <a:r>
              <a:rPr lang="en-US" sz="2400" dirty="0">
                <a:latin typeface="+mj-lt"/>
              </a:rPr>
              <a:t>Find ‘copycat’ products, i.e. products made by competitors with the same names as products made by “Gizmo-Works”</a:t>
            </a:r>
          </a:p>
        </p:txBody>
      </p:sp>
      <p:sp>
        <p:nvSpPr>
          <p:cNvPr id="11" name="Rectangle 10"/>
          <p:cNvSpPr/>
          <p:nvPr/>
        </p:nvSpPr>
        <p:spPr>
          <a:xfrm>
            <a:off x="487864" y="3416395"/>
            <a:ext cx="2697327" cy="461665"/>
          </a:xfrm>
          <a:prstGeom prst="rect">
            <a:avLst/>
          </a:prstGeom>
        </p:spPr>
        <p:txBody>
          <a:bodyPr wrap="square">
            <a:spAutoFit/>
          </a:bodyPr>
          <a:lstStyle/>
          <a:p>
            <a:pPr eaLnBrk="0" hangingPunct="0"/>
            <a:r>
              <a:rPr lang="en-US" sz="2400" dirty="0">
                <a:latin typeface="+mj-lt"/>
              </a:rPr>
              <a:t>Ex:</a:t>
            </a:r>
          </a:p>
        </p:txBody>
      </p:sp>
      <p:sp>
        <p:nvSpPr>
          <p:cNvPr id="12" name="Rectangle 11"/>
          <p:cNvSpPr/>
          <p:nvPr/>
        </p:nvSpPr>
        <p:spPr>
          <a:xfrm>
            <a:off x="7397280" y="5858392"/>
            <a:ext cx="1370067" cy="36933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&lt;&gt; means !=</a:t>
            </a:r>
          </a:p>
        </p:txBody>
      </p:sp>
    </p:spTree>
    <p:extLst>
      <p:ext uri="{BB962C8B-B14F-4D97-AF65-F5344CB8AC3E}">
        <p14:creationId xmlns:p14="http://schemas.microsoft.com/office/powerpoint/2010/main" val="79084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33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32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P spid="183300" grpId="0" animBg="1"/>
      <p:bldP spid="2" grpId="0"/>
      <p:bldP spid="11" grpId="0"/>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0283E7F1-00A3-4FC2-89CA-DCEFAF8DBF03}" type="slidenum">
              <a:rPr lang="en-US"/>
              <a:pPr/>
              <a:t>31</a:t>
            </a:fld>
            <a:endParaRPr lang="en-US"/>
          </a:p>
        </p:txBody>
      </p:sp>
      <p:sp>
        <p:nvSpPr>
          <p:cNvPr id="224258" name="Rectangle 1026"/>
          <p:cNvSpPr>
            <a:spLocks noGrp="1" noChangeArrowheads="1"/>
          </p:cNvSpPr>
          <p:nvPr>
            <p:ph type="title"/>
          </p:nvPr>
        </p:nvSpPr>
        <p:spPr>
          <a:xfrm>
            <a:off x="838200" y="671382"/>
            <a:ext cx="10515600" cy="1325563"/>
          </a:xfrm>
        </p:spPr>
        <p:txBody>
          <a:bodyPr/>
          <a:lstStyle/>
          <a:p>
            <a:r>
              <a:rPr lang="en-US" dirty="0"/>
              <a:t>Nested queries as alternatives to INTERSECT and EXCEPT</a:t>
            </a:r>
          </a:p>
        </p:txBody>
      </p:sp>
      <p:sp>
        <p:nvSpPr>
          <p:cNvPr id="224259" name="Rectangle 1027"/>
          <p:cNvSpPr>
            <a:spLocks noChangeArrowheads="1"/>
          </p:cNvSpPr>
          <p:nvPr/>
        </p:nvSpPr>
        <p:spPr bwMode="auto">
          <a:xfrm>
            <a:off x="838200" y="2594508"/>
            <a:ext cx="2416046"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rgbClr val="FF5050"/>
                </a:solidFill>
                <a:latin typeface="Menlo" charset="0"/>
                <a:ea typeface="Menlo" charset="0"/>
                <a:cs typeface="Menlo" charset="0"/>
              </a:rPr>
              <a:t>INTERSECT</a:t>
            </a:r>
          </a:p>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S.A, S.B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S)</a:t>
            </a:r>
          </a:p>
        </p:txBody>
      </p:sp>
      <p:sp>
        <p:nvSpPr>
          <p:cNvPr id="224260" name="Rectangle 1028"/>
          <p:cNvSpPr>
            <a:spLocks noChangeArrowheads="1"/>
          </p:cNvSpPr>
          <p:nvPr/>
        </p:nvSpPr>
        <p:spPr bwMode="auto">
          <a:xfrm>
            <a:off x="4343399" y="2594508"/>
            <a:ext cx="4786888" cy="158812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EXISTS</a:t>
            </a:r>
            <a:r>
              <a:rPr lang="en-US" dirty="0">
                <a:latin typeface="Menlo" charset="0"/>
                <a:ea typeface="Menlo" charset="0"/>
                <a:cs typeface="Menlo" charset="0"/>
              </a:rPr>
              <a:t>(</a:t>
            </a:r>
          </a:p>
          <a:p>
            <a:pPr>
              <a:lnSpc>
                <a:spcPct val="90000"/>
              </a:lnSpc>
            </a:pPr>
            <a:r>
              <a:rPr lang="en-US" dirty="0">
                <a:solidFill>
                  <a:schemeClr val="accent2"/>
                </a:solidFill>
                <a:latin typeface="Menlo" charset="0"/>
                <a:ea typeface="Menlo" charset="0"/>
                <a:cs typeface="Menlo" charset="0"/>
              </a:rPr>
              <a:t>   	SELECT</a:t>
            </a:r>
            <a:r>
              <a:rPr lang="en-US" dirty="0">
                <a:latin typeface="Menlo" charset="0"/>
                <a:ea typeface="Menlo" charset="0"/>
                <a:cs typeface="Menlo" charset="0"/>
              </a:rPr>
              <a:t> *</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S</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R.A=S.A AND R.B=S.B)</a:t>
            </a:r>
          </a:p>
        </p:txBody>
      </p:sp>
      <p:sp>
        <p:nvSpPr>
          <p:cNvPr id="224261" name="AutoShape 1029"/>
          <p:cNvSpPr>
            <a:spLocks noChangeArrowheads="1"/>
          </p:cNvSpPr>
          <p:nvPr/>
        </p:nvSpPr>
        <p:spPr bwMode="auto">
          <a:xfrm>
            <a:off x="3609816" y="3163791"/>
            <a:ext cx="504984" cy="443010"/>
          </a:xfrm>
          <a:prstGeom prst="rightArrow">
            <a:avLst>
              <a:gd name="adj1" fmla="val 50000"/>
              <a:gd name="adj2" fmla="val 50245"/>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endParaRPr lang="en-US"/>
          </a:p>
        </p:txBody>
      </p:sp>
      <p:sp>
        <p:nvSpPr>
          <p:cNvPr id="224263" name="Rectangle 1031"/>
          <p:cNvSpPr>
            <a:spLocks noChangeArrowheads="1"/>
          </p:cNvSpPr>
          <p:nvPr/>
        </p:nvSpPr>
        <p:spPr bwMode="auto">
          <a:xfrm>
            <a:off x="4419599" y="4804308"/>
            <a:ext cx="4786888" cy="158812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NOT</a:t>
            </a:r>
            <a:r>
              <a:rPr lang="en-US" dirty="0">
                <a:latin typeface="Menlo" charset="0"/>
                <a:ea typeface="Menlo" charset="0"/>
                <a:cs typeface="Menlo" charset="0"/>
              </a:rPr>
              <a:t> </a:t>
            </a:r>
            <a:r>
              <a:rPr lang="en-US" dirty="0">
                <a:solidFill>
                  <a:srgbClr val="FF5050"/>
                </a:solidFill>
                <a:latin typeface="Menlo" charset="0"/>
                <a:ea typeface="Menlo" charset="0"/>
                <a:cs typeface="Menlo" charset="0"/>
              </a:rPr>
              <a:t>EXISTS</a:t>
            </a:r>
            <a:r>
              <a:rPr lang="en-US" dirty="0">
                <a:latin typeface="Menlo" charset="0"/>
                <a:ea typeface="Menlo" charset="0"/>
                <a:cs typeface="Menlo" charset="0"/>
              </a:rPr>
              <a:t>(</a:t>
            </a:r>
          </a:p>
          <a:p>
            <a:pPr>
              <a:lnSpc>
                <a:spcPct val="90000"/>
              </a:lnSpc>
            </a:pPr>
            <a:r>
              <a:rPr lang="en-US" dirty="0">
                <a:solidFill>
                  <a:schemeClr val="accent2"/>
                </a:solidFill>
                <a:latin typeface="Menlo" charset="0"/>
                <a:ea typeface="Menlo" charset="0"/>
                <a:cs typeface="Menlo" charset="0"/>
              </a:rPr>
              <a:t>	SELECT</a:t>
            </a:r>
            <a:r>
              <a:rPr lang="en-US" dirty="0">
                <a:latin typeface="Menlo" charset="0"/>
                <a:ea typeface="Menlo" charset="0"/>
                <a:cs typeface="Menlo" charset="0"/>
              </a:rPr>
              <a:t> *</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S</a:t>
            </a:r>
            <a:br>
              <a:rPr lang="en-US" dirty="0">
                <a:latin typeface="Menlo" charset="0"/>
                <a:ea typeface="Menlo" charset="0"/>
                <a:cs typeface="Menlo" charset="0"/>
              </a:rPr>
            </a:br>
            <a:r>
              <a:rPr lang="en-US" dirty="0">
                <a:latin typeface="Menlo" charset="0"/>
                <a:ea typeface="Menlo" charset="0"/>
                <a:cs typeface="Menlo" charset="0"/>
              </a:rPr>
              <a:t>       </a:t>
            </a: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R.A=S.A AND R.B=S.B)</a:t>
            </a:r>
          </a:p>
        </p:txBody>
      </p:sp>
      <p:grpSp>
        <p:nvGrpSpPr>
          <p:cNvPr id="13" name="Group 12"/>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3" name="Rectangle 2"/>
          <p:cNvSpPr/>
          <p:nvPr/>
        </p:nvSpPr>
        <p:spPr>
          <a:xfrm>
            <a:off x="7227803" y="1538419"/>
            <a:ext cx="4125997" cy="83099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a:spAutoFit/>
          </a:bodyPr>
          <a:lstStyle/>
          <a:p>
            <a:pPr algn="ctr"/>
            <a:r>
              <a:rPr lang="en-US" sz="2400" dirty="0">
                <a:latin typeface="+mj-lt"/>
              </a:rPr>
              <a:t>INTERSECT and EXCEPT not in some DBMSs!</a:t>
            </a:r>
          </a:p>
        </p:txBody>
      </p:sp>
      <p:sp>
        <p:nvSpPr>
          <p:cNvPr id="4" name="Rectangle 3"/>
          <p:cNvSpPr/>
          <p:nvPr/>
        </p:nvSpPr>
        <p:spPr>
          <a:xfrm>
            <a:off x="9664700" y="3688104"/>
            <a:ext cx="1955800" cy="147732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If R, S have no duplicates, then can write without sub-queries (HOW?)</a:t>
            </a:r>
          </a:p>
        </p:txBody>
      </p:sp>
      <p:sp>
        <p:nvSpPr>
          <p:cNvPr id="18" name="Rectangle 1027"/>
          <p:cNvSpPr>
            <a:spLocks noChangeArrowheads="1"/>
          </p:cNvSpPr>
          <p:nvPr/>
        </p:nvSpPr>
        <p:spPr bwMode="auto">
          <a:xfrm>
            <a:off x="838200" y="4804308"/>
            <a:ext cx="2416046"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R.B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R)</a:t>
            </a:r>
            <a:br>
              <a:rPr lang="en-US" dirty="0">
                <a:latin typeface="Menlo" charset="0"/>
                <a:ea typeface="Menlo" charset="0"/>
                <a:cs typeface="Menlo" charset="0"/>
              </a:rPr>
            </a:br>
            <a:r>
              <a:rPr lang="en-US" dirty="0">
                <a:solidFill>
                  <a:srgbClr val="FF5050"/>
                </a:solidFill>
                <a:latin typeface="Menlo" charset="0"/>
                <a:ea typeface="Menlo" charset="0"/>
                <a:cs typeface="Menlo" charset="0"/>
              </a:rPr>
              <a:t>EXCEPT</a:t>
            </a:r>
          </a:p>
          <a:p>
            <a:pPr>
              <a:lnSpc>
                <a:spcPct val="90000"/>
              </a:lnSpc>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S.A, S.B</a:t>
            </a:r>
          </a:p>
          <a:p>
            <a:pPr>
              <a:lnSpc>
                <a:spcPct val="90000"/>
              </a:lnSpc>
            </a:pPr>
            <a:r>
              <a:rPr lang="en-US" dirty="0">
                <a:solidFill>
                  <a:schemeClr val="accent2"/>
                </a:solidFill>
                <a:latin typeface="Menlo" charset="0"/>
                <a:ea typeface="Menlo" charset="0"/>
                <a:cs typeface="Menlo" charset="0"/>
              </a:rPr>
              <a:t> FROM</a:t>
            </a:r>
            <a:r>
              <a:rPr lang="en-US" dirty="0">
                <a:latin typeface="Menlo" charset="0"/>
                <a:ea typeface="Menlo" charset="0"/>
                <a:cs typeface="Menlo" charset="0"/>
              </a:rPr>
              <a:t>   S)</a:t>
            </a:r>
          </a:p>
        </p:txBody>
      </p:sp>
      <p:sp>
        <p:nvSpPr>
          <p:cNvPr id="19" name="AutoShape 1029"/>
          <p:cNvSpPr>
            <a:spLocks noChangeArrowheads="1"/>
          </p:cNvSpPr>
          <p:nvPr/>
        </p:nvSpPr>
        <p:spPr bwMode="auto">
          <a:xfrm>
            <a:off x="3609816" y="5373591"/>
            <a:ext cx="504984" cy="443010"/>
          </a:xfrm>
          <a:prstGeom prst="rightArrow">
            <a:avLst>
              <a:gd name="adj1" fmla="val 50000"/>
              <a:gd name="adj2" fmla="val 50245"/>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endParaRPr lang="en-US"/>
          </a:p>
        </p:txBody>
      </p:sp>
    </p:spTree>
    <p:extLst>
      <p:ext uri="{BB962C8B-B14F-4D97-AF65-F5344CB8AC3E}">
        <p14:creationId xmlns:p14="http://schemas.microsoft.com/office/powerpoint/2010/main" val="132997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4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24261"/>
                                        </p:tgtEl>
                                        <p:attrNameLst>
                                          <p:attrName>style.visibility</p:attrName>
                                        </p:attrNameLst>
                                      </p:cBhvr>
                                      <p:to>
                                        <p:strVal val="visible"/>
                                      </p:to>
                                    </p:set>
                                    <p:animEffect transition="in" filter="dissolve">
                                      <p:cBhvr>
                                        <p:cTn id="15" dur="500"/>
                                        <p:tgtEl>
                                          <p:spTgt spid="224261"/>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224260"/>
                                        </p:tgtEl>
                                        <p:attrNameLst>
                                          <p:attrName>style.visibility</p:attrName>
                                        </p:attrNameLst>
                                      </p:cBhvr>
                                      <p:to>
                                        <p:strVal val="visible"/>
                                      </p:to>
                                    </p:set>
                                    <p:animEffect transition="in" filter="dissolve">
                                      <p:cBhvr>
                                        <p:cTn id="19" dur="500"/>
                                        <p:tgtEl>
                                          <p:spTgt spid="22426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24263"/>
                                        </p:tgtEl>
                                        <p:attrNameLst>
                                          <p:attrName>style.visibility</p:attrName>
                                        </p:attrNameLst>
                                      </p:cBhvr>
                                      <p:to>
                                        <p:strVal val="visible"/>
                                      </p:to>
                                    </p:set>
                                    <p:animEffect transition="in" filter="dissolve">
                                      <p:cBhvr>
                                        <p:cTn id="32" dur="500"/>
                                        <p:tgtEl>
                                          <p:spTgt spid="22426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animBg="1"/>
      <p:bldP spid="224260" grpId="0" animBg="1" autoUpdateAnimBg="0"/>
      <p:bldP spid="224261" grpId="0" animBg="1"/>
      <p:bldP spid="224263" grpId="0" animBg="1" autoUpdateAnimBg="0"/>
      <p:bldP spid="3" grpId="0" animBg="1"/>
      <p:bldP spid="4"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B493310C-327C-4CB2-B85E-5B7845518CE8}" type="slidenum">
              <a:rPr lang="en-US"/>
              <a:pPr/>
              <a:t>32</a:t>
            </a:fld>
            <a:endParaRPr lang="en-US"/>
          </a:p>
        </p:txBody>
      </p:sp>
      <p:sp>
        <p:nvSpPr>
          <p:cNvPr id="185346" name="Rectangle 2"/>
          <p:cNvSpPr>
            <a:spLocks noGrp="1" noChangeArrowheads="1"/>
          </p:cNvSpPr>
          <p:nvPr>
            <p:ph type="title"/>
          </p:nvPr>
        </p:nvSpPr>
        <p:spPr/>
        <p:txBody>
          <a:bodyPr/>
          <a:lstStyle/>
          <a:p>
            <a:r>
              <a:rPr lang="en-US" dirty="0"/>
              <a:t>Correlated Queries </a:t>
            </a:r>
            <a:r>
              <a:rPr lang="en-US" sz="2400" dirty="0"/>
              <a:t>Using External </a:t>
            </a:r>
            <a:r>
              <a:rPr lang="en-US" sz="2400" dirty="0" err="1"/>
              <a:t>Vars</a:t>
            </a:r>
            <a:r>
              <a:rPr lang="en-US" sz="2400" dirty="0"/>
              <a:t> in Internal Subquery</a:t>
            </a:r>
          </a:p>
        </p:txBody>
      </p:sp>
      <p:sp>
        <p:nvSpPr>
          <p:cNvPr id="185347" name="Text Box 3"/>
          <p:cNvSpPr txBox="1">
            <a:spLocks noChangeArrowheads="1"/>
          </p:cNvSpPr>
          <p:nvPr/>
        </p:nvSpPr>
        <p:spPr bwMode="auto">
          <a:xfrm>
            <a:off x="834172" y="2624882"/>
            <a:ext cx="6882834"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title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Movie AS </a:t>
            </a:r>
            <a:r>
              <a:rPr lang="en-US" sz="2400" dirty="0">
                <a:solidFill>
                  <a:srgbClr val="FF5050"/>
                </a:solidFill>
                <a:latin typeface="Menlo" charset="0"/>
                <a:ea typeface="Menlo" charset="0"/>
                <a:cs typeface="Menlo" charset="0"/>
              </a:rPr>
              <a:t>m</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&lt;&gt; </a:t>
            </a:r>
            <a:r>
              <a:rPr lang="en-US" sz="2400" dirty="0">
                <a:solidFill>
                  <a:schemeClr val="accent2"/>
                </a:solidFill>
                <a:latin typeface="Menlo" charset="0"/>
                <a:ea typeface="Menlo" charset="0"/>
                <a:cs typeface="Menlo" charset="0"/>
              </a:rPr>
              <a:t>ANY</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year</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Movie</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title =  </a:t>
            </a:r>
            <a:r>
              <a:rPr lang="en-US" sz="2400" dirty="0" err="1">
                <a:solidFill>
                  <a:srgbClr val="FF5050"/>
                </a:solidFill>
                <a:latin typeface="Menlo" charset="0"/>
                <a:ea typeface="Menlo" charset="0"/>
                <a:cs typeface="Menlo" charset="0"/>
              </a:rPr>
              <a:t>m</a:t>
            </a:r>
            <a:r>
              <a:rPr lang="en-US" sz="2400" dirty="0" err="1">
                <a:latin typeface="Menlo" charset="0"/>
                <a:ea typeface="Menlo" charset="0"/>
                <a:cs typeface="Menlo" charset="0"/>
              </a:rPr>
              <a:t>.title</a:t>
            </a:r>
            <a:r>
              <a:rPr lang="en-US" sz="2400" dirty="0">
                <a:latin typeface="Menlo" charset="0"/>
                <a:ea typeface="Menlo" charset="0"/>
                <a:cs typeface="Menlo" charset="0"/>
              </a:rPr>
              <a:t>)</a:t>
            </a:r>
          </a:p>
        </p:txBody>
      </p:sp>
      <p:sp>
        <p:nvSpPr>
          <p:cNvPr id="185348" name="Text Box 4"/>
          <p:cNvSpPr txBox="1">
            <a:spLocks noChangeArrowheads="1"/>
          </p:cNvSpPr>
          <p:nvPr/>
        </p:nvSpPr>
        <p:spPr bwMode="auto">
          <a:xfrm>
            <a:off x="838200" y="1716236"/>
            <a:ext cx="6878806"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Movie(</a:t>
            </a:r>
            <a:r>
              <a:rPr lang="en-US" sz="2400" u="sng" dirty="0">
                <a:solidFill>
                  <a:schemeClr val="accent2"/>
                </a:solidFill>
                <a:latin typeface="Menlo" charset="0"/>
                <a:ea typeface="Menlo" charset="0"/>
                <a:cs typeface="Menlo" charset="0"/>
              </a:rPr>
              <a:t>title,</a:t>
            </a:r>
            <a:r>
              <a:rPr lang="en-US" sz="2400" dirty="0">
                <a:solidFill>
                  <a:schemeClr val="accent2"/>
                </a:solidFill>
                <a:latin typeface="Menlo" charset="0"/>
                <a:ea typeface="Menlo" charset="0"/>
                <a:cs typeface="Menlo" charset="0"/>
              </a:rPr>
              <a:t> </a:t>
            </a:r>
            <a:r>
              <a:rPr lang="en-US" sz="2400" u="sng" dirty="0">
                <a:solidFill>
                  <a:schemeClr val="accent2"/>
                </a:solidFill>
                <a:latin typeface="Menlo" charset="0"/>
                <a:ea typeface="Menlo" charset="0"/>
                <a:cs typeface="Menlo" charset="0"/>
              </a:rPr>
              <a:t>year</a:t>
            </a:r>
            <a:r>
              <a:rPr lang="en-US" sz="2400" dirty="0">
                <a:solidFill>
                  <a:schemeClr val="accent2"/>
                </a:solidFill>
                <a:latin typeface="Menlo" charset="0"/>
                <a:ea typeface="Menlo" charset="0"/>
                <a:cs typeface="Menlo" charset="0"/>
              </a:rPr>
              <a:t>, director, length)</a:t>
            </a:r>
          </a:p>
        </p:txBody>
      </p:sp>
      <p:sp>
        <p:nvSpPr>
          <p:cNvPr id="185349" name="Text Box 5"/>
          <p:cNvSpPr txBox="1">
            <a:spLocks noChangeArrowheads="1"/>
          </p:cNvSpPr>
          <p:nvPr/>
        </p:nvSpPr>
        <p:spPr bwMode="auto">
          <a:xfrm>
            <a:off x="3038368" y="5380187"/>
            <a:ext cx="6115264" cy="400110"/>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000" i="1" dirty="0">
                <a:latin typeface="+mj-lt"/>
              </a:rPr>
              <a:t>Note also: this can still be expressed as single SFW query…</a:t>
            </a:r>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390587" y="2177901"/>
            <a:ext cx="2721913" cy="1200329"/>
          </a:xfrm>
          <a:prstGeom prst="rect">
            <a:avLst/>
          </a:prstGeom>
        </p:spPr>
        <p:txBody>
          <a:bodyPr wrap="square">
            <a:spAutoFit/>
          </a:bodyPr>
          <a:lstStyle/>
          <a:p>
            <a:pPr eaLnBrk="0" hangingPunct="0"/>
            <a:r>
              <a:rPr lang="en-US" sz="2400" dirty="0">
                <a:latin typeface="+mj-lt"/>
              </a:rPr>
              <a:t>Find movies whose title appears more than once.</a:t>
            </a:r>
          </a:p>
        </p:txBody>
      </p:sp>
      <p:sp>
        <p:nvSpPr>
          <p:cNvPr id="14" name="Rounded Rectangle 13"/>
          <p:cNvSpPr/>
          <p:nvPr/>
        </p:nvSpPr>
        <p:spPr>
          <a:xfrm>
            <a:off x="2129713" y="3009045"/>
            <a:ext cx="19977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4098212" y="4135660"/>
            <a:ext cx="11468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622212" y="4482478"/>
            <a:ext cx="1489788" cy="369186"/>
          </a:xfrm>
          <a:prstGeom prst="roundRect">
            <a:avLst/>
          </a:prstGeom>
          <a:solidFill>
            <a:schemeClr val="accent2">
              <a:lumMod val="20000"/>
              <a:lumOff val="80000"/>
              <a:alpha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390587" y="3865443"/>
            <a:ext cx="2370446"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Note the scoping of the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53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5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p:bldP spid="185349" grpId="0" animBg="1"/>
      <p:bldP spid="2" grpId="0"/>
      <p:bldP spid="14" grpId="0" animBg="1"/>
      <p:bldP spid="15" grpId="0" animBg="1"/>
      <p:bldP spid="16"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CDBF21-8A9E-45B5-920E-882710C83F38}" type="slidenum">
              <a:rPr lang="en-US"/>
              <a:pPr/>
              <a:t>33</a:t>
            </a:fld>
            <a:endParaRPr lang="en-US"/>
          </a:p>
        </p:txBody>
      </p:sp>
      <p:sp>
        <p:nvSpPr>
          <p:cNvPr id="186370" name="Rectangle 2"/>
          <p:cNvSpPr>
            <a:spLocks noGrp="1" noChangeArrowheads="1"/>
          </p:cNvSpPr>
          <p:nvPr>
            <p:ph type="title"/>
          </p:nvPr>
        </p:nvSpPr>
        <p:spPr/>
        <p:txBody>
          <a:bodyPr/>
          <a:lstStyle/>
          <a:p>
            <a:r>
              <a:rPr lang="en-US"/>
              <a:t>Complex Correlated Query</a:t>
            </a:r>
          </a:p>
        </p:txBody>
      </p:sp>
      <p:sp>
        <p:nvSpPr>
          <p:cNvPr id="186372" name="Rectangle 4"/>
          <p:cNvSpPr>
            <a:spLocks noChangeArrowheads="1"/>
          </p:cNvSpPr>
          <p:nvPr/>
        </p:nvSpPr>
        <p:spPr bwMode="auto">
          <a:xfrm>
            <a:off x="838200" y="2544279"/>
            <a:ext cx="6692858" cy="24191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x.name</a:t>
            </a:r>
            <a:r>
              <a:rPr lang="en-US" sz="2400" dirty="0">
                <a:latin typeface="Menlo" charset="0"/>
                <a:ea typeface="Menlo" charset="0"/>
                <a:cs typeface="Menlo" charset="0"/>
              </a:rPr>
              <a:t>, </a:t>
            </a:r>
            <a:r>
              <a:rPr lang="en-US" sz="2400" dirty="0" err="1">
                <a:latin typeface="Menlo" charset="0"/>
                <a:ea typeface="Menlo" charset="0"/>
                <a:cs typeface="Menlo" charset="0"/>
              </a:rPr>
              <a:t>x.maker</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 AS x</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x.price</a:t>
            </a:r>
            <a:r>
              <a:rPr lang="en-US" sz="2400" dirty="0">
                <a:latin typeface="Menlo" charset="0"/>
                <a:ea typeface="Menlo" charset="0"/>
                <a:cs typeface="Menlo" charset="0"/>
              </a:rPr>
              <a:t> &gt; </a:t>
            </a:r>
            <a:r>
              <a:rPr lang="en-US" sz="2400" dirty="0">
                <a:solidFill>
                  <a:schemeClr val="accent2"/>
                </a:solidFill>
                <a:latin typeface="Menlo" charset="0"/>
                <a:ea typeface="Menlo" charset="0"/>
                <a:cs typeface="Menlo" charset="0"/>
              </a:rPr>
              <a:t>ALL</a:t>
            </a:r>
            <a:r>
              <a:rPr lang="en-US" sz="2400" dirty="0">
                <a:latin typeface="Menlo" charset="0"/>
                <a:ea typeface="Menlo" charset="0"/>
                <a:cs typeface="Menlo" charset="0"/>
              </a:rPr>
              <a:t>(</a:t>
            </a:r>
          </a:p>
          <a:p>
            <a:pPr eaLnBrk="0" hangingPunct="0">
              <a:lnSpc>
                <a:spcPct val="90000"/>
              </a:lnSpc>
            </a:pPr>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y.price</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 AS y</a:t>
            </a:r>
          </a:p>
          <a:p>
            <a:pPr eaLnBrk="0" hangingPunct="0">
              <a:lnSpc>
                <a:spcPct val="90000"/>
              </a:lnSpc>
            </a:pP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x.maker</a:t>
            </a:r>
            <a:r>
              <a:rPr lang="en-US" sz="2400" dirty="0">
                <a:latin typeface="Menlo" charset="0"/>
                <a:ea typeface="Menlo" charset="0"/>
                <a:cs typeface="Menlo" charset="0"/>
              </a:rPr>
              <a:t> = </a:t>
            </a:r>
            <a:r>
              <a:rPr lang="en-US" sz="2400" dirty="0" err="1">
                <a:latin typeface="Menlo" charset="0"/>
                <a:ea typeface="Menlo" charset="0"/>
                <a:cs typeface="Menlo" charset="0"/>
              </a:rPr>
              <a:t>y.maker</a:t>
            </a:r>
            <a:r>
              <a:rPr lang="en-US" sz="2400" dirty="0">
                <a:latin typeface="Menlo" charset="0"/>
                <a:ea typeface="Menlo" charset="0"/>
                <a:cs typeface="Menlo" charset="0"/>
              </a:rPr>
              <a:t> </a:t>
            </a:r>
          </a:p>
          <a:p>
            <a:pPr eaLnBrk="0" hangingPunct="0">
              <a:lnSpc>
                <a:spcPct val="90000"/>
              </a:lnSpc>
            </a:pPr>
            <a:r>
              <a:rPr lang="en-US" sz="2400" dirty="0">
                <a:latin typeface="Menlo" charset="0"/>
                <a:ea typeface="Menlo" charset="0"/>
                <a:cs typeface="Menlo" charset="0"/>
              </a:rPr>
              <a:t>		   AND </a:t>
            </a:r>
            <a:r>
              <a:rPr lang="en-US" sz="2400" dirty="0" err="1">
                <a:latin typeface="Menlo" charset="0"/>
                <a:ea typeface="Menlo" charset="0"/>
                <a:cs typeface="Menlo" charset="0"/>
              </a:rPr>
              <a:t>y.year</a:t>
            </a:r>
            <a:r>
              <a:rPr lang="en-US" sz="2400" dirty="0">
                <a:latin typeface="Menlo" charset="0"/>
                <a:ea typeface="Menlo" charset="0"/>
                <a:cs typeface="Menlo" charset="0"/>
              </a:rPr>
              <a:t> &lt; 1972)</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30913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Nested Queries</a:t>
              </a:r>
            </a:p>
          </p:txBody>
        </p:sp>
      </p:grpSp>
      <p:sp>
        <p:nvSpPr>
          <p:cNvPr id="2" name="Rectangle 1"/>
          <p:cNvSpPr/>
          <p:nvPr/>
        </p:nvSpPr>
        <p:spPr>
          <a:xfrm>
            <a:off x="8267658" y="2544279"/>
            <a:ext cx="3200442" cy="2086725"/>
          </a:xfrm>
          <a:prstGeom prst="rect">
            <a:avLst/>
          </a:prstGeom>
        </p:spPr>
        <p:txBody>
          <a:bodyPr wrap="square">
            <a:spAutoFit/>
          </a:bodyPr>
          <a:lstStyle/>
          <a:p>
            <a:pPr>
              <a:lnSpc>
                <a:spcPct val="90000"/>
              </a:lnSpc>
            </a:pPr>
            <a:r>
              <a:rPr lang="en-US" sz="2400" dirty="0">
                <a:latin typeface="+mj-lt"/>
              </a:rPr>
              <a:t>Find products (and their manufacturers) that are more expensive than all products made by the same manufacturer before 1972</a:t>
            </a:r>
          </a:p>
        </p:txBody>
      </p:sp>
      <p:sp>
        <p:nvSpPr>
          <p:cNvPr id="3" name="Rectangle 2"/>
          <p:cNvSpPr/>
          <p:nvPr/>
        </p:nvSpPr>
        <p:spPr>
          <a:xfrm>
            <a:off x="838200" y="1632929"/>
            <a:ext cx="6801862" cy="369332"/>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none">
            <a:spAutoFit/>
          </a:bodyPr>
          <a:lstStyle/>
          <a:p>
            <a:pPr eaLnBrk="0" hangingPunct="0">
              <a:lnSpc>
                <a:spcPct val="90000"/>
              </a:lnSpc>
              <a:spcBef>
                <a:spcPct val="0"/>
              </a:spcBef>
              <a:buFontTx/>
              <a:buNone/>
            </a:pPr>
            <a:r>
              <a:rPr lang="en-US" sz="2000">
                <a:solidFill>
                  <a:schemeClr val="accent2"/>
                </a:solidFill>
                <a:latin typeface="Menlo" charset="0"/>
                <a:ea typeface="Menlo" charset="0"/>
                <a:cs typeface="Menlo" charset="0"/>
              </a:rPr>
              <a:t>Product(name, price</a:t>
            </a:r>
            <a:r>
              <a:rPr lang="en-US" sz="2000" dirty="0">
                <a:solidFill>
                  <a:schemeClr val="accent2"/>
                </a:solidFill>
                <a:latin typeface="Menlo" charset="0"/>
                <a:ea typeface="Menlo" charset="0"/>
                <a:cs typeface="Menlo" charset="0"/>
              </a:rPr>
              <a:t>, category, maker, year)</a:t>
            </a:r>
          </a:p>
        </p:txBody>
      </p:sp>
      <p:sp>
        <p:nvSpPr>
          <p:cNvPr id="4" name="TextBox 3"/>
          <p:cNvSpPr txBox="1"/>
          <p:nvPr/>
        </p:nvSpPr>
        <p:spPr>
          <a:xfrm>
            <a:off x="2718504" y="5790006"/>
            <a:ext cx="6754991" cy="461665"/>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none" rtlCol="0">
            <a:spAutoFit/>
          </a:bodyPr>
          <a:lstStyle/>
          <a:p>
            <a:pPr algn="ctr"/>
            <a:r>
              <a:rPr lang="en-US" sz="2400" dirty="0">
                <a:latin typeface="+mj-lt"/>
              </a:rPr>
              <a:t>Can be </a:t>
            </a:r>
            <a:r>
              <a:rPr lang="en-US" sz="2400">
                <a:latin typeface="+mj-lt"/>
              </a:rPr>
              <a:t>very powerful (also much harder to optimize)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2"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SQL Summary</a:t>
            </a:r>
          </a:p>
        </p:txBody>
      </p:sp>
      <p:sp>
        <p:nvSpPr>
          <p:cNvPr id="3" name="Content Placeholder 2"/>
          <p:cNvSpPr>
            <a:spLocks noGrp="1"/>
          </p:cNvSpPr>
          <p:nvPr>
            <p:ph idx="1"/>
          </p:nvPr>
        </p:nvSpPr>
        <p:spPr/>
        <p:txBody>
          <a:bodyPr>
            <a:normAutofit/>
          </a:bodyPr>
          <a:lstStyle/>
          <a:p>
            <a:r>
              <a:rPr lang="en-US" dirty="0"/>
              <a:t>SQL provides a high-level declarative language for manipulating data (DML)</a:t>
            </a:r>
          </a:p>
          <a:p>
            <a:endParaRPr lang="en-US" dirty="0"/>
          </a:p>
          <a:p>
            <a:r>
              <a:rPr lang="en-US" dirty="0"/>
              <a:t>The workhorse is the SFW block</a:t>
            </a:r>
          </a:p>
          <a:p>
            <a:endParaRPr lang="en-US" dirty="0"/>
          </a:p>
          <a:p>
            <a:r>
              <a:rPr lang="en-US" dirty="0"/>
              <a:t>Set operators are powerful but have some subtleties</a:t>
            </a:r>
          </a:p>
          <a:p>
            <a:endParaRPr lang="en-US" dirty="0"/>
          </a:p>
          <a:p>
            <a:r>
              <a:rPr lang="en-US" dirty="0"/>
              <a:t>Powerful, nested queries also allowed.</a:t>
            </a:r>
          </a:p>
          <a:p>
            <a:endParaRPr lang="en-US" dirty="0"/>
          </a:p>
        </p:txBody>
      </p:sp>
      <p:sp>
        <p:nvSpPr>
          <p:cNvPr id="4" name="Slide Number Placeholder 3"/>
          <p:cNvSpPr>
            <a:spLocks noGrp="1"/>
          </p:cNvSpPr>
          <p:nvPr>
            <p:ph type="sldNum" sz="quarter" idx="12"/>
          </p:nvPr>
        </p:nvSpPr>
        <p:spPr/>
        <p:txBody>
          <a:bodyPr/>
          <a:lstStyle/>
          <a:p>
            <a:fld id="{87B59F4F-503A-4A35-BDFA-CB903A9A9F13}" type="slidenum">
              <a:rPr lang="en-US" smtClean="0"/>
              <a:pPr/>
              <a:t>34</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8765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Summary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DB-WS03a.ipynb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35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ACTIVITY</a:t>
              </a:r>
            </a:p>
          </p:txBody>
        </p:sp>
      </p:grpSp>
    </p:spTree>
    <p:extLst>
      <p:ext uri="{BB962C8B-B14F-4D97-AF65-F5344CB8AC3E}">
        <p14:creationId xmlns:p14="http://schemas.microsoft.com/office/powerpoint/2010/main" val="1069950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Aggregation &amp; GROUP BY</a:t>
            </a:r>
          </a:p>
        </p:txBody>
      </p:sp>
      <p:sp>
        <p:nvSpPr>
          <p:cNvPr id="4" name="Slide Number Placeholder 3"/>
          <p:cNvSpPr>
            <a:spLocks noGrp="1"/>
          </p:cNvSpPr>
          <p:nvPr>
            <p:ph type="sldNum" sz="quarter" idx="12"/>
          </p:nvPr>
        </p:nvSpPr>
        <p:spPr/>
        <p:txBody>
          <a:bodyPr/>
          <a:lstStyle/>
          <a:p>
            <a:fld id="{40A01959-B587-3B45-A9B3-C17F42F09305}" type="slidenum">
              <a:rPr lang="en-US" smtClean="0"/>
              <a:t>36</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a:t>
              </a:r>
            </a:p>
          </p:txBody>
        </p:sp>
      </p:grpSp>
    </p:spTree>
    <p:extLst>
      <p:ext uri="{BB962C8B-B14F-4D97-AF65-F5344CB8AC3E}">
        <p14:creationId xmlns:p14="http://schemas.microsoft.com/office/powerpoint/2010/main" val="1191410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661338"/>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Aggregation operators</a:t>
            </a:r>
          </a:p>
          <a:p>
            <a:pPr marL="514350" indent="-514350">
              <a:buAutoNum type="arabicPeriod"/>
            </a:pPr>
            <a:endParaRPr lang="en-US" dirty="0">
              <a:latin typeface="+mj-lt"/>
            </a:endParaRPr>
          </a:p>
          <a:p>
            <a:pPr marL="514350" indent="-514350">
              <a:buAutoNum type="arabicPeriod"/>
            </a:pPr>
            <a:r>
              <a:rPr lang="en-US" dirty="0">
                <a:latin typeface="+mj-lt"/>
              </a:rPr>
              <a:t>GROUP BY</a:t>
            </a:r>
          </a:p>
          <a:p>
            <a:pPr marL="514350" indent="-514350">
              <a:buAutoNum type="arabicPeriod"/>
            </a:pPr>
            <a:endParaRPr lang="en-US" dirty="0">
              <a:latin typeface="+mj-lt"/>
            </a:endParaRPr>
          </a:p>
          <a:p>
            <a:pPr marL="514350" indent="-514350">
              <a:buAutoNum type="arabicPeriod"/>
            </a:pPr>
            <a:r>
              <a:rPr lang="en-US" dirty="0">
                <a:latin typeface="+mj-lt"/>
              </a:rPr>
              <a:t>GROUP BY: with HAVING, semantics</a:t>
            </a:r>
          </a:p>
          <a:p>
            <a:pPr marL="514350" indent="-514350">
              <a:buAutoNum type="arabicPeriod"/>
            </a:pPr>
            <a:endParaRPr lang="en-US" dirty="0">
              <a:latin typeface="+mj-lt"/>
            </a:endParaRPr>
          </a:p>
          <a:p>
            <a:pPr marL="514350" indent="-514350">
              <a:buAutoNum type="arabicPeriod"/>
            </a:pPr>
            <a:r>
              <a:rPr lang="en-US" dirty="0">
                <a:latin typeface="+mj-lt"/>
              </a:rPr>
              <a:t>ACTIVITY: Fancy SQL Pt. I</a:t>
            </a:r>
          </a:p>
        </p:txBody>
      </p:sp>
      <p:sp>
        <p:nvSpPr>
          <p:cNvPr id="4" name="Slide Number Placeholder 3"/>
          <p:cNvSpPr>
            <a:spLocks noGrp="1"/>
          </p:cNvSpPr>
          <p:nvPr>
            <p:ph type="sldNum" sz="quarter" idx="12"/>
          </p:nvPr>
        </p:nvSpPr>
        <p:spPr/>
        <p:txBody>
          <a:bodyPr/>
          <a:lstStyle/>
          <a:p>
            <a:fld id="{DF92A6B5-0D7C-48A8-B49A-953CF10F77E3}" type="slidenum">
              <a:rPr lang="en-US" smtClean="0"/>
              <a:pPr/>
              <a:t>37</a:t>
            </a:fld>
            <a:endParaRPr lang="en-US" dirty="0"/>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a:t>
              </a:r>
            </a:p>
          </p:txBody>
        </p:sp>
      </p:grpSp>
    </p:spTree>
    <p:extLst>
      <p:ext uri="{BB962C8B-B14F-4D97-AF65-F5344CB8AC3E}">
        <p14:creationId xmlns:p14="http://schemas.microsoft.com/office/powerpoint/2010/main" val="8950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757B093A-BDA9-4DDC-BF9B-58FC7DF60248}" type="slidenum">
              <a:rPr lang="en-US"/>
              <a:pPr/>
              <a:t>38</a:t>
            </a:fld>
            <a:endParaRPr lang="en-US"/>
          </a:p>
        </p:txBody>
      </p:sp>
      <p:sp>
        <p:nvSpPr>
          <p:cNvPr id="177154" name="Rectangle 2"/>
          <p:cNvSpPr>
            <a:spLocks noGrp="1" noChangeArrowheads="1"/>
          </p:cNvSpPr>
          <p:nvPr>
            <p:ph type="title"/>
          </p:nvPr>
        </p:nvSpPr>
        <p:spPr/>
        <p:txBody>
          <a:bodyPr/>
          <a:lstStyle/>
          <a:p>
            <a:r>
              <a:rPr lang="en-US"/>
              <a:t>Aggregation</a:t>
            </a:r>
          </a:p>
        </p:txBody>
      </p:sp>
      <p:sp>
        <p:nvSpPr>
          <p:cNvPr id="177155" name="Text Box 3"/>
          <p:cNvSpPr txBox="1">
            <a:spLocks noChangeArrowheads="1"/>
          </p:cNvSpPr>
          <p:nvPr/>
        </p:nvSpPr>
        <p:spPr bwMode="auto">
          <a:xfrm>
            <a:off x="6084982" y="1904999"/>
            <a:ext cx="3531736"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COUNT</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7156" name="Rectangle 4"/>
          <p:cNvSpPr>
            <a:spLocks noChangeArrowheads="1"/>
          </p:cNvSpPr>
          <p:nvPr/>
        </p:nvSpPr>
        <p:spPr bwMode="auto">
          <a:xfrm>
            <a:off x="6578601" y="4572971"/>
            <a:ext cx="4419599" cy="830997"/>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spcBef>
                <a:spcPct val="50000"/>
              </a:spcBef>
            </a:pPr>
            <a:r>
              <a:rPr lang="en-US" sz="2400" i="1">
                <a:latin typeface="+mj-lt"/>
              </a:rPr>
              <a:t>Except COUNT, </a:t>
            </a:r>
            <a:r>
              <a:rPr lang="en-US" sz="2400" i="1" dirty="0">
                <a:latin typeface="+mj-lt"/>
              </a:rPr>
              <a:t>all aggregations apply to a single attribute</a:t>
            </a:r>
          </a:p>
        </p:txBody>
      </p:sp>
      <p:sp>
        <p:nvSpPr>
          <p:cNvPr id="177157" name="Text Box 5"/>
          <p:cNvSpPr txBox="1">
            <a:spLocks noChangeArrowheads="1"/>
          </p:cNvSpPr>
          <p:nvPr/>
        </p:nvSpPr>
        <p:spPr bwMode="auto">
          <a:xfrm>
            <a:off x="838200" y="1904999"/>
            <a:ext cx="4461478"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AVG</a:t>
            </a:r>
            <a:r>
              <a:rPr lang="en-US" sz="2400" dirty="0">
                <a:latin typeface="Menlo" charset="0"/>
                <a:ea typeface="Menlo" charset="0"/>
                <a:cs typeface="Menlo" charset="0"/>
              </a:rPr>
              <a:t>(price)</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maker = “Toyota”</a:t>
            </a:r>
          </a:p>
        </p:txBody>
      </p:sp>
      <p:sp>
        <p:nvSpPr>
          <p:cNvPr id="177158" name="Text Box 6"/>
          <p:cNvSpPr txBox="1">
            <a:spLocks noChangeArrowheads="1"/>
          </p:cNvSpPr>
          <p:nvPr/>
        </p:nvSpPr>
        <p:spPr bwMode="auto">
          <a:xfrm>
            <a:off x="838200" y="3657601"/>
            <a:ext cx="8161064" cy="1231106"/>
          </a:xfrm>
          <a:prstGeom prst="rect">
            <a:avLst/>
          </a:prstGeom>
          <a:noFill/>
          <a:ln w="9525">
            <a:noFill/>
            <a:miter lim="800000"/>
            <a:headEnd/>
            <a:tailEnd/>
          </a:ln>
          <a:effectLst/>
        </p:spPr>
        <p:txBody>
          <a:bodyPr wrap="square">
            <a:spAutoFit/>
          </a:bodyPr>
          <a:lstStyle/>
          <a:p>
            <a:pPr marL="457200" indent="-457200" eaLnBrk="0" hangingPunct="0">
              <a:buFont typeface="Arial" charset="0"/>
              <a:buChar char="•"/>
            </a:pPr>
            <a:r>
              <a:rPr lang="en-US" sz="2800" dirty="0"/>
              <a:t>SQL supports several </a:t>
            </a:r>
            <a:r>
              <a:rPr lang="en-US" sz="2800" b="1" dirty="0"/>
              <a:t>aggregation</a:t>
            </a:r>
            <a:r>
              <a:rPr lang="en-US" sz="2800" dirty="0"/>
              <a:t> operations:</a:t>
            </a:r>
          </a:p>
          <a:p>
            <a:pPr marL="914400" lvl="1" indent="-457200" eaLnBrk="0" hangingPunct="0">
              <a:buFont typeface="Arial" charset="0"/>
              <a:buChar char="•"/>
            </a:pPr>
            <a:r>
              <a:rPr lang="en-US" sz="2800" dirty="0"/>
              <a:t>SUM, COUNT, MIN, MAX, AVG</a:t>
            </a:r>
          </a:p>
          <a:p>
            <a:pPr eaLnBrk="0" hangingPunct="0"/>
            <a:endParaRPr lang="en-US" dirty="0"/>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nimBg="1"/>
      <p:bldP spid="17715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E7156AAF-1074-4920-99E0-9D21388DB79E}" type="slidenum">
              <a:rPr lang="en-US"/>
              <a:pPr/>
              <a:t>39</a:t>
            </a:fld>
            <a:endParaRPr lang="en-US"/>
          </a:p>
        </p:txBody>
      </p:sp>
      <p:sp>
        <p:nvSpPr>
          <p:cNvPr id="178179" name="Text Box 3"/>
          <p:cNvSpPr txBox="1">
            <a:spLocks noChangeArrowheads="1"/>
          </p:cNvSpPr>
          <p:nvPr/>
        </p:nvSpPr>
        <p:spPr bwMode="auto">
          <a:xfrm>
            <a:off x="825500" y="1941733"/>
            <a:ext cx="8432800" cy="523220"/>
          </a:xfrm>
          <a:prstGeom prst="rect">
            <a:avLst/>
          </a:prstGeom>
          <a:noFill/>
          <a:ln w="9525">
            <a:noFill/>
            <a:miter lim="800000"/>
            <a:headEnd/>
            <a:tailEnd/>
          </a:ln>
          <a:effectLst/>
        </p:spPr>
        <p:txBody>
          <a:bodyPr wrap="square">
            <a:spAutoFit/>
          </a:bodyPr>
          <a:lstStyle/>
          <a:p>
            <a:pPr marL="342900" indent="-342900" eaLnBrk="0" hangingPunct="0">
              <a:buFont typeface="Arial" charset="0"/>
              <a:buChar char="•"/>
            </a:pPr>
            <a:r>
              <a:rPr lang="en-US" sz="2800" dirty="0"/>
              <a:t>COUNT applies to duplicates, unless otherwise stated</a:t>
            </a:r>
          </a:p>
        </p:txBody>
      </p:sp>
      <p:sp>
        <p:nvSpPr>
          <p:cNvPr id="178180" name="Text Box 4"/>
          <p:cNvSpPr txBox="1">
            <a:spLocks noChangeArrowheads="1"/>
          </p:cNvSpPr>
          <p:nvPr/>
        </p:nvSpPr>
        <p:spPr bwMode="auto">
          <a:xfrm>
            <a:off x="854988" y="2823189"/>
            <a:ext cx="4461478"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COUNT(category) </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8181" name="Rectangle 5"/>
          <p:cNvSpPr>
            <a:spLocks noChangeArrowheads="1"/>
          </p:cNvSpPr>
          <p:nvPr/>
        </p:nvSpPr>
        <p:spPr bwMode="auto">
          <a:xfrm>
            <a:off x="5906593" y="2823189"/>
            <a:ext cx="2704007" cy="646331"/>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i="1" dirty="0">
                <a:latin typeface="+mj-lt"/>
              </a:rPr>
              <a:t>Note: Same as COUNT(*).  Why?</a:t>
            </a:r>
          </a:p>
        </p:txBody>
      </p:sp>
      <p:sp>
        <p:nvSpPr>
          <p:cNvPr id="178182" name="Rectangle 6"/>
          <p:cNvSpPr>
            <a:spLocks noChangeArrowheads="1"/>
          </p:cNvSpPr>
          <p:nvPr/>
        </p:nvSpPr>
        <p:spPr bwMode="auto">
          <a:xfrm>
            <a:off x="838200" y="4343400"/>
            <a:ext cx="3148170" cy="553998"/>
          </a:xfrm>
          <a:prstGeom prst="rect">
            <a:avLst/>
          </a:prstGeom>
          <a:noFill/>
          <a:ln w="9525">
            <a:noFill/>
            <a:miter lim="800000"/>
            <a:headEnd/>
            <a:tailEnd/>
          </a:ln>
          <a:effectLst/>
        </p:spPr>
        <p:txBody>
          <a:bodyPr wrap="none">
            <a:spAutoFit/>
          </a:bodyPr>
          <a:lstStyle/>
          <a:p>
            <a:pPr eaLnBrk="0" hangingPunct="0"/>
            <a:r>
              <a:rPr lang="en-US" sz="3000" dirty="0"/>
              <a:t>We probably want:</a:t>
            </a:r>
          </a:p>
        </p:txBody>
      </p:sp>
      <p:sp>
        <p:nvSpPr>
          <p:cNvPr id="178183" name="Text Box 7"/>
          <p:cNvSpPr txBox="1">
            <a:spLocks noChangeArrowheads="1"/>
          </p:cNvSpPr>
          <p:nvPr/>
        </p:nvSpPr>
        <p:spPr bwMode="auto">
          <a:xfrm>
            <a:off x="838200" y="5169932"/>
            <a:ext cx="594906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COUNT(</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category)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Product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year &gt; 1995</a:t>
            </a:r>
          </a:p>
        </p:txBody>
      </p:sp>
      <p:sp>
        <p:nvSpPr>
          <p:cNvPr id="178184" name="Rectangle 8"/>
          <p:cNvSpPr>
            <a:spLocks noGrp="1" noChangeArrowheads="1"/>
          </p:cNvSpPr>
          <p:nvPr>
            <p:ph type="title"/>
          </p:nvPr>
        </p:nvSpPr>
        <p:spPr/>
        <p:txBody>
          <a:bodyPr/>
          <a:lstStyle/>
          <a:p>
            <a:r>
              <a:rPr lang="en-US" dirty="0"/>
              <a:t>Aggregation: COUNT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8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8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p:bldP spid="178180" grpId="0" animBg="1"/>
      <p:bldP spid="178181" grpId="0" animBg="1"/>
      <p:bldP spid="178182" grpId="0"/>
      <p:bldP spid="1781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Set operators &amp; nested queries</a:t>
            </a:r>
          </a:p>
          <a:p>
            <a:pPr lvl="1"/>
            <a:r>
              <a:rPr lang="en-US" dirty="0">
                <a:latin typeface="+mj-lt"/>
              </a:rPr>
              <a:t>ACTIVITY: Set operator subtleties</a:t>
            </a:r>
          </a:p>
          <a:p>
            <a:pPr lvl="1"/>
            <a:endParaRPr lang="en-US" dirty="0">
              <a:latin typeface="+mj-lt"/>
            </a:endParaRPr>
          </a:p>
          <a:p>
            <a:pPr marL="514350" indent="-514350">
              <a:buFont typeface="+mj-lt"/>
              <a:buAutoNum type="arabicPeriod"/>
            </a:pPr>
            <a:r>
              <a:rPr lang="en-US" dirty="0">
                <a:latin typeface="+mj-lt"/>
              </a:rPr>
              <a:t>Aggregation &amp; GROUP BY</a:t>
            </a:r>
          </a:p>
          <a:p>
            <a:pPr lvl="1"/>
            <a:r>
              <a:rPr lang="en-US">
                <a:latin typeface="+mj-lt"/>
              </a:rPr>
              <a:t>ACTIVITY</a:t>
            </a:r>
            <a:r>
              <a:rPr lang="en-US" dirty="0">
                <a:latin typeface="+mj-lt"/>
              </a:rPr>
              <a:t>: Fancy SQL Part I</a:t>
            </a:r>
          </a:p>
          <a:p>
            <a:pPr lvl="1"/>
            <a:endParaRPr lang="en-US" dirty="0">
              <a:latin typeface="+mj-lt"/>
            </a:endParaRPr>
          </a:p>
          <a:p>
            <a:pPr marL="514350" indent="-514350">
              <a:buFont typeface="+mj-lt"/>
              <a:buAutoNum type="arabicPeriod"/>
            </a:pPr>
            <a:r>
              <a:rPr lang="en-US" dirty="0">
                <a:latin typeface="+mj-lt"/>
              </a:rPr>
              <a:t>Advanced SQL-</a:t>
            </a:r>
            <a:r>
              <a:rPr lang="en-US" dirty="0" err="1">
                <a:latin typeface="+mj-lt"/>
              </a:rPr>
              <a:t>izing</a:t>
            </a:r>
            <a:endParaRPr lang="en-US" dirty="0">
              <a:latin typeface="+mj-lt"/>
            </a:endParaRPr>
          </a:p>
          <a:p>
            <a:pPr lvl="1"/>
            <a:r>
              <a:rPr lang="en-US" dirty="0">
                <a:latin typeface="+mj-lt"/>
              </a:rPr>
              <a:t>ACTIVITY: Fancy SQL Part II</a:t>
            </a:r>
          </a:p>
          <a:p>
            <a:pPr marL="457200" lvl="1" indent="0">
              <a:buNone/>
            </a:pPr>
            <a:endParaRPr lang="en-US" dirty="0">
              <a:latin typeface="+mj-lt"/>
            </a:endParaRPr>
          </a:p>
        </p:txBody>
      </p:sp>
      <p:sp>
        <p:nvSpPr>
          <p:cNvPr id="4" name="Slide Number Placeholder 3"/>
          <p:cNvSpPr>
            <a:spLocks noGrp="1"/>
          </p:cNvSpPr>
          <p:nvPr>
            <p:ph type="sldNum" sz="quarter" idx="12"/>
          </p:nvPr>
        </p:nvSpPr>
        <p:spPr/>
        <p:txBody>
          <a:bodyPr/>
          <a:lstStyle/>
          <a:p>
            <a:fld id="{DF92A6B5-0D7C-48A8-B49A-953CF10F77E3}" type="slidenum">
              <a:rPr lang="en-US" smtClean="0"/>
              <a:pPr/>
              <a:t>4</a:t>
            </a:fld>
            <a:endParaRPr lang="en-US"/>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84830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a:t>
              </a:r>
            </a:p>
          </p:txBody>
        </p:sp>
      </p:grpSp>
    </p:spTree>
    <p:extLst>
      <p:ext uri="{BB962C8B-B14F-4D97-AF65-F5344CB8AC3E}">
        <p14:creationId xmlns:p14="http://schemas.microsoft.com/office/powerpoint/2010/main" val="1027518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8BEF6CE4-223D-4721-B0AF-061C56D01E44}" type="slidenum">
              <a:rPr lang="en-US"/>
              <a:pPr/>
              <a:t>40</a:t>
            </a:fld>
            <a:endParaRPr lang="en-US"/>
          </a:p>
        </p:txBody>
      </p:sp>
      <p:sp>
        <p:nvSpPr>
          <p:cNvPr id="179203" name="Text Box 3"/>
          <p:cNvSpPr txBox="1">
            <a:spLocks noChangeArrowheads="1"/>
          </p:cNvSpPr>
          <p:nvPr/>
        </p:nvSpPr>
        <p:spPr bwMode="auto">
          <a:xfrm>
            <a:off x="838200" y="1891736"/>
            <a:ext cx="7622600"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Purchase(product, date, price, quantity)</a:t>
            </a:r>
          </a:p>
        </p:txBody>
      </p:sp>
      <p:sp>
        <p:nvSpPr>
          <p:cNvPr id="179204" name="Rectangle 4"/>
          <p:cNvSpPr>
            <a:spLocks noGrp="1" noChangeArrowheads="1"/>
          </p:cNvSpPr>
          <p:nvPr>
            <p:ph type="title"/>
          </p:nvPr>
        </p:nvSpPr>
        <p:spPr/>
        <p:txBody>
          <a:bodyPr/>
          <a:lstStyle/>
          <a:p>
            <a:r>
              <a:rPr lang="en-US"/>
              <a:t>More Examples</a:t>
            </a:r>
          </a:p>
        </p:txBody>
      </p:sp>
      <p:sp>
        <p:nvSpPr>
          <p:cNvPr id="179205" name="Text Box 5"/>
          <p:cNvSpPr txBox="1">
            <a:spLocks noChangeArrowheads="1"/>
          </p:cNvSpPr>
          <p:nvPr/>
        </p:nvSpPr>
        <p:spPr bwMode="auto">
          <a:xfrm>
            <a:off x="838200" y="3060701"/>
            <a:ext cx="5391219" cy="83099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p:txBody>
      </p:sp>
      <p:sp>
        <p:nvSpPr>
          <p:cNvPr id="179206" name="Text Box 6"/>
          <p:cNvSpPr txBox="1">
            <a:spLocks noChangeArrowheads="1"/>
          </p:cNvSpPr>
          <p:nvPr/>
        </p:nvSpPr>
        <p:spPr bwMode="auto">
          <a:xfrm>
            <a:off x="838200" y="4737100"/>
            <a:ext cx="539121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product = ‘bagel’</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
        <p:nvSpPr>
          <p:cNvPr id="2" name="TextBox 1"/>
          <p:cNvSpPr txBox="1"/>
          <p:nvPr/>
        </p:nvSpPr>
        <p:spPr>
          <a:xfrm>
            <a:off x="7251700" y="4046324"/>
            <a:ext cx="3371436" cy="523220"/>
          </a:xfrm>
          <a:prstGeom prst="rect">
            <a:avLst/>
          </a:prstGeom>
          <a:noFill/>
        </p:spPr>
        <p:txBody>
          <a:bodyPr wrap="none" rtlCol="0">
            <a:spAutoFit/>
          </a:bodyPr>
          <a:lstStyle/>
          <a:p>
            <a:r>
              <a:rPr lang="en-US" sz="2800" dirty="0">
                <a:latin typeface="+mj-lt"/>
              </a:rPr>
              <a:t>What do these mean?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92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5" grpId="0" animBg="1"/>
      <p:bldP spid="179206" grpId="0" animBg="1"/>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6F853D0A-9BCB-460A-B87C-22D150A4087A}" type="slidenum">
              <a:rPr lang="en-US"/>
              <a:pPr/>
              <a:t>41</a:t>
            </a:fld>
            <a:endParaRPr lang="en-US"/>
          </a:p>
        </p:txBody>
      </p:sp>
      <p:sp>
        <p:nvSpPr>
          <p:cNvPr id="180226" name="Rectangle 2"/>
          <p:cNvSpPr>
            <a:spLocks noGrp="1" noChangeArrowheads="1"/>
          </p:cNvSpPr>
          <p:nvPr>
            <p:ph type="title"/>
          </p:nvPr>
        </p:nvSpPr>
        <p:spPr/>
        <p:txBody>
          <a:bodyPr/>
          <a:lstStyle/>
          <a:p>
            <a:r>
              <a:rPr lang="en-US"/>
              <a:t>Simple Aggregations</a:t>
            </a:r>
          </a:p>
        </p:txBody>
      </p:sp>
      <p:sp>
        <p:nvSpPr>
          <p:cNvPr id="180236" name="Rectangle 12"/>
          <p:cNvSpPr>
            <a:spLocks noChangeArrowheads="1"/>
          </p:cNvSpPr>
          <p:nvPr/>
        </p:nvSpPr>
        <p:spPr bwMode="auto">
          <a:xfrm>
            <a:off x="3084472" y="1546840"/>
            <a:ext cx="1700145" cy="584775"/>
          </a:xfrm>
          <a:prstGeom prst="rect">
            <a:avLst/>
          </a:prstGeom>
          <a:noFill/>
          <a:ln w="9525">
            <a:noFill/>
            <a:miter lim="800000"/>
            <a:headEnd/>
            <a:tailEnd/>
          </a:ln>
          <a:effectLst/>
        </p:spPr>
        <p:txBody>
          <a:bodyPr wrap="none">
            <a:spAutoFit/>
          </a:bodyPr>
          <a:lstStyle/>
          <a:p>
            <a:r>
              <a:rPr lang="en-US" sz="3200">
                <a:solidFill>
                  <a:schemeClr val="accent2"/>
                </a:solidFill>
              </a:rPr>
              <a:t>Purchase</a:t>
            </a:r>
          </a:p>
        </p:txBody>
      </p:sp>
      <p:graphicFrame>
        <p:nvGraphicFramePr>
          <p:cNvPr id="180271" name="Group 47"/>
          <p:cNvGraphicFramePr>
            <a:graphicFrameLocks noGrp="1"/>
          </p:cNvGraphicFramePr>
          <p:nvPr>
            <p:extLst>
              <p:ext uri="{D42A27DB-BD31-4B8C-83A1-F6EECF244321}">
                <p14:modId xmlns:p14="http://schemas.microsoft.com/office/powerpoint/2010/main" val="86272143"/>
              </p:ext>
            </p:extLst>
          </p:nvPr>
        </p:nvGraphicFramePr>
        <p:xfrm>
          <a:off x="3155950" y="2191544"/>
          <a:ext cx="5880100" cy="2489200"/>
        </p:xfrm>
        <a:graphic>
          <a:graphicData uri="http://schemas.openxmlformats.org/drawingml/2006/table">
            <a:tbl>
              <a:tblPr/>
              <a:tblGrid>
                <a:gridCol w="1470025">
                  <a:extLst>
                    <a:ext uri="{9D8B030D-6E8A-4147-A177-3AD203B41FA5}">
                      <a16:colId xmlns:a16="http://schemas.microsoft.com/office/drawing/2014/main" val="20000"/>
                    </a:ext>
                  </a:extLst>
                </a:gridCol>
                <a:gridCol w="1470025">
                  <a:extLst>
                    <a:ext uri="{9D8B030D-6E8A-4147-A177-3AD203B41FA5}">
                      <a16:colId xmlns:a16="http://schemas.microsoft.com/office/drawing/2014/main" val="20001"/>
                    </a:ext>
                  </a:extLst>
                </a:gridCol>
                <a:gridCol w="1470025">
                  <a:extLst>
                    <a:ext uri="{9D8B030D-6E8A-4147-A177-3AD203B41FA5}">
                      <a16:colId xmlns:a16="http://schemas.microsoft.com/office/drawing/2014/main" val="20002"/>
                    </a:ext>
                  </a:extLst>
                </a:gridCol>
                <a:gridCol w="1470025">
                  <a:extLst>
                    <a:ext uri="{9D8B030D-6E8A-4147-A177-3AD203B41FA5}">
                      <a16:colId xmlns:a16="http://schemas.microsoft.com/office/drawing/2014/main" val="20003"/>
                    </a:ext>
                  </a:extLst>
                </a:gridCol>
              </a:tblGrid>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6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0272" name="Text Box 48"/>
          <p:cNvSpPr txBox="1">
            <a:spLocks noChangeArrowheads="1"/>
          </p:cNvSpPr>
          <p:nvPr/>
        </p:nvSpPr>
        <p:spPr bwMode="auto">
          <a:xfrm>
            <a:off x="838200" y="5105341"/>
            <a:ext cx="537209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SUM(price * 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 product = ‘bagel’</a:t>
            </a:r>
          </a:p>
        </p:txBody>
      </p:sp>
      <p:sp>
        <p:nvSpPr>
          <p:cNvPr id="180273" name="AutoShape 49"/>
          <p:cNvSpPr>
            <a:spLocks noChangeArrowheads="1"/>
          </p:cNvSpPr>
          <p:nvPr/>
        </p:nvSpPr>
        <p:spPr bwMode="auto">
          <a:xfrm>
            <a:off x="6584176" y="5400645"/>
            <a:ext cx="1041400" cy="609720"/>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180274" name="Rectangle 50"/>
          <p:cNvSpPr>
            <a:spLocks noChangeArrowheads="1"/>
          </p:cNvSpPr>
          <p:nvPr/>
        </p:nvSpPr>
        <p:spPr bwMode="auto">
          <a:xfrm>
            <a:off x="7883992" y="5418239"/>
            <a:ext cx="3508893" cy="523220"/>
          </a:xfrm>
          <a:prstGeom prst="rect">
            <a:avLst/>
          </a:prstGeom>
          <a:noFill/>
          <a:ln w="9525">
            <a:noFill/>
            <a:miter lim="800000"/>
            <a:headEnd/>
            <a:tailEnd/>
          </a:ln>
          <a:effectLst/>
        </p:spPr>
        <p:txBody>
          <a:bodyPr wrap="none">
            <a:spAutoFit/>
          </a:bodyPr>
          <a:lstStyle/>
          <a:p>
            <a:r>
              <a:rPr lang="en-US" sz="2800" dirty="0"/>
              <a:t>50  (= 1</a:t>
            </a:r>
            <a:r>
              <a:rPr lang="en-US" sz="2800" dirty="0">
                <a:latin typeface="Menlo" charset="0"/>
                <a:ea typeface="Menlo" charset="0"/>
                <a:cs typeface="Menlo" charset="0"/>
              </a:rPr>
              <a:t>*</a:t>
            </a:r>
            <a:r>
              <a:rPr lang="en-US" sz="2800" dirty="0"/>
              <a:t>20 + 1.50</a:t>
            </a:r>
            <a:r>
              <a:rPr lang="en-US" sz="2800" dirty="0">
                <a:latin typeface="Menlo" charset="0"/>
                <a:ea typeface="Menlo" charset="0"/>
                <a:cs typeface="Menlo" charset="0"/>
              </a:rPr>
              <a:t>*</a:t>
            </a:r>
            <a:r>
              <a:rPr lang="en-US" sz="2800" dirty="0"/>
              <a:t>20)</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9694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Aggregation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0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80273"/>
                                        </p:tgtEl>
                                        <p:attrNameLst>
                                          <p:attrName>style.visibility</p:attrName>
                                        </p:attrNameLst>
                                      </p:cBhvr>
                                      <p:to>
                                        <p:strVal val="visible"/>
                                      </p:to>
                                    </p:set>
                                    <p:animEffect transition="in" filter="dissolve">
                                      <p:cBhvr>
                                        <p:cTn id="11" dur="500"/>
                                        <p:tgtEl>
                                          <p:spTgt spid="18027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80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72" grpId="0" animBg="1"/>
      <p:bldP spid="180273" grpId="0" animBg="1"/>
      <p:bldP spid="18027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60074683-2E2F-4C51-A164-2F22C9DE3054}" type="slidenum">
              <a:rPr lang="en-US" sz="2400"/>
              <a:pPr/>
              <a:t>42</a:t>
            </a:fld>
            <a:endParaRPr lang="en-US" sz="2400"/>
          </a:p>
        </p:txBody>
      </p:sp>
      <p:sp>
        <p:nvSpPr>
          <p:cNvPr id="181250" name="Rectangle 2"/>
          <p:cNvSpPr>
            <a:spLocks noGrp="1" noChangeArrowheads="1"/>
          </p:cNvSpPr>
          <p:nvPr>
            <p:ph type="title"/>
          </p:nvPr>
        </p:nvSpPr>
        <p:spPr/>
        <p:txBody>
          <a:bodyPr/>
          <a:lstStyle/>
          <a:p>
            <a:r>
              <a:rPr lang="en-US" dirty="0"/>
              <a:t>Grouping and Aggregation</a:t>
            </a:r>
          </a:p>
        </p:txBody>
      </p:sp>
      <p:sp>
        <p:nvSpPr>
          <p:cNvPr id="181252" name="Rectangle 4"/>
          <p:cNvSpPr>
            <a:spLocks noChangeArrowheads="1"/>
          </p:cNvSpPr>
          <p:nvPr/>
        </p:nvSpPr>
        <p:spPr bwMode="auto">
          <a:xfrm>
            <a:off x="838200" y="3007611"/>
            <a:ext cx="8334583"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a:t>
            </a:r>
          </a:p>
          <a:p>
            <a:pPr eaLnBrk="0" hangingPunct="0"/>
            <a:r>
              <a:rPr lang="en-US" sz="2400" dirty="0">
                <a:latin typeface="Menlo" charset="0"/>
                <a:ea typeface="Menlo" charset="0"/>
                <a:cs typeface="Menlo" charset="0"/>
              </a:rPr>
              <a:t>	    SUM(price * quantity) AS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rgbClr val="FF0066"/>
                </a:solidFill>
                <a:latin typeface="Menlo" charset="0"/>
                <a:ea typeface="Menlo" charset="0"/>
                <a:cs typeface="Menlo" charset="0"/>
              </a:rPr>
              <a:t>GROUP BY</a:t>
            </a:r>
            <a:r>
              <a:rPr lang="en-US" sz="2400" dirty="0">
                <a:latin typeface="Menlo" charset="0"/>
                <a:ea typeface="Menlo" charset="0"/>
                <a:cs typeface="Menlo" charset="0"/>
              </a:rPr>
              <a:t> product</a:t>
            </a:r>
          </a:p>
        </p:txBody>
      </p:sp>
      <p:sp>
        <p:nvSpPr>
          <p:cNvPr id="181253" name="Text Box 5"/>
          <p:cNvSpPr txBox="1">
            <a:spLocks noChangeArrowheads="1"/>
          </p:cNvSpPr>
          <p:nvPr/>
        </p:nvSpPr>
        <p:spPr bwMode="auto">
          <a:xfrm>
            <a:off x="4038609" y="5722003"/>
            <a:ext cx="4114781" cy="523220"/>
          </a:xfrm>
          <a:prstGeom prst="rect">
            <a:avLst/>
          </a:prstGeom>
          <a:noFill/>
          <a:ln w="9525">
            <a:noFill/>
            <a:miter lim="800000"/>
            <a:headEnd/>
            <a:tailEnd/>
          </a:ln>
          <a:effectLst/>
        </p:spPr>
        <p:txBody>
          <a:bodyPr wrap="none">
            <a:spAutoFit/>
          </a:bodyPr>
          <a:lstStyle/>
          <a:p>
            <a:r>
              <a:rPr lang="en-US" sz="2800" dirty="0">
                <a:latin typeface="+mj-lt"/>
              </a:rPr>
              <a:t>Let’s see what this means…</a:t>
            </a:r>
          </a:p>
        </p:txBody>
      </p:sp>
      <p:sp>
        <p:nvSpPr>
          <p:cNvPr id="181254" name="Rectangle 6"/>
          <p:cNvSpPr>
            <a:spLocks noChangeArrowheads="1"/>
          </p:cNvSpPr>
          <p:nvPr/>
        </p:nvSpPr>
        <p:spPr bwMode="auto">
          <a:xfrm>
            <a:off x="9438481" y="3007611"/>
            <a:ext cx="2433638" cy="1200329"/>
          </a:xfrm>
          <a:prstGeom prst="rect">
            <a:avLst/>
          </a:prstGeom>
          <a:noFill/>
          <a:ln w="9525">
            <a:noFill/>
            <a:miter lim="800000"/>
            <a:headEnd/>
            <a:tailEnd/>
          </a:ln>
          <a:effectLst/>
        </p:spPr>
        <p:txBody>
          <a:bodyPr wrap="square">
            <a:spAutoFit/>
          </a:bodyPr>
          <a:lstStyle/>
          <a:p>
            <a:r>
              <a:rPr lang="en-US" sz="2400" dirty="0">
                <a:latin typeface="+mj-lt"/>
              </a:rPr>
              <a:t>Find total sales after 10/1/2005 per product.</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12" name="Text Box 3"/>
          <p:cNvSpPr txBox="1">
            <a:spLocks noChangeArrowheads="1"/>
          </p:cNvSpPr>
          <p:nvPr/>
        </p:nvSpPr>
        <p:spPr bwMode="auto">
          <a:xfrm>
            <a:off x="838200" y="1770546"/>
            <a:ext cx="7622600"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Purchase(product, date, price, quantity)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animBg="1"/>
      <p:bldP spid="181253" grpId="0"/>
      <p:bldP spid="18125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816053-BFB1-44E9-9605-58935677B8A9}" type="slidenum">
              <a:rPr lang="en-US"/>
              <a:pPr/>
              <a:t>43</a:t>
            </a:fld>
            <a:endParaRPr lang="en-US"/>
          </a:p>
        </p:txBody>
      </p:sp>
      <p:sp>
        <p:nvSpPr>
          <p:cNvPr id="182274" name="Rectangle 2"/>
          <p:cNvSpPr>
            <a:spLocks noGrp="1" noChangeArrowheads="1"/>
          </p:cNvSpPr>
          <p:nvPr>
            <p:ph type="title"/>
          </p:nvPr>
        </p:nvSpPr>
        <p:spPr/>
        <p:txBody>
          <a:bodyPr/>
          <a:lstStyle/>
          <a:p>
            <a:r>
              <a:rPr lang="en-US"/>
              <a:t>Grouping and Aggregation</a:t>
            </a:r>
          </a:p>
        </p:txBody>
      </p:sp>
      <p:sp>
        <p:nvSpPr>
          <p:cNvPr id="182275" name="Text Box 3"/>
          <p:cNvSpPr txBox="1">
            <a:spLocks noChangeArrowheads="1"/>
          </p:cNvSpPr>
          <p:nvPr/>
        </p:nvSpPr>
        <p:spPr bwMode="auto">
          <a:xfrm>
            <a:off x="838200" y="2654300"/>
            <a:ext cx="10515600" cy="3108543"/>
          </a:xfrm>
          <a:prstGeom prst="rect">
            <a:avLst/>
          </a:prstGeom>
          <a:noFill/>
          <a:ln w="9525">
            <a:noFill/>
            <a:miter lim="800000"/>
            <a:headEnd/>
            <a:tailEnd/>
          </a:ln>
          <a:effectLst/>
        </p:spPr>
        <p:txBody>
          <a:bodyPr wrap="square">
            <a:spAutoFit/>
          </a:bodyPr>
          <a:lstStyle/>
          <a:p>
            <a:pPr eaLnBrk="0" hangingPunct="0"/>
            <a:r>
              <a:rPr lang="en-US" sz="2800" dirty="0"/>
              <a:t>1. Compute the </a:t>
            </a:r>
            <a:r>
              <a:rPr lang="en-US" sz="2800" dirty="0">
                <a:solidFill>
                  <a:schemeClr val="accent2"/>
                </a:solidFill>
              </a:rPr>
              <a:t>FROM</a:t>
            </a:r>
            <a:r>
              <a:rPr lang="en-US" sz="2800" dirty="0"/>
              <a:t> and </a:t>
            </a:r>
            <a:r>
              <a:rPr lang="en-US" sz="2800" dirty="0">
                <a:solidFill>
                  <a:schemeClr val="accent2"/>
                </a:solidFill>
              </a:rPr>
              <a:t>WHERE</a:t>
            </a:r>
            <a:r>
              <a:rPr lang="en-US" sz="2800" dirty="0"/>
              <a:t> clauses</a:t>
            </a:r>
          </a:p>
          <a:p>
            <a:pPr eaLnBrk="0" hangingPunct="0"/>
            <a:endParaRPr lang="en-US" sz="2800" dirty="0"/>
          </a:p>
          <a:p>
            <a:pPr eaLnBrk="0" hangingPunct="0"/>
            <a:endParaRPr lang="en-US" sz="2800" dirty="0"/>
          </a:p>
          <a:p>
            <a:pPr eaLnBrk="0" hangingPunct="0"/>
            <a:r>
              <a:rPr lang="en-US" sz="2800" dirty="0"/>
              <a:t>2. Group by the attributes in the </a:t>
            </a:r>
            <a:r>
              <a:rPr lang="en-US" sz="2800" dirty="0">
                <a:solidFill>
                  <a:schemeClr val="accent2"/>
                </a:solidFill>
              </a:rPr>
              <a:t>GROUP BY</a:t>
            </a:r>
          </a:p>
          <a:p>
            <a:pPr eaLnBrk="0" hangingPunct="0"/>
            <a:endParaRPr lang="en-US" sz="2800" dirty="0"/>
          </a:p>
          <a:p>
            <a:pPr eaLnBrk="0" hangingPunct="0"/>
            <a:endParaRPr lang="en-US" sz="2800" dirty="0"/>
          </a:p>
          <a:p>
            <a:pPr eaLnBrk="0" hangingPunct="0"/>
            <a:r>
              <a:rPr lang="en-US" sz="2800" dirty="0"/>
              <a:t>3. Compute the </a:t>
            </a:r>
            <a:r>
              <a:rPr lang="en-US" sz="2800" dirty="0">
                <a:solidFill>
                  <a:schemeClr val="accent2"/>
                </a:solidFill>
              </a:rPr>
              <a:t>SELECT</a:t>
            </a:r>
            <a:r>
              <a:rPr lang="en-US" sz="2800" dirty="0"/>
              <a:t> clause: grouped attributes and aggregates</a:t>
            </a:r>
          </a:p>
        </p:txBody>
      </p:sp>
      <p:sp>
        <p:nvSpPr>
          <p:cNvPr id="2" name="TextBox 1"/>
          <p:cNvSpPr txBox="1"/>
          <p:nvPr/>
        </p:nvSpPr>
        <p:spPr>
          <a:xfrm>
            <a:off x="838200" y="1690688"/>
            <a:ext cx="4092339" cy="584775"/>
          </a:xfrm>
          <a:prstGeom prst="rect">
            <a:avLst/>
          </a:prstGeom>
          <a:noFill/>
        </p:spPr>
        <p:txBody>
          <a:bodyPr wrap="none" rtlCol="0">
            <a:spAutoFit/>
          </a:bodyPr>
          <a:lstStyle/>
          <a:p>
            <a:r>
              <a:rPr lang="en-US" sz="3200" u="sng" dirty="0">
                <a:latin typeface="+mj-lt"/>
              </a:rPr>
              <a:t>Semantics of the query:</a:t>
            </a:r>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4"/>
          <p:cNvSpPr>
            <a:spLocks noGrp="1"/>
          </p:cNvSpPr>
          <p:nvPr>
            <p:ph type="sldNum" sz="quarter" idx="12"/>
          </p:nvPr>
        </p:nvSpPr>
        <p:spPr/>
        <p:txBody>
          <a:bodyPr/>
          <a:lstStyle/>
          <a:p>
            <a:fld id="{3F57AEB7-BA22-4EB6-A91B-7EA529618DD9}" type="slidenum">
              <a:rPr lang="en-US"/>
              <a:pPr/>
              <a:t>44</a:t>
            </a:fld>
            <a:endParaRPr lang="en-US"/>
          </a:p>
        </p:txBody>
      </p:sp>
      <p:sp>
        <p:nvSpPr>
          <p:cNvPr id="183298" name="Rectangle 2"/>
          <p:cNvSpPr>
            <a:spLocks noGrp="1" noChangeArrowheads="1"/>
          </p:cNvSpPr>
          <p:nvPr>
            <p:ph type="title"/>
          </p:nvPr>
        </p:nvSpPr>
        <p:spPr>
          <a:xfrm>
            <a:off x="806450" y="622300"/>
            <a:ext cx="10045700" cy="1143000"/>
          </a:xfrm>
        </p:spPr>
        <p:txBody>
          <a:bodyPr>
            <a:normAutofit/>
          </a:bodyPr>
          <a:lstStyle/>
          <a:p>
            <a:r>
              <a:rPr lang="en-US" dirty="0"/>
              <a:t>1. Compute the </a:t>
            </a:r>
            <a:r>
              <a:rPr lang="en-US" dirty="0">
                <a:solidFill>
                  <a:schemeClr val="accent2"/>
                </a:solidFill>
              </a:rPr>
              <a:t>FROM</a:t>
            </a:r>
            <a:r>
              <a:rPr lang="en-US" dirty="0"/>
              <a:t> and </a:t>
            </a:r>
            <a:r>
              <a:rPr lang="en-US" dirty="0">
                <a:solidFill>
                  <a:schemeClr val="accent2"/>
                </a:solidFill>
              </a:rPr>
              <a:t>WHERE</a:t>
            </a:r>
            <a:r>
              <a:rPr lang="en-US" dirty="0"/>
              <a:t> clauses</a:t>
            </a:r>
            <a:endParaRPr lang="en-US" sz="3200" dirty="0"/>
          </a:p>
        </p:txBody>
      </p:sp>
      <p:graphicFrame>
        <p:nvGraphicFramePr>
          <p:cNvPr id="183354" name="Group 58"/>
          <p:cNvGraphicFramePr>
            <a:graphicFrameLocks noGrp="1"/>
          </p:cNvGraphicFramePr>
          <p:nvPr>
            <p:extLst>
              <p:ext uri="{D42A27DB-BD31-4B8C-83A1-F6EECF244321}">
                <p14:modId xmlns:p14="http://schemas.microsoft.com/office/powerpoint/2010/main" val="348080053"/>
              </p:ext>
            </p:extLst>
          </p:nvPr>
        </p:nvGraphicFramePr>
        <p:xfrm>
          <a:off x="3638550" y="3807618"/>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AutoShape 79"/>
          <p:cNvSpPr>
            <a:spLocks noChangeArrowheads="1"/>
          </p:cNvSpPr>
          <p:nvPr/>
        </p:nvSpPr>
        <p:spPr bwMode="auto">
          <a:xfrm>
            <a:off x="2095500" y="4431386"/>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1" y="1760656"/>
            <a:ext cx="732689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dirty="0">
                <a:solidFill>
                  <a:schemeClr val="bg1">
                    <a:lumMod val="85000"/>
                  </a:schemeClr>
                </a:solidFill>
                <a:latin typeface="Menlo" charset="0"/>
                <a:ea typeface="Menlo" charset="0"/>
                <a:cs typeface="Menlo" charset="0"/>
              </a:rPr>
              <a:t>SELECT   product, SUM(price*quantity) AS </a:t>
            </a:r>
            <a:r>
              <a:rPr lang="en-US" dirty="0" err="1">
                <a:solidFill>
                  <a:schemeClr val="bg1">
                    <a:lumMod val="85000"/>
                  </a:schemeClr>
                </a:solidFill>
                <a:latin typeface="Menlo" charset="0"/>
                <a:ea typeface="Menlo" charset="0"/>
                <a:cs typeface="Menlo" charset="0"/>
              </a:rPr>
              <a:t>TotalSales</a:t>
            </a:r>
            <a:endParaRPr lang="en-US" dirty="0">
              <a:solidFill>
                <a:schemeClr val="bg1">
                  <a:lumMod val="85000"/>
                </a:schemeClr>
              </a:solidFill>
              <a:latin typeface="Menlo" charset="0"/>
              <a:ea typeface="Menlo" charset="0"/>
              <a:cs typeface="Menlo" charset="0"/>
            </a:endParaRPr>
          </a:p>
          <a:p>
            <a:pPr eaLnBrk="0" hangingPunct="0"/>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Purchase</a:t>
            </a:r>
          </a:p>
          <a:p>
            <a:pPr eaLnBrk="0" hangingPunct="0"/>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date &gt; ‘10/1/2005’</a:t>
            </a:r>
          </a:p>
          <a:p>
            <a:pPr eaLnBrk="0" hangingPunct="0"/>
            <a:r>
              <a:rPr lang="en-US" dirty="0">
                <a:solidFill>
                  <a:schemeClr val="bg1">
                    <a:lumMod val="85000"/>
                  </a:schemeClr>
                </a:solidFill>
                <a:latin typeface="Menlo" charset="0"/>
                <a:ea typeface="Menlo" charset="0"/>
                <a:cs typeface="Menlo" charset="0"/>
              </a:rPr>
              <a:t>GROUP BY product</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2095500" y="4062054"/>
            <a:ext cx="740557" cy="369332"/>
          </a:xfrm>
          <a:prstGeom prst="rect">
            <a:avLst/>
          </a:prstGeom>
        </p:spPr>
        <p:txBody>
          <a:bodyPr wrap="none">
            <a:spAutoFit/>
          </a:bodyPr>
          <a:lstStyle/>
          <a:p>
            <a:r>
              <a:rPr lang="en-US" dirty="0">
                <a:solidFill>
                  <a:schemeClr val="accent2"/>
                </a:solidFill>
                <a:latin typeface="Menlo" charset="0"/>
                <a:ea typeface="Menlo" charset="0"/>
                <a:cs typeface="Menlo" charset="0"/>
              </a:rPr>
              <a:t>FROM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183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58"/>
          <p:cNvGraphicFramePr>
            <a:graphicFrameLocks noGrp="1"/>
          </p:cNvGraphicFramePr>
          <p:nvPr>
            <p:extLst>
              <p:ext uri="{D42A27DB-BD31-4B8C-83A1-F6EECF244321}">
                <p14:modId xmlns:p14="http://schemas.microsoft.com/office/powerpoint/2010/main" val="1479731408"/>
              </p:ext>
            </p:extLst>
          </p:nvPr>
        </p:nvGraphicFramePr>
        <p:xfrm>
          <a:off x="240440" y="3939002"/>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8" name="Slide Number Placeholder 4"/>
          <p:cNvSpPr>
            <a:spLocks noGrp="1"/>
          </p:cNvSpPr>
          <p:nvPr>
            <p:ph type="sldNum" sz="quarter" idx="12"/>
          </p:nvPr>
        </p:nvSpPr>
        <p:spPr/>
        <p:txBody>
          <a:bodyPr/>
          <a:lstStyle/>
          <a:p>
            <a:fld id="{3F57AEB7-BA22-4EB6-A91B-7EA529618DD9}" type="slidenum">
              <a:rPr lang="en-US"/>
              <a:pPr/>
              <a:t>45</a:t>
            </a:fld>
            <a:endParaRPr lang="en-US"/>
          </a:p>
        </p:txBody>
      </p:sp>
      <p:sp>
        <p:nvSpPr>
          <p:cNvPr id="183298" name="Rectangle 2"/>
          <p:cNvSpPr>
            <a:spLocks noGrp="1" noChangeArrowheads="1"/>
          </p:cNvSpPr>
          <p:nvPr>
            <p:ph type="title"/>
          </p:nvPr>
        </p:nvSpPr>
        <p:spPr>
          <a:xfrm>
            <a:off x="806450" y="622300"/>
            <a:ext cx="10045700" cy="1143000"/>
          </a:xfrm>
        </p:spPr>
        <p:txBody>
          <a:bodyPr>
            <a:normAutofit/>
          </a:bodyPr>
          <a:lstStyle/>
          <a:p>
            <a:pPr eaLnBrk="0" hangingPunct="0"/>
            <a:r>
              <a:rPr lang="en-US" dirty="0"/>
              <a:t>2. Group by the attributes in the </a:t>
            </a:r>
            <a:r>
              <a:rPr lang="en-US" dirty="0">
                <a:solidFill>
                  <a:schemeClr val="accent2"/>
                </a:solidFill>
              </a:rPr>
              <a:t>GROUP BY</a:t>
            </a:r>
          </a:p>
        </p:txBody>
      </p:sp>
      <p:sp>
        <p:nvSpPr>
          <p:cNvPr id="5" name="AutoShape 79"/>
          <p:cNvSpPr>
            <a:spLocks noChangeArrowheads="1"/>
          </p:cNvSpPr>
          <p:nvPr/>
        </p:nvSpPr>
        <p:spPr bwMode="auto">
          <a:xfrm>
            <a:off x="4952050" y="4431385"/>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0" y="2094051"/>
            <a:ext cx="728840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dirty="0">
                <a:solidFill>
                  <a:schemeClr val="bg1">
                    <a:lumMod val="85000"/>
                  </a:schemeClr>
                </a:solidFill>
                <a:latin typeface="Menlo" charset="0"/>
                <a:ea typeface="Menlo" charset="0"/>
                <a:cs typeface="Menlo" charset="0"/>
              </a:rPr>
              <a:t>SELECT   product, SUM(price*quantity) AS </a:t>
            </a:r>
            <a:r>
              <a:rPr lang="en-US" dirty="0" err="1">
                <a:solidFill>
                  <a:schemeClr val="bg1">
                    <a:lumMod val="85000"/>
                  </a:schemeClr>
                </a:solidFill>
                <a:latin typeface="Menlo" charset="0"/>
                <a:ea typeface="Menlo" charset="0"/>
                <a:cs typeface="Menlo" charset="0"/>
              </a:rPr>
              <a:t>TotalSales</a:t>
            </a:r>
            <a:endParaRPr lang="en-US" dirty="0">
              <a:solidFill>
                <a:schemeClr val="bg1">
                  <a:lumMod val="85000"/>
                </a:schemeClr>
              </a:solidFill>
              <a:latin typeface="Menlo" charset="0"/>
              <a:ea typeface="Menlo" charset="0"/>
              <a:cs typeface="Menlo" charset="0"/>
            </a:endParaRPr>
          </a:p>
          <a:p>
            <a:pPr eaLnBrk="0" hangingPunct="0"/>
            <a:r>
              <a:rPr lang="en-US" dirty="0">
                <a:solidFill>
                  <a:schemeClr val="bg1">
                    <a:lumMod val="85000"/>
                  </a:schemeClr>
                </a:solidFill>
                <a:latin typeface="Menlo" charset="0"/>
                <a:ea typeface="Menlo" charset="0"/>
                <a:cs typeface="Menlo" charset="0"/>
              </a:rPr>
              <a:t>FROM     Purchase</a:t>
            </a:r>
          </a:p>
          <a:p>
            <a:pPr eaLnBrk="0" hangingPunct="0"/>
            <a:r>
              <a:rPr lang="en-US" dirty="0">
                <a:solidFill>
                  <a:schemeClr val="bg1">
                    <a:lumMod val="85000"/>
                  </a:schemeClr>
                </a:solidFill>
                <a:latin typeface="Menlo" charset="0"/>
                <a:ea typeface="Menlo" charset="0"/>
                <a:cs typeface="Menlo" charset="0"/>
              </a:rPr>
              <a:t>WHERE    date &gt; ‘10/1/2005’</a:t>
            </a:r>
          </a:p>
          <a:p>
            <a:pPr eaLnBrk="0" hangingPunct="0"/>
            <a:r>
              <a:rPr lang="en-US" dirty="0">
                <a:solidFill>
                  <a:srgbClr val="FF0000"/>
                </a:solidFill>
                <a:latin typeface="Menlo" charset="0"/>
                <a:ea typeface="Menlo" charset="0"/>
                <a:cs typeface="Menlo" charset="0"/>
              </a:rPr>
              <a:t>GROUP BY </a:t>
            </a:r>
            <a:r>
              <a:rPr lang="en-US" dirty="0">
                <a:latin typeface="Menlo" charset="0"/>
                <a:ea typeface="Menlo" charset="0"/>
                <a:cs typeface="Menlo" charset="0"/>
              </a:rPr>
              <a:t>product</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4709524" y="4073486"/>
            <a:ext cx="1300356" cy="369332"/>
          </a:xfrm>
          <a:prstGeom prst="rect">
            <a:avLst/>
          </a:prstGeom>
        </p:spPr>
        <p:txBody>
          <a:bodyPr wrap="none">
            <a:spAutoFit/>
          </a:bodyPr>
          <a:lstStyle/>
          <a:p>
            <a:r>
              <a:rPr lang="en-US" dirty="0">
                <a:solidFill>
                  <a:srgbClr val="FF0000"/>
                </a:solidFill>
                <a:latin typeface="Menlo" charset="0"/>
                <a:ea typeface="Menlo" charset="0"/>
                <a:cs typeface="Menlo" charset="0"/>
              </a:rPr>
              <a:t>GROUP BY </a:t>
            </a:r>
            <a:endParaRPr lang="en-US" dirty="0"/>
          </a:p>
        </p:txBody>
      </p:sp>
      <p:graphicFrame>
        <p:nvGraphicFramePr>
          <p:cNvPr id="12" name="Group 58"/>
          <p:cNvGraphicFramePr>
            <a:graphicFrameLocks noGrp="1"/>
          </p:cNvGraphicFramePr>
          <p:nvPr>
            <p:extLst>
              <p:ext uri="{D42A27DB-BD31-4B8C-83A1-F6EECF244321}">
                <p14:modId xmlns:p14="http://schemas.microsoft.com/office/powerpoint/2010/main" val="2117775747"/>
              </p:ext>
            </p:extLst>
          </p:nvPr>
        </p:nvGraphicFramePr>
        <p:xfrm>
          <a:off x="6096000" y="3939002"/>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68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4"/>
          <p:cNvSpPr>
            <a:spLocks noGrp="1"/>
          </p:cNvSpPr>
          <p:nvPr>
            <p:ph type="sldNum" sz="quarter" idx="12"/>
          </p:nvPr>
        </p:nvSpPr>
        <p:spPr/>
        <p:txBody>
          <a:bodyPr/>
          <a:lstStyle/>
          <a:p>
            <a:fld id="{3F57AEB7-BA22-4EB6-A91B-7EA529618DD9}" type="slidenum">
              <a:rPr lang="en-US"/>
              <a:pPr/>
              <a:t>46</a:t>
            </a:fld>
            <a:endParaRPr lang="en-US"/>
          </a:p>
        </p:txBody>
      </p:sp>
      <p:sp>
        <p:nvSpPr>
          <p:cNvPr id="183298" name="Rectangle 2"/>
          <p:cNvSpPr>
            <a:spLocks noGrp="1" noChangeArrowheads="1"/>
          </p:cNvSpPr>
          <p:nvPr>
            <p:ph type="title"/>
          </p:nvPr>
        </p:nvSpPr>
        <p:spPr>
          <a:xfrm>
            <a:off x="806450" y="622300"/>
            <a:ext cx="10045700" cy="1143000"/>
          </a:xfrm>
        </p:spPr>
        <p:txBody>
          <a:bodyPr>
            <a:normAutofit fontScale="90000"/>
          </a:bodyPr>
          <a:lstStyle/>
          <a:p>
            <a:pPr eaLnBrk="0" hangingPunct="0"/>
            <a:r>
              <a:rPr lang="en-US" dirty="0"/>
              <a:t>3. Compute the </a:t>
            </a:r>
            <a:r>
              <a:rPr lang="en-US" dirty="0">
                <a:solidFill>
                  <a:schemeClr val="accent2"/>
                </a:solidFill>
              </a:rPr>
              <a:t>SELECT</a:t>
            </a:r>
            <a:r>
              <a:rPr lang="en-US" dirty="0"/>
              <a:t> clause: grouped attributes and aggregates</a:t>
            </a:r>
          </a:p>
        </p:txBody>
      </p:sp>
      <p:sp>
        <p:nvSpPr>
          <p:cNvPr id="5" name="AutoShape 79"/>
          <p:cNvSpPr>
            <a:spLocks noChangeArrowheads="1"/>
          </p:cNvSpPr>
          <p:nvPr/>
        </p:nvSpPr>
        <p:spPr bwMode="auto">
          <a:xfrm>
            <a:off x="6453610" y="4300000"/>
            <a:ext cx="905874" cy="733663"/>
          </a:xfrm>
          <a:prstGeom prst="rightArrow">
            <a:avLst>
              <a:gd name="adj1" fmla="val 50000"/>
              <a:gd name="adj2" fmla="val 50245"/>
            </a:avLst>
          </a:prstGeom>
          <a:solidFill>
            <a:srgbClr val="C0C0C0">
              <a:alpha val="50000"/>
            </a:srgbClr>
          </a:solidFill>
          <a:ln w="9525">
            <a:solidFill>
              <a:schemeClr val="tx1"/>
            </a:solidFill>
            <a:miter lim="800000"/>
            <a:headEnd/>
            <a:tailEnd/>
          </a:ln>
          <a:effectLst/>
        </p:spPr>
        <p:txBody>
          <a:bodyPr wrap="square" anchor="ctr">
            <a:spAutoFit/>
          </a:bodyPr>
          <a:lstStyle/>
          <a:p>
            <a:endParaRPr lang="en-US"/>
          </a:p>
        </p:txBody>
      </p:sp>
      <p:sp>
        <p:nvSpPr>
          <p:cNvPr id="6" name="Rectangle 4"/>
          <p:cNvSpPr>
            <a:spLocks noChangeArrowheads="1"/>
          </p:cNvSpPr>
          <p:nvPr/>
        </p:nvSpPr>
        <p:spPr bwMode="auto">
          <a:xfrm>
            <a:off x="806450" y="1986284"/>
            <a:ext cx="7272281"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product, SUM(price*quantity) AS </a:t>
            </a:r>
            <a:r>
              <a:rPr lang="en-US" dirty="0" err="1">
                <a:latin typeface="Menlo" charset="0"/>
                <a:ea typeface="Menlo" charset="0"/>
                <a:cs typeface="Menlo" charset="0"/>
              </a:rPr>
              <a:t>TotalSales</a:t>
            </a:r>
            <a:endParaRPr lang="en-US" dirty="0">
              <a:latin typeface="Menlo" charset="0"/>
              <a:ea typeface="Menlo" charset="0"/>
              <a:cs typeface="Menlo" charset="0"/>
            </a:endParaRPr>
          </a:p>
          <a:p>
            <a:pPr eaLnBrk="0" hangingPunct="0"/>
            <a:r>
              <a:rPr lang="en-US" dirty="0">
                <a:solidFill>
                  <a:schemeClr val="bg1">
                    <a:lumMod val="85000"/>
                  </a:schemeClr>
                </a:solidFill>
                <a:latin typeface="Menlo" charset="0"/>
                <a:ea typeface="Menlo" charset="0"/>
                <a:cs typeface="Menlo" charset="0"/>
              </a:rPr>
              <a:t>FROM     Purchase</a:t>
            </a:r>
          </a:p>
          <a:p>
            <a:pPr eaLnBrk="0" hangingPunct="0"/>
            <a:r>
              <a:rPr lang="en-US" dirty="0">
                <a:solidFill>
                  <a:schemeClr val="bg1">
                    <a:lumMod val="85000"/>
                  </a:schemeClr>
                </a:solidFill>
                <a:latin typeface="Menlo" charset="0"/>
                <a:ea typeface="Menlo" charset="0"/>
                <a:cs typeface="Menlo" charset="0"/>
              </a:rPr>
              <a:t>WHERE    date &gt; ‘10/1/2005’</a:t>
            </a:r>
          </a:p>
          <a:p>
            <a:pPr eaLnBrk="0" hangingPunct="0"/>
            <a:r>
              <a:rPr lang="en-US" dirty="0">
                <a:solidFill>
                  <a:schemeClr val="bg1">
                    <a:lumMod val="85000"/>
                  </a:schemeClr>
                </a:solidFill>
                <a:latin typeface="Menlo" charset="0"/>
                <a:ea typeface="Menlo" charset="0"/>
                <a:cs typeface="Menlo" charset="0"/>
              </a:rPr>
              <a:t>GROUP BY product</a:t>
            </a:r>
          </a:p>
        </p:txBody>
      </p:sp>
      <p:graphicFrame>
        <p:nvGraphicFramePr>
          <p:cNvPr id="7" name="Group 74"/>
          <p:cNvGraphicFramePr>
            <a:graphicFrameLocks noGrp="1"/>
          </p:cNvGraphicFramePr>
          <p:nvPr>
            <p:extLst>
              <p:ext uri="{D42A27DB-BD31-4B8C-83A1-F6EECF244321}">
                <p14:modId xmlns:p14="http://schemas.microsoft.com/office/powerpoint/2010/main" val="3845216580"/>
              </p:ext>
            </p:extLst>
          </p:nvPr>
        </p:nvGraphicFramePr>
        <p:xfrm>
          <a:off x="7771442" y="3776079"/>
          <a:ext cx="3429000" cy="1803401"/>
        </p:xfrm>
        <a:graphic>
          <a:graphicData uri="http://schemas.openxmlformats.org/drawingml/2006/table">
            <a:tbl>
              <a:tblPr/>
              <a:tblGrid>
                <a:gridCol w="1524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accent2"/>
                          </a:solidFill>
                          <a:effectLst/>
                          <a:latin typeface="Times New Roman" charset="0"/>
                        </a:rPr>
                        <a:t>TotalSales</a:t>
                      </a:r>
                      <a:endParaRPr kumimoji="0" lang="en-US" sz="2800" b="0" i="0" u="none" strike="noStrike" cap="none" normalizeH="0" baseline="0" dirty="0">
                        <a:ln>
                          <a:noFill/>
                        </a:ln>
                        <a:solidFill>
                          <a:schemeClr val="accent2"/>
                        </a:solidFill>
                        <a:effectLst/>
                        <a:latin typeface="Times New 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6340981" y="3930668"/>
            <a:ext cx="1018503" cy="369332"/>
          </a:xfrm>
          <a:prstGeom prst="rect">
            <a:avLst/>
          </a:prstGeom>
        </p:spPr>
        <p:txBody>
          <a:bodyPr wrap="none">
            <a:spAutoFit/>
          </a:bodyPr>
          <a:lstStyle/>
          <a:p>
            <a:r>
              <a:rPr lang="en-US" dirty="0">
                <a:solidFill>
                  <a:schemeClr val="accent2"/>
                </a:solidFill>
                <a:latin typeface="Menlo" charset="0"/>
                <a:ea typeface="Menlo" charset="0"/>
                <a:cs typeface="Menlo" charset="0"/>
              </a:rPr>
              <a:t>SELECT</a:t>
            </a:r>
            <a:endParaRPr lang="en-US" dirty="0"/>
          </a:p>
        </p:txBody>
      </p:sp>
      <p:graphicFrame>
        <p:nvGraphicFramePr>
          <p:cNvPr id="12" name="Group 58"/>
          <p:cNvGraphicFramePr>
            <a:graphicFrameLocks noGrp="1"/>
          </p:cNvGraphicFramePr>
          <p:nvPr>
            <p:extLst>
              <p:ext uri="{D42A27DB-BD31-4B8C-83A1-F6EECF244321}">
                <p14:modId xmlns:p14="http://schemas.microsoft.com/office/powerpoint/2010/main" val="205299711"/>
              </p:ext>
            </p:extLst>
          </p:nvPr>
        </p:nvGraphicFramePr>
        <p:xfrm>
          <a:off x="806450" y="3776079"/>
          <a:ext cx="4381500" cy="1981200"/>
        </p:xfrm>
        <a:graphic>
          <a:graphicData uri="http://schemas.openxmlformats.org/drawingml/2006/table">
            <a:tbl>
              <a:tblPr/>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Product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Date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accent2"/>
                          </a:solidFill>
                          <a:effectLst/>
                          <a:latin typeface="Times New Roman" charset="0"/>
                        </a:rPr>
                        <a:t>Quantity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6981">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Bagel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92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592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Banana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698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5076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8BC799A-A04E-4773-B15B-034B0121996E}" type="slidenum">
              <a:rPr lang="en-US"/>
              <a:pPr/>
              <a:t>47</a:t>
            </a:fld>
            <a:endParaRPr lang="en-US"/>
          </a:p>
        </p:txBody>
      </p:sp>
      <p:sp>
        <p:nvSpPr>
          <p:cNvPr id="196610" name="Rectangle 1026"/>
          <p:cNvSpPr>
            <a:spLocks noGrp="1" noChangeArrowheads="1"/>
          </p:cNvSpPr>
          <p:nvPr>
            <p:ph type="title"/>
          </p:nvPr>
        </p:nvSpPr>
        <p:spPr>
          <a:xfrm>
            <a:off x="2209800" y="358492"/>
            <a:ext cx="7772400" cy="1143000"/>
          </a:xfrm>
        </p:spPr>
        <p:txBody>
          <a:bodyPr/>
          <a:lstStyle/>
          <a:p>
            <a:r>
              <a:rPr lang="en-US"/>
              <a:t>GROUP BY </a:t>
            </a:r>
            <a:r>
              <a:rPr lang="en-US" dirty="0" err="1"/>
              <a:t>v.s</a:t>
            </a:r>
            <a:r>
              <a:rPr lang="en-US" dirty="0"/>
              <a:t>. Nested </a:t>
            </a:r>
            <a:r>
              <a:rPr lang="en-US" dirty="0" err="1"/>
              <a:t>Quereis</a:t>
            </a:r>
            <a:endParaRPr lang="en-US" dirty="0"/>
          </a:p>
        </p:txBody>
      </p:sp>
      <p:sp>
        <p:nvSpPr>
          <p:cNvPr id="196616" name="Text Box 1032"/>
          <p:cNvSpPr txBox="1">
            <a:spLocks noChangeArrowheads="1"/>
          </p:cNvSpPr>
          <p:nvPr/>
        </p:nvSpPr>
        <p:spPr bwMode="auto">
          <a:xfrm>
            <a:off x="1008382" y="1685919"/>
            <a:ext cx="9668031" cy="156966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 Sum(price*quantity) </a:t>
            </a:r>
            <a:r>
              <a:rPr lang="en-US" sz="2400" dirty="0">
                <a:solidFill>
                  <a:schemeClr val="accent2"/>
                </a:solidFill>
                <a:latin typeface="Menlo" charset="0"/>
                <a:ea typeface="Menlo" charset="0"/>
                <a:cs typeface="Menlo" charset="0"/>
              </a:rPr>
              <a:t>AS</a:t>
            </a:r>
            <a:r>
              <a:rPr lang="en-US" sz="2400" dirty="0">
                <a:latin typeface="Menlo" charset="0"/>
                <a:ea typeface="Menlo" charset="0"/>
                <a:cs typeface="Menlo" charset="0"/>
              </a:rPr>
              <a:t>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rgbClr val="FF5050"/>
                </a:solidFill>
                <a:latin typeface="Menlo" charset="0"/>
                <a:ea typeface="Menlo" charset="0"/>
                <a:cs typeface="Menlo" charset="0"/>
              </a:rPr>
              <a:t>GROUP BY</a:t>
            </a:r>
            <a:r>
              <a:rPr lang="en-US" sz="2400" dirty="0">
                <a:latin typeface="Menlo" charset="0"/>
                <a:ea typeface="Menlo" charset="0"/>
                <a:cs typeface="Menlo" charset="0"/>
              </a:rPr>
              <a:t> product</a:t>
            </a:r>
          </a:p>
        </p:txBody>
      </p:sp>
      <p:sp>
        <p:nvSpPr>
          <p:cNvPr id="196618" name="Text Box 1034"/>
          <p:cNvSpPr txBox="1">
            <a:spLocks noChangeArrowheads="1"/>
          </p:cNvSpPr>
          <p:nvPr/>
        </p:nvSpPr>
        <p:spPr bwMode="auto">
          <a:xfrm>
            <a:off x="1008382" y="3673781"/>
            <a:ext cx="9668031" cy="267765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x.product</a:t>
            </a:r>
            <a:r>
              <a:rPr lang="en-US" sz="2400" dirty="0">
                <a:latin typeface="Menlo" charset="0"/>
                <a:ea typeface="Menlo" charset="0"/>
                <a:cs typeface="Menlo" charset="0"/>
              </a:rPr>
              <a:t>, </a:t>
            </a:r>
          </a:p>
          <a:p>
            <a:pPr eaLnBrk="0" hangingPunct="0"/>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Sum(</a:t>
            </a:r>
            <a:r>
              <a:rPr lang="en-US" sz="2400" dirty="0" err="1">
                <a:latin typeface="Menlo" charset="0"/>
                <a:ea typeface="Menlo" charset="0"/>
                <a:cs typeface="Menlo" charset="0"/>
              </a:rPr>
              <a:t>y.price</a:t>
            </a:r>
            <a:r>
              <a:rPr lang="en-US" sz="2400" dirty="0">
                <a:latin typeface="Menlo" charset="0"/>
                <a:ea typeface="Menlo" charset="0"/>
                <a:cs typeface="Menlo" charset="0"/>
              </a:rPr>
              <a:t>*</a:t>
            </a:r>
            <a:r>
              <a:rPr lang="en-US" sz="2400" dirty="0" err="1">
                <a:latin typeface="Menlo" charset="0"/>
                <a:ea typeface="Menlo" charset="0"/>
                <a:cs typeface="Menlo" charset="0"/>
              </a:rPr>
              <a:t>y.quantity</a:t>
            </a:r>
            <a:r>
              <a:rPr lang="en-US" sz="2400" dirty="0">
                <a:latin typeface="Menlo" charset="0"/>
                <a:ea typeface="Menlo" charset="0"/>
                <a:cs typeface="Menlo" charset="0"/>
              </a:rPr>
              <a:t>)</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y</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x.product</a:t>
            </a:r>
            <a:r>
              <a:rPr lang="en-US" sz="2400" dirty="0">
                <a:latin typeface="Menlo" charset="0"/>
                <a:ea typeface="Menlo" charset="0"/>
                <a:cs typeface="Menlo" charset="0"/>
              </a:rPr>
              <a:t> = </a:t>
            </a:r>
            <a:r>
              <a:rPr lang="en-US" sz="2400" dirty="0" err="1">
                <a:latin typeface="Menlo" charset="0"/>
                <a:ea typeface="Menlo" charset="0"/>
                <a:cs typeface="Menlo" charset="0"/>
              </a:rPr>
              <a:t>y.product</a:t>
            </a:r>
            <a:r>
              <a:rPr lang="en-US" sz="2400" dirty="0">
                <a:latin typeface="Menlo" charset="0"/>
                <a:ea typeface="Menlo" charset="0"/>
                <a:cs typeface="Menlo" charset="0"/>
              </a:rPr>
              <a:t> </a:t>
            </a:r>
            <a:br>
              <a:rPr lang="en-US" sz="2400" dirty="0">
                <a:latin typeface="Menlo" charset="0"/>
                <a:ea typeface="Menlo" charset="0"/>
                <a:cs typeface="Menlo" charset="0"/>
              </a:rPr>
            </a:br>
            <a:r>
              <a:rPr lang="en-US" sz="2400" dirty="0">
                <a:latin typeface="Menlo" charset="0"/>
                <a:ea typeface="Menlo" charset="0"/>
                <a:cs typeface="Menlo" charset="0"/>
              </a:rPr>
              <a:t>           AND </a:t>
            </a:r>
            <a:r>
              <a:rPr lang="en-US" sz="2400" dirty="0" err="1">
                <a:latin typeface="Menlo" charset="0"/>
                <a:ea typeface="Menlo" charset="0"/>
                <a:cs typeface="Menlo" charset="0"/>
              </a:rPr>
              <a:t>y.date</a:t>
            </a:r>
            <a:r>
              <a:rPr lang="en-US" sz="2400" dirty="0">
                <a:latin typeface="Menlo" charset="0"/>
                <a:ea typeface="Menlo" charset="0"/>
                <a:cs typeface="Menlo" charset="0"/>
              </a:rPr>
              <a:t> &gt; ‘10/1/2005’) </a:t>
            </a:r>
            <a:r>
              <a:rPr lang="en-US" sz="2400" dirty="0">
                <a:solidFill>
                  <a:schemeClr val="accent2"/>
                </a:solidFill>
                <a:latin typeface="Menlo" charset="0"/>
                <a:ea typeface="Menlo" charset="0"/>
                <a:cs typeface="Menlo" charset="0"/>
              </a:rPr>
              <a:t>AS</a:t>
            </a:r>
            <a:r>
              <a:rPr lang="en-US" sz="2400" dirty="0">
                <a:latin typeface="Menlo" charset="0"/>
                <a:ea typeface="Menlo" charset="0"/>
                <a:cs typeface="Menlo" charset="0"/>
              </a:rPr>
              <a:t> </a:t>
            </a:r>
            <a:r>
              <a:rPr lang="en-US" sz="2400" dirty="0" err="1">
                <a:latin typeface="Menlo" charset="0"/>
                <a:ea typeface="Menlo" charset="0"/>
                <a:cs typeface="Menlo" charset="0"/>
              </a:rPr>
              <a:t>TotalSales</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 x</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x.date</a:t>
            </a:r>
            <a:r>
              <a:rPr lang="en-US" sz="2400" dirty="0">
                <a:latin typeface="Menlo" charset="0"/>
                <a:ea typeface="Menlo" charset="0"/>
                <a:cs typeface="Menlo" charset="0"/>
              </a:rPr>
              <a:t> &gt; ‘10/1/2005’</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6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6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6" grpId="0" animBg="1"/>
      <p:bldP spid="19661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49E92735-C9B9-4325-BCC9-0EAC5E63928C}" type="slidenum">
              <a:rPr lang="en-US"/>
              <a:pPr/>
              <a:t>48</a:t>
            </a:fld>
            <a:endParaRPr lang="en-US"/>
          </a:p>
        </p:txBody>
      </p:sp>
      <p:sp>
        <p:nvSpPr>
          <p:cNvPr id="186370" name="Rectangle 2"/>
          <p:cNvSpPr>
            <a:spLocks noGrp="1" noChangeArrowheads="1"/>
          </p:cNvSpPr>
          <p:nvPr>
            <p:ph type="title"/>
          </p:nvPr>
        </p:nvSpPr>
        <p:spPr/>
        <p:txBody>
          <a:bodyPr/>
          <a:lstStyle/>
          <a:p>
            <a:r>
              <a:rPr lang="en-US"/>
              <a:t>HAVING Clause</a:t>
            </a:r>
          </a:p>
        </p:txBody>
      </p:sp>
      <p:sp>
        <p:nvSpPr>
          <p:cNvPr id="186372" name="Text Box 4"/>
          <p:cNvSpPr txBox="1">
            <a:spLocks noChangeArrowheads="1"/>
          </p:cNvSpPr>
          <p:nvPr/>
        </p:nvSpPr>
        <p:spPr bwMode="auto">
          <a:xfrm>
            <a:off x="8305800" y="2360063"/>
            <a:ext cx="2933700" cy="2677656"/>
          </a:xfrm>
          <a:prstGeom prst="rect">
            <a:avLst/>
          </a:prstGeom>
          <a:noFill/>
          <a:ln w="9525">
            <a:noFill/>
            <a:miter lim="800000"/>
            <a:headEnd/>
            <a:tailEnd/>
          </a:ln>
          <a:effectLst/>
        </p:spPr>
        <p:txBody>
          <a:bodyPr wrap="square">
            <a:spAutoFit/>
          </a:bodyPr>
          <a:lstStyle/>
          <a:p>
            <a:pPr eaLnBrk="0" hangingPunct="0"/>
            <a:r>
              <a:rPr lang="en-US" sz="2800" dirty="0">
                <a:latin typeface="+mj-lt"/>
              </a:rPr>
              <a:t>Same query as before, except that we consider only products that have more than</a:t>
            </a:r>
          </a:p>
          <a:p>
            <a:pPr eaLnBrk="0" hangingPunct="0"/>
            <a:r>
              <a:rPr lang="en-US" sz="2800" dirty="0">
                <a:latin typeface="+mj-lt"/>
              </a:rPr>
              <a:t>100 buyers</a:t>
            </a:r>
          </a:p>
        </p:txBody>
      </p:sp>
      <p:sp>
        <p:nvSpPr>
          <p:cNvPr id="186373" name="Text Box 5"/>
          <p:cNvSpPr txBox="1">
            <a:spLocks noChangeArrowheads="1"/>
          </p:cNvSpPr>
          <p:nvPr/>
        </p:nvSpPr>
        <p:spPr bwMode="auto">
          <a:xfrm>
            <a:off x="838200" y="4809119"/>
            <a:ext cx="6576289" cy="461665"/>
          </a:xfrm>
          <a:prstGeom prst="rect">
            <a:avLst/>
          </a:prstGeom>
          <a:solidFill>
            <a:schemeClr val="accent1">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latin typeface="+mj-lt"/>
              </a:rPr>
              <a:t>HAVING clauses contains conditions on </a:t>
            </a:r>
            <a:r>
              <a:rPr lang="en-US" sz="2400" b="1" dirty="0">
                <a:latin typeface="+mj-lt"/>
              </a:rPr>
              <a:t>aggregates</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11" name="Text Box 1032"/>
          <p:cNvSpPr txBox="1">
            <a:spLocks noChangeArrowheads="1"/>
          </p:cNvSpPr>
          <p:nvPr/>
        </p:nvSpPr>
        <p:spPr bwMode="auto">
          <a:xfrm>
            <a:off x="838200" y="2381482"/>
            <a:ext cx="7064755"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  product, SUM(price*quantity)</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Purchase</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date &gt; ‘10/1/2005’</a:t>
            </a:r>
          </a:p>
          <a:p>
            <a:pPr eaLnBrk="0" hangingPunct="0"/>
            <a:r>
              <a:rPr lang="en-US" sz="2400" dirty="0">
                <a:solidFill>
                  <a:schemeClr val="accent2"/>
                </a:solidFill>
                <a:latin typeface="Menlo" charset="0"/>
                <a:ea typeface="Menlo" charset="0"/>
                <a:cs typeface="Menlo" charset="0"/>
              </a:rPr>
              <a:t>GROUP BY </a:t>
            </a:r>
            <a:r>
              <a:rPr lang="en-US" sz="2400" dirty="0">
                <a:latin typeface="Menlo" charset="0"/>
                <a:ea typeface="Menlo" charset="0"/>
                <a:cs typeface="Menlo" charset="0"/>
              </a:rPr>
              <a:t>product</a:t>
            </a:r>
          </a:p>
          <a:p>
            <a:pPr eaLnBrk="0" hangingPunct="0"/>
            <a:r>
              <a:rPr lang="en-US" sz="2400" dirty="0">
                <a:solidFill>
                  <a:srgbClr val="FF0000"/>
                </a:solidFill>
                <a:latin typeface="Menlo" charset="0"/>
                <a:ea typeface="Menlo" charset="0"/>
                <a:cs typeface="Menlo" charset="0"/>
              </a:rPr>
              <a:t>HAVING</a:t>
            </a:r>
            <a:r>
              <a:rPr lang="en-US" sz="2400" dirty="0">
                <a:latin typeface="Menlo" charset="0"/>
                <a:ea typeface="Menlo" charset="0"/>
                <a:cs typeface="Menlo" charset="0"/>
              </a:rPr>
              <a:t>   SUM(quantity) &gt; 100</a:t>
            </a:r>
          </a:p>
        </p:txBody>
      </p:sp>
      <p:sp>
        <p:nvSpPr>
          <p:cNvPr id="12" name="Text Box 5"/>
          <p:cNvSpPr txBox="1">
            <a:spLocks noChangeArrowheads="1"/>
          </p:cNvSpPr>
          <p:nvPr/>
        </p:nvSpPr>
        <p:spPr bwMode="auto">
          <a:xfrm>
            <a:off x="838200" y="5759429"/>
            <a:ext cx="7104253" cy="461665"/>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i="1" dirty="0">
                <a:latin typeface="+mj-lt"/>
              </a:rPr>
              <a:t>Whereas WHERE clauses condition on </a:t>
            </a:r>
            <a:r>
              <a:rPr lang="en-US" sz="2400" b="1" i="1" dirty="0">
                <a:latin typeface="+mj-lt"/>
              </a:rPr>
              <a:t>individual tuples…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animBg="1"/>
      <p:bldP spid="11"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416A94-9259-4A86-8439-1E49423A5C0C}" type="slidenum">
              <a:rPr lang="en-US"/>
              <a:pPr/>
              <a:t>49</a:t>
            </a:fld>
            <a:endParaRPr lang="en-US"/>
          </a:p>
        </p:txBody>
      </p:sp>
      <p:sp>
        <p:nvSpPr>
          <p:cNvPr id="187394" name="Rectangle 2"/>
          <p:cNvSpPr>
            <a:spLocks noGrp="1" noChangeArrowheads="1"/>
          </p:cNvSpPr>
          <p:nvPr>
            <p:ph type="title"/>
          </p:nvPr>
        </p:nvSpPr>
        <p:spPr>
          <a:xfrm>
            <a:off x="838200" y="464654"/>
            <a:ext cx="10515600" cy="1325563"/>
          </a:xfrm>
        </p:spPr>
        <p:txBody>
          <a:bodyPr>
            <a:normAutofit/>
          </a:bodyPr>
          <a:lstStyle/>
          <a:p>
            <a:r>
              <a:rPr lang="en-US"/>
              <a:t>General form of Grouping and Aggregation</a:t>
            </a:r>
          </a:p>
        </p:txBody>
      </p:sp>
      <p:sp>
        <p:nvSpPr>
          <p:cNvPr id="187395" name="Rectangle 3"/>
          <p:cNvSpPr>
            <a:spLocks noGrp="1" noChangeArrowheads="1"/>
          </p:cNvSpPr>
          <p:nvPr>
            <p:ph type="body" idx="1"/>
          </p:nvPr>
        </p:nvSpPr>
        <p:spPr>
          <a:xfrm>
            <a:off x="838200" y="4637361"/>
            <a:ext cx="10515600" cy="1228131"/>
          </a:xfrm>
        </p:spPr>
        <p:txBody>
          <a:bodyPr>
            <a:noAutofit/>
          </a:bodyPr>
          <a:lstStyle/>
          <a:p>
            <a:r>
              <a:rPr lang="en-US" sz="2400" dirty="0"/>
              <a:t>S = Can ONLY contain attributes a</a:t>
            </a:r>
            <a:r>
              <a:rPr lang="en-US" sz="2400" baseline="-25000" dirty="0"/>
              <a:t>1</a:t>
            </a:r>
            <a:r>
              <a:rPr lang="en-US" sz="2400" dirty="0"/>
              <a:t>,…,</a:t>
            </a:r>
            <a:r>
              <a:rPr lang="en-US" sz="2400" dirty="0" err="1"/>
              <a:t>a</a:t>
            </a:r>
            <a:r>
              <a:rPr lang="en-US" sz="2400" baseline="-25000" dirty="0" err="1"/>
              <a:t>k</a:t>
            </a:r>
            <a:r>
              <a:rPr lang="en-US" sz="2400" dirty="0"/>
              <a:t> and/or aggregates over other attributes</a:t>
            </a:r>
          </a:p>
          <a:p>
            <a:r>
              <a:rPr lang="en-US" sz="2400" dirty="0"/>
              <a:t>C</a:t>
            </a:r>
            <a:r>
              <a:rPr lang="en-US" sz="2400" baseline="-25000" dirty="0"/>
              <a:t>1</a:t>
            </a:r>
            <a:r>
              <a:rPr lang="en-US" sz="2400" dirty="0"/>
              <a:t> = is any condition on the attributes in R</a:t>
            </a:r>
            <a:r>
              <a:rPr lang="en-US" sz="2400" baseline="-25000" dirty="0"/>
              <a:t>1</a:t>
            </a:r>
            <a:r>
              <a:rPr lang="en-US" sz="2400" dirty="0"/>
              <a:t>,…,R</a:t>
            </a:r>
            <a:r>
              <a:rPr lang="en-US" sz="2400" baseline="-25000" dirty="0"/>
              <a:t>n</a:t>
            </a:r>
          </a:p>
          <a:p>
            <a:r>
              <a:rPr lang="en-US" sz="2400" dirty="0"/>
              <a:t>C</a:t>
            </a:r>
            <a:r>
              <a:rPr lang="en-US" sz="2400" baseline="-25000" dirty="0"/>
              <a:t>2</a:t>
            </a:r>
            <a:r>
              <a:rPr lang="en-US" sz="2400" dirty="0"/>
              <a:t> = is any condition on the aggregate expressions</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3956050" y="2002685"/>
            <a:ext cx="4279900" cy="2031325"/>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2800" dirty="0">
                <a:solidFill>
                  <a:schemeClr val="accent2"/>
                </a:solidFill>
                <a:latin typeface="Menlo" charset="0"/>
                <a:ea typeface="Menlo" charset="0"/>
                <a:cs typeface="Menlo" charset="0"/>
              </a:rPr>
              <a:t>SELECT</a:t>
            </a:r>
            <a:r>
              <a:rPr lang="en-US" sz="2800" dirty="0">
                <a:latin typeface="Menlo" charset="0"/>
                <a:ea typeface="Menlo" charset="0"/>
                <a:cs typeface="Menlo" charset="0"/>
              </a:rPr>
              <a:t>     S</a:t>
            </a:r>
          </a:p>
          <a:p>
            <a:pPr>
              <a:lnSpc>
                <a:spcPct val="90000"/>
              </a:lnSpc>
              <a:buFontTx/>
              <a:buNone/>
            </a:pPr>
            <a:r>
              <a:rPr lang="en-US" sz="2800" dirty="0">
                <a:solidFill>
                  <a:schemeClr val="accent2"/>
                </a:solidFill>
                <a:latin typeface="Menlo" charset="0"/>
                <a:ea typeface="Menlo" charset="0"/>
                <a:cs typeface="Menlo" charset="0"/>
              </a:rPr>
              <a:t>FROM</a:t>
            </a:r>
            <a:r>
              <a:rPr lang="en-US" sz="2800" dirty="0">
                <a:latin typeface="Menlo" charset="0"/>
                <a:ea typeface="Menlo" charset="0"/>
                <a:cs typeface="Menlo" charset="0"/>
              </a:rPr>
              <a:t>       R</a:t>
            </a:r>
            <a:r>
              <a:rPr lang="en-US" sz="2800" baseline="-25000" dirty="0">
                <a:latin typeface="Menlo" charset="0"/>
                <a:ea typeface="Menlo" charset="0"/>
                <a:cs typeface="Menlo" charset="0"/>
              </a:rPr>
              <a:t>1</a:t>
            </a:r>
            <a:r>
              <a:rPr lang="en-US" sz="2800" dirty="0">
                <a:latin typeface="Menlo" charset="0"/>
                <a:ea typeface="Menlo" charset="0"/>
                <a:cs typeface="Menlo" charset="0"/>
              </a:rPr>
              <a:t>,…,R</a:t>
            </a:r>
            <a:r>
              <a:rPr lang="en-US" sz="2800" baseline="-25000" dirty="0">
                <a:latin typeface="Menlo" charset="0"/>
                <a:ea typeface="Menlo" charset="0"/>
                <a:cs typeface="Menlo" charset="0"/>
              </a:rPr>
              <a:t>n</a:t>
            </a:r>
          </a:p>
          <a:p>
            <a:pPr>
              <a:lnSpc>
                <a:spcPct val="90000"/>
              </a:lnSpc>
              <a:buFontTx/>
              <a:buNone/>
            </a:pPr>
            <a:r>
              <a:rPr lang="en-US" sz="2800" dirty="0">
                <a:solidFill>
                  <a:schemeClr val="accent2"/>
                </a:solidFill>
                <a:latin typeface="Menlo" charset="0"/>
                <a:ea typeface="Menlo" charset="0"/>
                <a:cs typeface="Menlo" charset="0"/>
              </a:rPr>
              <a:t>WHERE</a:t>
            </a:r>
            <a:r>
              <a:rPr lang="en-US" sz="2800" dirty="0">
                <a:latin typeface="Menlo" charset="0"/>
                <a:ea typeface="Menlo" charset="0"/>
                <a:cs typeface="Menlo" charset="0"/>
              </a:rPr>
              <a:t>      C</a:t>
            </a:r>
            <a:r>
              <a:rPr lang="en-US" sz="2800" baseline="-25000" dirty="0">
                <a:latin typeface="Menlo" charset="0"/>
                <a:ea typeface="Menlo" charset="0"/>
                <a:cs typeface="Menlo" charset="0"/>
              </a:rPr>
              <a:t>1</a:t>
            </a:r>
          </a:p>
          <a:p>
            <a:pPr>
              <a:lnSpc>
                <a:spcPct val="90000"/>
              </a:lnSpc>
              <a:buFontTx/>
              <a:buNone/>
            </a:pPr>
            <a:r>
              <a:rPr lang="en-US" sz="2800" dirty="0">
                <a:solidFill>
                  <a:schemeClr val="accent2"/>
                </a:solidFill>
                <a:latin typeface="Menlo" charset="0"/>
                <a:ea typeface="Menlo" charset="0"/>
                <a:cs typeface="Menlo" charset="0"/>
              </a:rPr>
              <a:t>GROUP BY</a:t>
            </a:r>
            <a:r>
              <a:rPr lang="en-US" sz="2800" dirty="0">
                <a:latin typeface="Menlo" charset="0"/>
                <a:ea typeface="Menlo" charset="0"/>
                <a:cs typeface="Menlo" charset="0"/>
              </a:rPr>
              <a:t>   a</a:t>
            </a:r>
            <a:r>
              <a:rPr lang="en-US" sz="2800" baseline="-25000" dirty="0">
                <a:latin typeface="Menlo" charset="0"/>
                <a:ea typeface="Menlo" charset="0"/>
                <a:cs typeface="Menlo" charset="0"/>
              </a:rPr>
              <a:t>1</a:t>
            </a:r>
            <a:r>
              <a:rPr lang="en-US" sz="2800" dirty="0">
                <a:latin typeface="Menlo" charset="0"/>
                <a:ea typeface="Menlo" charset="0"/>
                <a:cs typeface="Menlo" charset="0"/>
              </a:rPr>
              <a:t>,…,</a:t>
            </a:r>
            <a:r>
              <a:rPr lang="en-US" sz="2800" dirty="0" err="1">
                <a:latin typeface="Menlo" charset="0"/>
                <a:ea typeface="Menlo" charset="0"/>
                <a:cs typeface="Menlo" charset="0"/>
              </a:rPr>
              <a:t>a</a:t>
            </a:r>
            <a:r>
              <a:rPr lang="en-US" sz="2800" baseline="-25000" dirty="0" err="1">
                <a:latin typeface="Menlo" charset="0"/>
                <a:ea typeface="Menlo" charset="0"/>
                <a:cs typeface="Menlo" charset="0"/>
              </a:rPr>
              <a:t>k</a:t>
            </a:r>
            <a:endParaRPr lang="en-US" sz="2800" baseline="-25000" dirty="0">
              <a:latin typeface="Menlo" charset="0"/>
              <a:ea typeface="Menlo" charset="0"/>
              <a:cs typeface="Menlo" charset="0"/>
            </a:endParaRPr>
          </a:p>
          <a:p>
            <a:pPr>
              <a:lnSpc>
                <a:spcPct val="90000"/>
              </a:lnSpc>
              <a:buFontTx/>
              <a:buNone/>
            </a:pPr>
            <a:r>
              <a:rPr lang="en-US" sz="2800" dirty="0">
                <a:solidFill>
                  <a:schemeClr val="accent2"/>
                </a:solidFill>
                <a:latin typeface="Menlo" charset="0"/>
                <a:ea typeface="Menlo" charset="0"/>
                <a:cs typeface="Menlo" charset="0"/>
              </a:rPr>
              <a:t>HAVING</a:t>
            </a:r>
            <a:r>
              <a:rPr lang="en-US" sz="2800" dirty="0">
                <a:latin typeface="Menlo" charset="0"/>
                <a:ea typeface="Menlo" charset="0"/>
                <a:cs typeface="Menlo" charset="0"/>
              </a:rPr>
              <a:t>     C</a:t>
            </a:r>
            <a:r>
              <a:rPr lang="en-US" sz="2800" baseline="-25000" dirty="0">
                <a:latin typeface="Menlo" charset="0"/>
                <a:ea typeface="Menlo" charset="0"/>
                <a:cs typeface="Menlo" charset="0"/>
              </a:rPr>
              <a:t>2</a:t>
            </a:r>
          </a:p>
        </p:txBody>
      </p:sp>
      <p:sp>
        <p:nvSpPr>
          <p:cNvPr id="3" name="TextBox 2"/>
          <p:cNvSpPr txBox="1"/>
          <p:nvPr/>
        </p:nvSpPr>
        <p:spPr>
          <a:xfrm>
            <a:off x="10986817" y="4264842"/>
            <a:ext cx="892488"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400" i="1" dirty="0">
                <a:latin typeface="+mj-lt"/>
              </a:rPr>
              <a:t>Why?</a:t>
            </a:r>
          </a:p>
        </p:txBody>
      </p:sp>
    </p:spTree>
    <p:extLst>
      <p:ext uri="{BB962C8B-B14F-4D97-AF65-F5344CB8AC3E}">
        <p14:creationId xmlns:p14="http://schemas.microsoft.com/office/powerpoint/2010/main" val="204347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Set Operators &amp; Nested Queries</a:t>
            </a:r>
          </a:p>
        </p:txBody>
      </p:sp>
      <p:sp>
        <p:nvSpPr>
          <p:cNvPr id="4" name="Slide Number Placeholder 3"/>
          <p:cNvSpPr>
            <a:spLocks noGrp="1"/>
          </p:cNvSpPr>
          <p:nvPr>
            <p:ph type="sldNum" sz="quarter" idx="12"/>
          </p:nvPr>
        </p:nvSpPr>
        <p:spPr/>
        <p:txBody>
          <a:bodyPr/>
          <a:lstStyle/>
          <a:p>
            <a:fld id="{40A01959-B587-3B45-A9B3-C17F42F09305}" type="slidenum">
              <a:rPr lang="en-US" smtClean="0"/>
              <a:t>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a:t>
              </a:r>
            </a:p>
          </p:txBody>
        </p:sp>
      </p:grpSp>
    </p:spTree>
    <p:extLst>
      <p:ext uri="{BB962C8B-B14F-4D97-AF65-F5344CB8AC3E}">
        <p14:creationId xmlns:p14="http://schemas.microsoft.com/office/powerpoint/2010/main" val="16789552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B416A94-9259-4A86-8439-1E49423A5C0C}" type="slidenum">
              <a:rPr lang="en-US"/>
              <a:pPr/>
              <a:t>50</a:t>
            </a:fld>
            <a:endParaRPr lang="en-US"/>
          </a:p>
        </p:txBody>
      </p:sp>
      <p:sp>
        <p:nvSpPr>
          <p:cNvPr id="187394" name="Rectangle 2"/>
          <p:cNvSpPr>
            <a:spLocks noGrp="1" noChangeArrowheads="1"/>
          </p:cNvSpPr>
          <p:nvPr>
            <p:ph type="title"/>
          </p:nvPr>
        </p:nvSpPr>
        <p:spPr>
          <a:xfrm>
            <a:off x="838200" y="464654"/>
            <a:ext cx="10515600" cy="1325563"/>
          </a:xfrm>
        </p:spPr>
        <p:txBody>
          <a:bodyPr>
            <a:normAutofit/>
          </a:bodyPr>
          <a:lstStyle/>
          <a:p>
            <a:r>
              <a:rPr lang="en-US"/>
              <a:t>General form of Grouping and Aggregation</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3956050" y="1790217"/>
            <a:ext cx="4279900" cy="1754326"/>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S</a:t>
            </a:r>
          </a:p>
          <a:p>
            <a:pPr>
              <a:lnSpc>
                <a:spcPct val="90000"/>
              </a:lnSpc>
              <a:buFontTx/>
              <a:buNone/>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a:t>
            </a:r>
            <a:r>
              <a:rPr lang="en-US" sz="2400" baseline="-25000" dirty="0">
                <a:latin typeface="Menlo" charset="0"/>
                <a:ea typeface="Menlo" charset="0"/>
                <a:cs typeface="Menlo" charset="0"/>
              </a:rPr>
              <a:t>1</a:t>
            </a:r>
            <a:r>
              <a:rPr lang="en-US" sz="2400" dirty="0">
                <a:latin typeface="Menlo" charset="0"/>
                <a:ea typeface="Menlo" charset="0"/>
                <a:cs typeface="Menlo" charset="0"/>
              </a:rPr>
              <a:t>,…,R</a:t>
            </a:r>
            <a:r>
              <a:rPr lang="en-US" sz="2400" baseline="-25000" dirty="0">
                <a:latin typeface="Menlo" charset="0"/>
                <a:ea typeface="Menlo" charset="0"/>
                <a:cs typeface="Menlo" charset="0"/>
              </a:rPr>
              <a:t>n</a:t>
            </a:r>
          </a:p>
          <a:p>
            <a:pPr>
              <a:lnSpc>
                <a:spcPct val="90000"/>
              </a:lnSpc>
              <a:buFontTx/>
              <a:buNone/>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C</a:t>
            </a:r>
            <a:r>
              <a:rPr lang="en-US" sz="2400" baseline="-25000" dirty="0">
                <a:latin typeface="Menlo" charset="0"/>
                <a:ea typeface="Menlo" charset="0"/>
                <a:cs typeface="Menlo" charset="0"/>
              </a:rPr>
              <a:t>1</a:t>
            </a:r>
          </a:p>
          <a:p>
            <a:pPr>
              <a:lnSpc>
                <a:spcPct val="90000"/>
              </a:lnSpc>
              <a:buFontTx/>
              <a:buNone/>
            </a:pPr>
            <a:r>
              <a:rPr lang="en-US" sz="2400" dirty="0">
                <a:solidFill>
                  <a:schemeClr val="accent2"/>
                </a:solidFill>
                <a:latin typeface="Menlo" charset="0"/>
                <a:ea typeface="Menlo" charset="0"/>
                <a:cs typeface="Menlo" charset="0"/>
              </a:rPr>
              <a:t>GROUP BY</a:t>
            </a:r>
            <a:r>
              <a:rPr lang="en-US" sz="2400" dirty="0">
                <a:latin typeface="Menlo" charset="0"/>
                <a:ea typeface="Menlo" charset="0"/>
                <a:cs typeface="Menlo" charset="0"/>
              </a:rPr>
              <a:t>   a</a:t>
            </a:r>
            <a:r>
              <a:rPr lang="en-US" sz="2400" baseline="-25000" dirty="0">
                <a:latin typeface="Menlo" charset="0"/>
                <a:ea typeface="Menlo" charset="0"/>
                <a:cs typeface="Menlo" charset="0"/>
              </a:rPr>
              <a:t>1</a:t>
            </a:r>
            <a:r>
              <a:rPr lang="en-US" sz="2400" dirty="0">
                <a:latin typeface="Menlo" charset="0"/>
                <a:ea typeface="Menlo" charset="0"/>
                <a:cs typeface="Menlo" charset="0"/>
              </a:rPr>
              <a:t>,…,</a:t>
            </a:r>
            <a:r>
              <a:rPr lang="en-US" sz="2400" dirty="0" err="1">
                <a:latin typeface="Menlo" charset="0"/>
                <a:ea typeface="Menlo" charset="0"/>
                <a:cs typeface="Menlo" charset="0"/>
              </a:rPr>
              <a:t>a</a:t>
            </a:r>
            <a:r>
              <a:rPr lang="en-US" sz="2400" baseline="-25000" dirty="0" err="1">
                <a:latin typeface="Menlo" charset="0"/>
                <a:ea typeface="Menlo" charset="0"/>
                <a:cs typeface="Menlo" charset="0"/>
              </a:rPr>
              <a:t>k</a:t>
            </a:r>
            <a:endParaRPr lang="en-US" sz="2400" baseline="-25000" dirty="0">
              <a:latin typeface="Menlo" charset="0"/>
              <a:ea typeface="Menlo" charset="0"/>
              <a:cs typeface="Menlo" charset="0"/>
            </a:endParaRPr>
          </a:p>
          <a:p>
            <a:pPr>
              <a:lnSpc>
                <a:spcPct val="90000"/>
              </a:lnSpc>
              <a:buFontTx/>
              <a:buNone/>
            </a:pPr>
            <a:r>
              <a:rPr lang="en-US" sz="2400" dirty="0">
                <a:solidFill>
                  <a:schemeClr val="accent2"/>
                </a:solidFill>
                <a:latin typeface="Menlo" charset="0"/>
                <a:ea typeface="Menlo" charset="0"/>
                <a:cs typeface="Menlo" charset="0"/>
              </a:rPr>
              <a:t>HAVING</a:t>
            </a:r>
            <a:r>
              <a:rPr lang="en-US" sz="2400" dirty="0">
                <a:latin typeface="Menlo" charset="0"/>
                <a:ea typeface="Menlo" charset="0"/>
                <a:cs typeface="Menlo" charset="0"/>
              </a:rPr>
              <a:t>     C</a:t>
            </a:r>
            <a:r>
              <a:rPr lang="en-US" sz="2400" baseline="-25000" dirty="0">
                <a:latin typeface="Menlo" charset="0"/>
                <a:ea typeface="Menlo" charset="0"/>
                <a:cs typeface="Menlo" charset="0"/>
              </a:rPr>
              <a:t>2</a:t>
            </a:r>
          </a:p>
        </p:txBody>
      </p:sp>
      <p:sp>
        <p:nvSpPr>
          <p:cNvPr id="11" name="Rectangle 3"/>
          <p:cNvSpPr txBox="1">
            <a:spLocks noChangeArrowheads="1"/>
          </p:cNvSpPr>
          <p:nvPr/>
        </p:nvSpPr>
        <p:spPr>
          <a:xfrm>
            <a:off x="2133601" y="3809998"/>
            <a:ext cx="8240486" cy="260584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609600" indent="-609600">
              <a:buFont typeface="Arial"/>
              <a:buNone/>
            </a:pPr>
            <a:r>
              <a:rPr lang="en-US" sz="2400" dirty="0"/>
              <a:t>Evaluation steps:</a:t>
            </a:r>
          </a:p>
          <a:p>
            <a:pPr marL="609600" indent="-609600">
              <a:buFontTx/>
              <a:buAutoNum type="arabicPeriod"/>
            </a:pPr>
            <a:r>
              <a:rPr lang="en-US" sz="2400" dirty="0"/>
              <a:t>Evaluate </a:t>
            </a:r>
            <a:r>
              <a:rPr lang="en-US" sz="2400" dirty="0">
                <a:solidFill>
                  <a:schemeClr val="accent2"/>
                </a:solidFill>
              </a:rPr>
              <a:t>FROM-WHERE</a:t>
            </a:r>
            <a:r>
              <a:rPr lang="en-US" sz="2400" dirty="0"/>
              <a:t>: apply condition C</a:t>
            </a:r>
            <a:r>
              <a:rPr lang="en-US" sz="2400" baseline="-25000" dirty="0"/>
              <a:t>1</a:t>
            </a:r>
            <a:r>
              <a:rPr lang="en-US" sz="2400" dirty="0"/>
              <a:t> on the  attributes in R</a:t>
            </a:r>
            <a:r>
              <a:rPr lang="en-US" sz="2400" baseline="-25000" dirty="0"/>
              <a:t>1</a:t>
            </a:r>
            <a:r>
              <a:rPr lang="en-US" sz="2400" dirty="0"/>
              <a:t>,…,R</a:t>
            </a:r>
            <a:r>
              <a:rPr lang="en-US" sz="2400" baseline="-25000" dirty="0"/>
              <a:t>n</a:t>
            </a:r>
            <a:endParaRPr lang="en-US" sz="2400" dirty="0">
              <a:solidFill>
                <a:srgbClr val="000000"/>
              </a:solidFill>
            </a:endParaRPr>
          </a:p>
          <a:p>
            <a:pPr marL="609600" indent="-609600">
              <a:buFontTx/>
              <a:buAutoNum type="arabicPeriod"/>
            </a:pPr>
            <a:r>
              <a:rPr lang="en-US" sz="2400" dirty="0">
                <a:solidFill>
                  <a:srgbClr val="000000"/>
                </a:solidFill>
              </a:rPr>
              <a:t> </a:t>
            </a:r>
            <a:r>
              <a:rPr lang="en-US" sz="2400" dirty="0">
                <a:solidFill>
                  <a:schemeClr val="accent2"/>
                </a:solidFill>
              </a:rPr>
              <a:t>GROUP BY </a:t>
            </a:r>
            <a:r>
              <a:rPr lang="en-US" sz="2400" dirty="0"/>
              <a:t>the attributes a</a:t>
            </a:r>
            <a:r>
              <a:rPr lang="en-US" sz="2400" baseline="-25000" dirty="0"/>
              <a:t>1</a:t>
            </a:r>
            <a:r>
              <a:rPr lang="en-US" sz="2400" dirty="0"/>
              <a:t>,…,</a:t>
            </a:r>
            <a:r>
              <a:rPr lang="en-US" sz="2400" dirty="0" err="1"/>
              <a:t>a</a:t>
            </a:r>
            <a:r>
              <a:rPr lang="en-US" sz="2400" baseline="-25000" dirty="0" err="1"/>
              <a:t>k</a:t>
            </a:r>
            <a:r>
              <a:rPr lang="en-US" baseline="-25000" dirty="0"/>
              <a:t> </a:t>
            </a:r>
            <a:endParaRPr lang="en-US" sz="2400" dirty="0"/>
          </a:p>
          <a:p>
            <a:pPr marL="609600" indent="-609600">
              <a:buFontTx/>
              <a:buAutoNum type="arabicPeriod"/>
            </a:pPr>
            <a:r>
              <a:rPr lang="en-US" sz="2400" dirty="0">
                <a:solidFill>
                  <a:srgbClr val="000000"/>
                </a:solidFill>
              </a:rPr>
              <a:t> </a:t>
            </a:r>
            <a:r>
              <a:rPr lang="en-US" sz="2400" dirty="0">
                <a:solidFill>
                  <a:srgbClr val="FF0000"/>
                </a:solidFill>
              </a:rPr>
              <a:t>Apply condition C</a:t>
            </a:r>
            <a:r>
              <a:rPr lang="en-US" sz="2400" baseline="-25000" dirty="0">
                <a:solidFill>
                  <a:srgbClr val="FF0000"/>
                </a:solidFill>
              </a:rPr>
              <a:t>2</a:t>
            </a:r>
            <a:r>
              <a:rPr lang="en-US" sz="2400" dirty="0">
                <a:solidFill>
                  <a:srgbClr val="FF0000"/>
                </a:solidFill>
              </a:rPr>
              <a:t> to each group (may have aggregates)</a:t>
            </a:r>
          </a:p>
          <a:p>
            <a:pPr marL="609600" indent="-609600">
              <a:buFontTx/>
              <a:buAutoNum type="arabicPeriod"/>
            </a:pPr>
            <a:r>
              <a:rPr lang="en-US" sz="2400" dirty="0"/>
              <a:t> Compute aggregates in S and return the result</a:t>
            </a:r>
          </a:p>
        </p:txBody>
      </p:sp>
    </p:spTree>
    <p:extLst>
      <p:ext uri="{BB962C8B-B14F-4D97-AF65-F5344CB8AC3E}">
        <p14:creationId xmlns:p14="http://schemas.microsoft.com/office/powerpoint/2010/main" val="80458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E0AEFFA-C79D-4CA6-BC1B-EBA359CCE9EC}" type="slidenum">
              <a:rPr lang="en-US"/>
              <a:pPr/>
              <a:t>51</a:t>
            </a:fld>
            <a:endParaRPr lang="en-US"/>
          </a:p>
        </p:txBody>
      </p:sp>
      <p:sp>
        <p:nvSpPr>
          <p:cNvPr id="164866" name="Rectangle 2"/>
          <p:cNvSpPr>
            <a:spLocks noGrp="1" noChangeArrowheads="1"/>
          </p:cNvSpPr>
          <p:nvPr>
            <p:ph type="title"/>
          </p:nvPr>
        </p:nvSpPr>
        <p:spPr/>
        <p:txBody>
          <a:bodyPr/>
          <a:lstStyle/>
          <a:p>
            <a:r>
              <a:rPr lang="en-US" dirty="0"/>
              <a:t>Group-by </a:t>
            </a:r>
            <a:r>
              <a:rPr lang="en-US" dirty="0" err="1"/>
              <a:t>v.s</a:t>
            </a:r>
            <a:r>
              <a:rPr lang="en-US" dirty="0"/>
              <a:t>. Nested Query</a:t>
            </a:r>
          </a:p>
        </p:txBody>
      </p:sp>
      <p:sp>
        <p:nvSpPr>
          <p:cNvPr id="164867" name="Rectangle 3"/>
          <p:cNvSpPr>
            <a:spLocks noGrp="1" noChangeArrowheads="1"/>
          </p:cNvSpPr>
          <p:nvPr>
            <p:ph type="body" idx="1"/>
          </p:nvPr>
        </p:nvSpPr>
        <p:spPr>
          <a:xfrm>
            <a:off x="838200" y="2842614"/>
            <a:ext cx="7772400" cy="2209800"/>
          </a:xfrm>
        </p:spPr>
        <p:txBody>
          <a:bodyPr/>
          <a:lstStyle/>
          <a:p>
            <a:r>
              <a:rPr lang="en-US" dirty="0"/>
              <a:t>Find authors who wrote </a:t>
            </a:r>
            <a:r>
              <a:rPr lang="en-US" dirty="0">
                <a:latin typeface="Symbol" charset="2"/>
              </a:rPr>
              <a:t>³</a:t>
            </a:r>
            <a:r>
              <a:rPr lang="en-US" dirty="0"/>
              <a:t> 10 documents:</a:t>
            </a:r>
          </a:p>
          <a:p>
            <a:r>
              <a:rPr lang="en-US" dirty="0"/>
              <a:t>Attempt 1: with nested queries</a:t>
            </a:r>
          </a:p>
        </p:txBody>
      </p:sp>
      <p:sp>
        <p:nvSpPr>
          <p:cNvPr id="164869" name="Text Box 5"/>
          <p:cNvSpPr txBox="1">
            <a:spLocks noChangeArrowheads="1"/>
          </p:cNvSpPr>
          <p:nvPr/>
        </p:nvSpPr>
        <p:spPr bwMode="auto">
          <a:xfrm>
            <a:off x="838200" y="4048026"/>
            <a:ext cx="8366393" cy="2308324"/>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FROM   </a:t>
            </a:r>
            <a:r>
              <a:rPr lang="en-US" sz="2400" dirty="0">
                <a:latin typeface="Menlo" charset="0"/>
                <a:ea typeface="Menlo" charset="0"/>
                <a:cs typeface="Menlo" charset="0"/>
              </a:rPr>
              <a:t>Author</a:t>
            </a:r>
          </a:p>
          <a:p>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COUNT(</a:t>
            </a:r>
          </a:p>
          <a:p>
            <a:r>
              <a:rPr lang="en-US" sz="2400" dirty="0">
                <a:solidFill>
                  <a:schemeClr val="accent2"/>
                </a:solidFill>
                <a:latin typeface="Menlo" charset="0"/>
                <a:ea typeface="Menlo" charset="0"/>
                <a:cs typeface="Menlo" charset="0"/>
              </a:rPr>
              <a:t>	SELECT</a:t>
            </a:r>
            <a:r>
              <a:rPr lang="en-US" sz="2400" dirty="0">
                <a:latin typeface="Menlo" charset="0"/>
                <a:ea typeface="Menlo" charset="0"/>
                <a:cs typeface="Menlo" charset="0"/>
              </a:rPr>
              <a:t> </a:t>
            </a:r>
            <a:r>
              <a:rPr lang="en-US" sz="2400" dirty="0" err="1">
                <a:latin typeface="Menlo" charset="0"/>
                <a:ea typeface="Menlo" charset="0"/>
                <a:cs typeface="Menlo" charset="0"/>
              </a:rPr>
              <a:t>Wrote.url</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Wrote</a:t>
            </a:r>
            <a:br>
              <a:rPr lang="en-US" sz="2400" dirty="0">
                <a:latin typeface="Menlo" charset="0"/>
                <a:ea typeface="Menlo" charset="0"/>
                <a:cs typeface="Menlo" charset="0"/>
              </a:rPr>
            </a:b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Author.login</a:t>
            </a:r>
            <a:r>
              <a:rPr lang="en-US" sz="2400" dirty="0">
                <a:latin typeface="Menlo" charset="0"/>
                <a:ea typeface="Menlo" charset="0"/>
                <a:cs typeface="Menlo" charset="0"/>
              </a:rPr>
              <a:t> = </a:t>
            </a:r>
            <a:r>
              <a:rPr lang="en-US" sz="2400" dirty="0" err="1">
                <a:latin typeface="Menlo" charset="0"/>
                <a:ea typeface="Menlo" charset="0"/>
                <a:cs typeface="Menlo" charset="0"/>
              </a:rPr>
              <a:t>Wrote.login</a:t>
            </a:r>
            <a:r>
              <a:rPr lang="en-US" sz="2400" dirty="0">
                <a:latin typeface="Menlo" charset="0"/>
                <a:ea typeface="Menlo" charset="0"/>
                <a:cs typeface="Menlo" charset="0"/>
              </a:rPr>
              <a:t>) &gt; 10</a:t>
            </a:r>
          </a:p>
        </p:txBody>
      </p:sp>
      <p:sp>
        <p:nvSpPr>
          <p:cNvPr id="164873" name="Rectangle 9"/>
          <p:cNvSpPr>
            <a:spLocks noChangeArrowheads="1"/>
          </p:cNvSpPr>
          <p:nvPr/>
        </p:nvSpPr>
        <p:spPr bwMode="auto">
          <a:xfrm>
            <a:off x="838200" y="1668629"/>
            <a:ext cx="3717684" cy="904863"/>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spcBef>
                <a:spcPct val="20000"/>
              </a:spcBef>
            </a:pPr>
            <a:r>
              <a:rPr lang="en-US" sz="2400">
                <a:solidFill>
                  <a:schemeClr val="accent2"/>
                </a:solidFill>
                <a:latin typeface="Menlo" charset="0"/>
                <a:ea typeface="Menlo" charset="0"/>
                <a:cs typeface="Menlo" charset="0"/>
              </a:rPr>
              <a:t>Author(</a:t>
            </a:r>
            <a:r>
              <a:rPr lang="en-US" sz="2400" u="sng" err="1">
                <a:solidFill>
                  <a:schemeClr val="accent2"/>
                </a:solidFill>
                <a:latin typeface="Menlo" charset="0"/>
                <a:ea typeface="Menlo" charset="0"/>
                <a:cs typeface="Menlo" charset="0"/>
              </a:rPr>
              <a:t>login</a:t>
            </a:r>
            <a:r>
              <a:rPr lang="en-US" sz="2400">
                <a:solidFill>
                  <a:schemeClr val="accent2"/>
                </a:solidFill>
                <a:latin typeface="Menlo" charset="0"/>
                <a:ea typeface="Menlo" charset="0"/>
                <a:cs typeface="Menlo" charset="0"/>
              </a:rPr>
              <a:t>, name</a:t>
            </a:r>
            <a:r>
              <a:rPr lang="en-US" sz="2400" dirty="0">
                <a:solidFill>
                  <a:schemeClr val="accent2"/>
                </a:solidFill>
                <a:latin typeface="Menlo" charset="0"/>
                <a:ea typeface="Menlo" charset="0"/>
                <a:cs typeface="Menlo" charset="0"/>
              </a:rPr>
              <a:t>)</a:t>
            </a:r>
          </a:p>
          <a:p>
            <a:pPr>
              <a:spcBef>
                <a:spcPct val="20000"/>
              </a:spcBef>
            </a:pPr>
            <a:r>
              <a:rPr lang="en-US" sz="2400" dirty="0">
                <a:solidFill>
                  <a:schemeClr val="accent2"/>
                </a:solidFill>
                <a:latin typeface="Menlo" charset="0"/>
                <a:ea typeface="Menlo" charset="0"/>
                <a:cs typeface="Menlo" charset="0"/>
              </a:rPr>
              <a:t>Wrote(login, url)</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9893300" y="4129084"/>
            <a:ext cx="1079500" cy="92333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a:latin typeface="+mj-lt"/>
              </a:rPr>
              <a:t>This is</a:t>
            </a:r>
            <a:br>
              <a:rPr lang="en-US">
                <a:latin typeface="+mj-lt"/>
              </a:rPr>
            </a:br>
            <a:r>
              <a:rPr lang="en-US">
                <a:latin typeface="+mj-lt"/>
              </a:rPr>
              <a:t>SQL by</a:t>
            </a:r>
            <a:br>
              <a:rPr lang="en-US">
                <a:latin typeface="+mj-lt"/>
              </a:rPr>
            </a:br>
            <a:r>
              <a:rPr lang="en-US">
                <a:latin typeface="+mj-lt"/>
              </a:rPr>
              <a:t>a novice</a:t>
            </a:r>
            <a:endParaRPr lang="en-US" dirty="0">
              <a:latin typeface="+mj-lt"/>
            </a:endParaRPr>
          </a:p>
        </p:txBody>
      </p:sp>
    </p:spTree>
    <p:extLst>
      <p:ext uri="{BB962C8B-B14F-4D97-AF65-F5344CB8AC3E}">
        <p14:creationId xmlns:p14="http://schemas.microsoft.com/office/powerpoint/2010/main" val="194639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86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8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9" grpId="0" animBg="1"/>
      <p:bldP spid="164873" grpId="0" animBg="1"/>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C9B6BD1-4CEC-473C-A992-0164528D1046}" type="slidenum">
              <a:rPr lang="en-US"/>
              <a:pPr/>
              <a:t>52</a:t>
            </a:fld>
            <a:endParaRPr lang="en-US"/>
          </a:p>
        </p:txBody>
      </p:sp>
      <p:sp>
        <p:nvSpPr>
          <p:cNvPr id="195586" name="Rectangle 2"/>
          <p:cNvSpPr>
            <a:spLocks noGrp="1" noChangeArrowheads="1"/>
          </p:cNvSpPr>
          <p:nvPr>
            <p:ph type="title"/>
          </p:nvPr>
        </p:nvSpPr>
        <p:spPr/>
        <p:txBody>
          <a:bodyPr/>
          <a:lstStyle/>
          <a:p>
            <a:r>
              <a:rPr lang="en-US" dirty="0"/>
              <a:t>Group-by </a:t>
            </a:r>
            <a:r>
              <a:rPr lang="en-US" dirty="0" err="1"/>
              <a:t>v.s</a:t>
            </a:r>
            <a:r>
              <a:rPr lang="en-US" dirty="0"/>
              <a:t>. Nested Query</a:t>
            </a:r>
          </a:p>
        </p:txBody>
      </p:sp>
      <p:sp>
        <p:nvSpPr>
          <p:cNvPr id="195587" name="Rectangle 3"/>
          <p:cNvSpPr>
            <a:spLocks noGrp="1" noChangeArrowheads="1"/>
          </p:cNvSpPr>
          <p:nvPr>
            <p:ph type="body" idx="1"/>
          </p:nvPr>
        </p:nvSpPr>
        <p:spPr/>
        <p:txBody>
          <a:bodyPr/>
          <a:lstStyle/>
          <a:p>
            <a:r>
              <a:rPr lang="en-US" dirty="0"/>
              <a:t>Find all authors who wrote at least 10 documents:</a:t>
            </a:r>
          </a:p>
          <a:p>
            <a:r>
              <a:rPr lang="en-US" dirty="0"/>
              <a:t>Attempt 2: SQL style (with GROUP BY)</a:t>
            </a:r>
          </a:p>
        </p:txBody>
      </p:sp>
      <p:sp>
        <p:nvSpPr>
          <p:cNvPr id="195588" name="Text Box 4"/>
          <p:cNvSpPr txBox="1">
            <a:spLocks noChangeArrowheads="1"/>
          </p:cNvSpPr>
          <p:nvPr/>
        </p:nvSpPr>
        <p:spPr bwMode="auto">
          <a:xfrm>
            <a:off x="838200" y="3161320"/>
            <a:ext cx="6692858"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FROM   </a:t>
            </a:r>
            <a:r>
              <a:rPr lang="en-US" sz="2400" dirty="0">
                <a:latin typeface="Menlo" charset="0"/>
                <a:ea typeface="Menlo" charset="0"/>
                <a:cs typeface="Menlo" charset="0"/>
              </a:rPr>
              <a:t>  Author, Wrote</a:t>
            </a:r>
          </a:p>
          <a:p>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Author.login</a:t>
            </a:r>
            <a:r>
              <a:rPr lang="en-US" sz="2400" dirty="0">
                <a:latin typeface="Menlo" charset="0"/>
                <a:ea typeface="Menlo" charset="0"/>
                <a:cs typeface="Menlo" charset="0"/>
              </a:rPr>
              <a:t> = </a:t>
            </a:r>
            <a:r>
              <a:rPr lang="en-US" sz="2400" dirty="0" err="1">
                <a:latin typeface="Menlo" charset="0"/>
                <a:ea typeface="Menlo" charset="0"/>
                <a:cs typeface="Menlo" charset="0"/>
              </a:rPr>
              <a:t>Wrote.login</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GROUP BY</a:t>
            </a:r>
            <a:r>
              <a:rPr lang="en-US" sz="2400" dirty="0">
                <a:latin typeface="Menlo" charset="0"/>
                <a:ea typeface="Menlo" charset="0"/>
                <a:cs typeface="Menlo" charset="0"/>
              </a:rPr>
              <a:t> </a:t>
            </a:r>
            <a:r>
              <a:rPr lang="en-US" sz="2400" dirty="0" err="1">
                <a:latin typeface="Menlo" charset="0"/>
                <a:ea typeface="Menlo" charset="0"/>
                <a:cs typeface="Menlo" charset="0"/>
              </a:rPr>
              <a:t>Author.name</a:t>
            </a:r>
            <a:endParaRPr lang="en-US" sz="2400" dirty="0">
              <a:latin typeface="Menlo" charset="0"/>
              <a:ea typeface="Menlo" charset="0"/>
              <a:cs typeface="Menlo" charset="0"/>
            </a:endParaRPr>
          </a:p>
          <a:p>
            <a:r>
              <a:rPr lang="en-US" sz="2400" dirty="0">
                <a:solidFill>
                  <a:schemeClr val="accent2"/>
                </a:solidFill>
                <a:latin typeface="Menlo" charset="0"/>
                <a:ea typeface="Menlo" charset="0"/>
                <a:cs typeface="Menlo" charset="0"/>
              </a:rPr>
              <a:t>HAVING   </a:t>
            </a:r>
            <a:r>
              <a:rPr lang="en-US" sz="2400" dirty="0">
                <a:latin typeface="Menlo" charset="0"/>
                <a:ea typeface="Menlo" charset="0"/>
                <a:cs typeface="Menlo" charset="0"/>
              </a:rPr>
              <a:t>COUNT(</a:t>
            </a:r>
            <a:r>
              <a:rPr lang="en-US" sz="2400" dirty="0" err="1">
                <a:latin typeface="Menlo" charset="0"/>
                <a:ea typeface="Menlo" charset="0"/>
                <a:cs typeface="Menlo" charset="0"/>
              </a:rPr>
              <a:t>Wrote.url</a:t>
            </a:r>
            <a:r>
              <a:rPr lang="en-US" sz="2400" dirty="0">
                <a:latin typeface="Menlo" charset="0"/>
                <a:ea typeface="Menlo" charset="0"/>
                <a:cs typeface="Menlo" charset="0"/>
              </a:rPr>
              <a:t>) &gt; 10</a:t>
            </a:r>
          </a:p>
        </p:txBody>
      </p:sp>
      <p:sp>
        <p:nvSpPr>
          <p:cNvPr id="195590" name="Text Box 6"/>
          <p:cNvSpPr txBox="1">
            <a:spLocks noChangeArrowheads="1"/>
          </p:cNvSpPr>
          <p:nvPr/>
        </p:nvSpPr>
        <p:spPr bwMode="auto">
          <a:xfrm>
            <a:off x="784788" y="5509071"/>
            <a:ext cx="6746270" cy="461665"/>
          </a:xfrm>
          <a:prstGeom prst="rect">
            <a:avLst/>
          </a:prstGeom>
          <a:noFill/>
          <a:ln w="9525">
            <a:noFill/>
            <a:miter lim="800000"/>
            <a:headEnd/>
            <a:tailEnd/>
          </a:ln>
          <a:effectLst/>
        </p:spPr>
        <p:txBody>
          <a:bodyPr wrap="none">
            <a:spAutoFit/>
          </a:bodyPr>
          <a:lstStyle/>
          <a:p>
            <a:r>
              <a:rPr lang="en-US" sz="2400" dirty="0"/>
              <a:t>No need for </a:t>
            </a:r>
            <a:r>
              <a:rPr lang="en-US" sz="2400" dirty="0">
                <a:solidFill>
                  <a:schemeClr val="accent2"/>
                </a:solidFill>
              </a:rPr>
              <a:t>DISTINCT</a:t>
            </a:r>
            <a:r>
              <a:rPr lang="en-US" sz="2400" dirty="0"/>
              <a:t>: automatically from </a:t>
            </a:r>
            <a:r>
              <a:rPr lang="en-US" sz="2400" dirty="0">
                <a:solidFill>
                  <a:schemeClr val="accent2"/>
                </a:solidFill>
              </a:rPr>
              <a:t>GROUP BY</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2" name="Rectangle 1"/>
          <p:cNvSpPr/>
          <p:nvPr/>
        </p:nvSpPr>
        <p:spPr>
          <a:xfrm>
            <a:off x="8674079" y="3190036"/>
            <a:ext cx="1536700" cy="92333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dirty="0">
                <a:latin typeface="+mj-lt"/>
              </a:rPr>
              <a:t>This is</a:t>
            </a:r>
            <a:br>
              <a:rPr lang="en-US" dirty="0">
                <a:latin typeface="+mj-lt"/>
              </a:rPr>
            </a:br>
            <a:r>
              <a:rPr lang="en-US" dirty="0">
                <a:latin typeface="+mj-lt"/>
              </a:rPr>
              <a:t>SQL  by</a:t>
            </a:r>
            <a:br>
              <a:rPr lang="en-US" dirty="0">
                <a:latin typeface="+mj-lt"/>
              </a:rPr>
            </a:br>
            <a:r>
              <a:rPr lang="en-US" dirty="0">
                <a:latin typeface="+mj-lt"/>
              </a:rPr>
              <a:t>an expert</a:t>
            </a:r>
          </a:p>
        </p:txBody>
      </p:sp>
    </p:spTree>
    <p:extLst>
      <p:ext uri="{BB962C8B-B14F-4D97-AF65-F5344CB8AC3E}">
        <p14:creationId xmlns:p14="http://schemas.microsoft.com/office/powerpoint/2010/main" val="164974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5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55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559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nimBg="1"/>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Group-by vs. Nested Query</a:t>
            </a:r>
          </a:p>
        </p:txBody>
      </p:sp>
      <p:sp>
        <p:nvSpPr>
          <p:cNvPr id="3" name="Content Placeholder 2"/>
          <p:cNvSpPr>
            <a:spLocks noGrp="1"/>
          </p:cNvSpPr>
          <p:nvPr>
            <p:ph idx="1"/>
          </p:nvPr>
        </p:nvSpPr>
        <p:spPr/>
        <p:txBody>
          <a:bodyPr/>
          <a:lstStyle/>
          <a:p>
            <a:pPr marL="0" indent="0">
              <a:buNone/>
            </a:pPr>
            <a:r>
              <a:rPr lang="en-US" dirty="0"/>
              <a:t>Which way is more efficient?</a:t>
            </a:r>
          </a:p>
          <a:p>
            <a:pPr marL="0" indent="0">
              <a:buNone/>
            </a:pPr>
            <a:endParaRPr lang="en-US" dirty="0"/>
          </a:p>
          <a:p>
            <a:r>
              <a:rPr lang="en-US" dirty="0"/>
              <a:t>Attempt #1- </a:t>
            </a:r>
            <a:r>
              <a:rPr lang="en-US" i="1" dirty="0"/>
              <a:t>With nested: </a:t>
            </a:r>
            <a:r>
              <a:rPr lang="en-US" dirty="0"/>
              <a:t>How many times do we do a SFW query over all of the Wrote relations?</a:t>
            </a:r>
          </a:p>
          <a:p>
            <a:endParaRPr lang="en-US" dirty="0"/>
          </a:p>
          <a:p>
            <a:r>
              <a:rPr lang="en-US" dirty="0"/>
              <a:t>Attempt #2- </a:t>
            </a:r>
            <a:r>
              <a:rPr lang="en-US" i="1" dirty="0"/>
              <a:t>With group-by</a:t>
            </a:r>
            <a:r>
              <a:rPr lang="en-US" dirty="0"/>
              <a:t>: How about when written this way?</a:t>
            </a:r>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74639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GROUP BY</a:t>
              </a:r>
            </a:p>
          </p:txBody>
        </p:sp>
      </p:grpSp>
      <p:sp>
        <p:nvSpPr>
          <p:cNvPr id="4" name="TextBox 3"/>
          <p:cNvSpPr txBox="1"/>
          <p:nvPr/>
        </p:nvSpPr>
        <p:spPr>
          <a:xfrm>
            <a:off x="3121275" y="5801380"/>
            <a:ext cx="6600525" cy="523220"/>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800" dirty="0">
                <a:latin typeface="+mj-lt"/>
              </a:rPr>
              <a:t>With GROUP BY can be </a:t>
            </a:r>
            <a:r>
              <a:rPr lang="en-US" sz="2800" b="1" u="sng" dirty="0">
                <a:latin typeface="+mj-lt"/>
              </a:rPr>
              <a:t>much</a:t>
            </a:r>
            <a:r>
              <a:rPr lang="en-US" sz="2800" dirty="0">
                <a:latin typeface="+mj-lt"/>
              </a:rPr>
              <a:t> more efficient!</a:t>
            </a:r>
          </a:p>
        </p:txBody>
      </p:sp>
    </p:spTree>
    <p:extLst>
      <p:ext uri="{BB962C8B-B14F-4D97-AF65-F5344CB8AC3E}">
        <p14:creationId xmlns:p14="http://schemas.microsoft.com/office/powerpoint/2010/main" val="198332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DB-WS03b.ipynb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54</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2  &gt;  ACTIVITY</a:t>
              </a:r>
            </a:p>
          </p:txBody>
        </p:sp>
      </p:grpSp>
    </p:spTree>
    <p:extLst>
      <p:ext uri="{BB962C8B-B14F-4D97-AF65-F5344CB8AC3E}">
        <p14:creationId xmlns:p14="http://schemas.microsoft.com/office/powerpoint/2010/main" val="12979241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Advanced SQL-</a:t>
            </a:r>
            <a:r>
              <a:rPr lang="en-US" dirty="0" err="1"/>
              <a:t>izing</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55</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a:t>
              </a:r>
            </a:p>
          </p:txBody>
        </p:sp>
      </p:grpSp>
    </p:spTree>
    <p:extLst>
      <p:ext uri="{BB962C8B-B14F-4D97-AF65-F5344CB8AC3E}">
        <p14:creationId xmlns:p14="http://schemas.microsoft.com/office/powerpoint/2010/main" val="62700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661338"/>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Quantifiers</a:t>
            </a:r>
          </a:p>
          <a:p>
            <a:pPr marL="514350" indent="-514350">
              <a:buAutoNum type="arabicPeriod"/>
            </a:pPr>
            <a:endParaRPr lang="en-US" dirty="0">
              <a:latin typeface="+mj-lt"/>
            </a:endParaRPr>
          </a:p>
          <a:p>
            <a:pPr marL="514350" indent="-514350">
              <a:buAutoNum type="arabicPeriod"/>
            </a:pPr>
            <a:r>
              <a:rPr lang="en-US" dirty="0">
                <a:latin typeface="+mj-lt"/>
              </a:rPr>
              <a:t>NULLs</a:t>
            </a:r>
          </a:p>
          <a:p>
            <a:pPr marL="514350" indent="-514350">
              <a:buAutoNum type="arabicPeriod"/>
            </a:pPr>
            <a:endParaRPr lang="en-US" dirty="0">
              <a:latin typeface="+mj-lt"/>
            </a:endParaRPr>
          </a:p>
          <a:p>
            <a:pPr marL="514350" indent="-514350">
              <a:buAutoNum type="arabicPeriod"/>
            </a:pPr>
            <a:r>
              <a:rPr lang="en-US" dirty="0">
                <a:latin typeface="+mj-lt"/>
              </a:rPr>
              <a:t>Outer Joins</a:t>
            </a:r>
          </a:p>
          <a:p>
            <a:pPr marL="514350" indent="-514350">
              <a:buAutoNum type="arabicPeriod"/>
            </a:pPr>
            <a:endParaRPr lang="en-US" dirty="0">
              <a:latin typeface="+mj-lt"/>
            </a:endParaRPr>
          </a:p>
          <a:p>
            <a:pPr marL="514350" indent="-514350">
              <a:buAutoNum type="arabicPeriod"/>
            </a:pPr>
            <a:r>
              <a:rPr lang="en-US" dirty="0">
                <a:latin typeface="+mj-lt"/>
              </a:rPr>
              <a:t>ACTIVITY: Fancy SQL Pt. II</a:t>
            </a:r>
          </a:p>
        </p:txBody>
      </p:sp>
      <p:sp>
        <p:nvSpPr>
          <p:cNvPr id="4" name="Slide Number Placeholder 3"/>
          <p:cNvSpPr>
            <a:spLocks noGrp="1"/>
          </p:cNvSpPr>
          <p:nvPr>
            <p:ph type="sldNum" sz="quarter" idx="12"/>
          </p:nvPr>
        </p:nvSpPr>
        <p:spPr/>
        <p:txBody>
          <a:bodyPr/>
          <a:lstStyle/>
          <a:p>
            <a:fld id="{DF92A6B5-0D7C-48A8-B49A-953CF10F77E3}" type="slidenum">
              <a:rPr lang="en-US" smtClean="0"/>
              <a:pPr/>
              <a:t>56</a:t>
            </a:fld>
            <a:endParaRPr lang="en-US" dirty="0"/>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a:t>
              </a:r>
            </a:p>
          </p:txBody>
        </p:sp>
      </p:grpSp>
    </p:spTree>
    <p:extLst>
      <p:ext uri="{BB962C8B-B14F-4D97-AF65-F5344CB8AC3E}">
        <p14:creationId xmlns:p14="http://schemas.microsoft.com/office/powerpoint/2010/main" val="1541123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0A79763-890B-46FC-B4DF-BE87742EDDAE}" type="slidenum">
              <a:rPr lang="en-US"/>
              <a:pPr/>
              <a:t>57</a:t>
            </a:fld>
            <a:endParaRPr lang="en-US"/>
          </a:p>
        </p:txBody>
      </p:sp>
      <p:sp>
        <p:nvSpPr>
          <p:cNvPr id="215042" name="Rectangle 2"/>
          <p:cNvSpPr>
            <a:spLocks noGrp="1" noChangeArrowheads="1"/>
          </p:cNvSpPr>
          <p:nvPr>
            <p:ph type="title"/>
          </p:nvPr>
        </p:nvSpPr>
        <p:spPr/>
        <p:txBody>
          <a:bodyPr/>
          <a:lstStyle/>
          <a:p>
            <a:r>
              <a:rPr lang="en-US" dirty="0"/>
              <a:t>Quantifiers</a:t>
            </a:r>
          </a:p>
        </p:txBody>
      </p:sp>
      <p:sp>
        <p:nvSpPr>
          <p:cNvPr id="215043" name="Rectangle 3"/>
          <p:cNvSpPr>
            <a:spLocks noChangeArrowheads="1"/>
          </p:cNvSpPr>
          <p:nvPr/>
        </p:nvSpPr>
        <p:spPr bwMode="auto">
          <a:xfrm>
            <a:off x="838200" y="1688069"/>
            <a:ext cx="5577168" cy="830997"/>
          </a:xfrm>
          <a:prstGeom prst="rect">
            <a:avLst/>
          </a:prstGeom>
          <a:solidFill>
            <a:schemeClr val="bg1"/>
          </a:solidFill>
          <a:ln w="9525">
            <a:solidFill>
              <a:schemeClr val="accent1">
                <a:shade val="50000"/>
              </a:schemeClr>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Product(name, price, company)</a:t>
            </a:r>
          </a:p>
          <a:p>
            <a:r>
              <a:rPr lang="en-US" sz="2400" dirty="0">
                <a:solidFill>
                  <a:schemeClr val="accent2"/>
                </a:solidFill>
                <a:latin typeface="Menlo" charset="0"/>
                <a:ea typeface="Menlo" charset="0"/>
                <a:cs typeface="Menlo" charset="0"/>
              </a:rPr>
              <a:t>Company(name, city)</a:t>
            </a:r>
          </a:p>
        </p:txBody>
      </p:sp>
      <p:sp>
        <p:nvSpPr>
          <p:cNvPr id="215044" name="Text Box 4"/>
          <p:cNvSpPr txBox="1">
            <a:spLocks noChangeArrowheads="1"/>
          </p:cNvSpPr>
          <p:nvPr/>
        </p:nvSpPr>
        <p:spPr bwMode="auto">
          <a:xfrm>
            <a:off x="8610026" y="3054200"/>
            <a:ext cx="2743774" cy="1575620"/>
          </a:xfrm>
          <a:prstGeom prst="rect">
            <a:avLst/>
          </a:prstGeom>
          <a:noFill/>
          <a:ln w="9525">
            <a:noFill/>
            <a:miter lim="800000"/>
            <a:headEnd/>
            <a:tailEnd/>
          </a:ln>
          <a:effectLst/>
        </p:spPr>
        <p:txBody>
          <a:bodyPr wrap="square">
            <a:spAutoFit/>
          </a:bodyPr>
          <a:lstStyle/>
          <a:p>
            <a:r>
              <a:rPr lang="en-US" sz="2400" dirty="0">
                <a:latin typeface="+mj-lt"/>
              </a:rPr>
              <a:t>Find all companies that make </a:t>
            </a:r>
            <a:r>
              <a:rPr lang="en-US" sz="2400" u="sng" dirty="0">
                <a:latin typeface="+mj-lt"/>
              </a:rPr>
              <a:t>some</a:t>
            </a:r>
            <a:r>
              <a:rPr lang="en-US" sz="2400" dirty="0">
                <a:latin typeface="+mj-lt"/>
              </a:rPr>
              <a:t> products with price &lt; 100</a:t>
            </a:r>
          </a:p>
        </p:txBody>
      </p:sp>
      <p:sp>
        <p:nvSpPr>
          <p:cNvPr id="215045" name="Rectangle 5"/>
          <p:cNvSpPr>
            <a:spLocks noChangeArrowheads="1"/>
          </p:cNvSpPr>
          <p:nvPr/>
        </p:nvSpPr>
        <p:spPr bwMode="auto">
          <a:xfrm>
            <a:off x="838200" y="3131046"/>
            <a:ext cx="7149985"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Company.cname</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 Product</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Company.name</a:t>
            </a:r>
            <a:r>
              <a:rPr lang="en-US" sz="2400" dirty="0">
                <a:latin typeface="Menlo" charset="0"/>
                <a:ea typeface="Menlo" charset="0"/>
                <a:cs typeface="Menlo" charset="0"/>
              </a:rPr>
              <a:t> = </a:t>
            </a:r>
            <a:r>
              <a:rPr lang="en-US" sz="2400" dirty="0" err="1">
                <a:latin typeface="Menlo" charset="0"/>
                <a:ea typeface="Menlo" charset="0"/>
                <a:cs typeface="Menlo" charset="0"/>
              </a:rPr>
              <a:t>Product.company</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AND </a:t>
            </a:r>
            <a:r>
              <a:rPr lang="en-US" sz="2400" dirty="0" err="1">
                <a:latin typeface="Menlo" charset="0"/>
                <a:ea typeface="Menlo" charset="0"/>
                <a:cs typeface="Menlo" charset="0"/>
              </a:rPr>
              <a:t>Product.price</a:t>
            </a:r>
            <a:r>
              <a:rPr lang="en-US" sz="2400" dirty="0">
                <a:latin typeface="Menlo" charset="0"/>
                <a:ea typeface="Menlo" charset="0"/>
                <a:cs typeface="Menlo" charset="0"/>
              </a:rPr>
              <a:t> &lt; 100</a:t>
            </a:r>
          </a:p>
        </p:txBody>
      </p:sp>
      <p:sp>
        <p:nvSpPr>
          <p:cNvPr id="215046" name="Text Box 6"/>
          <p:cNvSpPr txBox="1">
            <a:spLocks noChangeArrowheads="1"/>
          </p:cNvSpPr>
          <p:nvPr/>
        </p:nvSpPr>
        <p:spPr bwMode="auto">
          <a:xfrm>
            <a:off x="6511926" y="5419985"/>
            <a:ext cx="2747417" cy="461665"/>
          </a:xfrm>
          <a:prstGeom prst="rect">
            <a:avLst/>
          </a:prstGeom>
          <a:noFill/>
          <a:ln w="9525">
            <a:noFill/>
            <a:miter lim="800000"/>
            <a:headEnd/>
            <a:tailEnd/>
          </a:ln>
          <a:effectLst/>
        </p:spPr>
        <p:txBody>
          <a:bodyPr wrap="none">
            <a:spAutoFit/>
          </a:bodyPr>
          <a:lstStyle/>
          <a:p>
            <a:r>
              <a:rPr lang="en-US" sz="2400" dirty="0">
                <a:solidFill>
                  <a:srgbClr val="FF5050"/>
                </a:solidFill>
              </a:rPr>
              <a:t>Existential: easy  ! </a:t>
            </a:r>
            <a:r>
              <a:rPr lang="en-US" sz="2400" dirty="0">
                <a:solidFill>
                  <a:srgbClr val="FF5050"/>
                </a:solidFill>
                <a:sym typeface="Wingdings" charset="2"/>
              </a:rPr>
              <a:t></a:t>
            </a:r>
            <a:endParaRPr lang="en-US" sz="2400" dirty="0">
              <a:solidFill>
                <a:srgbClr val="FF5050"/>
              </a:solidFill>
            </a:endParaRP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76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Quantifiers</a:t>
              </a:r>
            </a:p>
          </p:txBody>
        </p:sp>
      </p:grpSp>
      <p:sp>
        <p:nvSpPr>
          <p:cNvPr id="2" name="TextBox 1"/>
          <p:cNvSpPr txBox="1"/>
          <p:nvPr/>
        </p:nvSpPr>
        <p:spPr>
          <a:xfrm>
            <a:off x="838200" y="5050654"/>
            <a:ext cx="3695700" cy="1200329"/>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An </a:t>
            </a:r>
            <a:r>
              <a:rPr lang="en-US" sz="2400" b="1" u="sng" dirty="0">
                <a:latin typeface="+mj-lt"/>
              </a:rPr>
              <a:t>existential quantifier</a:t>
            </a:r>
            <a:r>
              <a:rPr lang="en-US" sz="2400" dirty="0">
                <a:latin typeface="+mj-lt"/>
              </a:rPr>
              <a:t> is a logical quantifier (roughly) of the form “there exists”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150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15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P spid="215045" grpId="1" animBg="1"/>
      <p:bldP spid="215046" grpId="1"/>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0A79763-890B-46FC-B4DF-BE87742EDDAE}" type="slidenum">
              <a:rPr lang="en-US"/>
              <a:pPr/>
              <a:t>58</a:t>
            </a:fld>
            <a:endParaRPr lang="en-US" dirty="0"/>
          </a:p>
        </p:txBody>
      </p:sp>
      <p:sp>
        <p:nvSpPr>
          <p:cNvPr id="215042" name="Rectangle 2"/>
          <p:cNvSpPr>
            <a:spLocks noGrp="1" noChangeArrowheads="1"/>
          </p:cNvSpPr>
          <p:nvPr>
            <p:ph type="title"/>
          </p:nvPr>
        </p:nvSpPr>
        <p:spPr/>
        <p:txBody>
          <a:bodyPr/>
          <a:lstStyle/>
          <a:p>
            <a:r>
              <a:rPr lang="en-US" dirty="0"/>
              <a:t>Quantifiers</a:t>
            </a:r>
          </a:p>
        </p:txBody>
      </p:sp>
      <p:sp>
        <p:nvSpPr>
          <p:cNvPr id="215043" name="Rectangle 3"/>
          <p:cNvSpPr>
            <a:spLocks noChangeArrowheads="1"/>
          </p:cNvSpPr>
          <p:nvPr/>
        </p:nvSpPr>
        <p:spPr bwMode="auto">
          <a:xfrm>
            <a:off x="838200" y="1688069"/>
            <a:ext cx="5577168" cy="830997"/>
          </a:xfrm>
          <a:prstGeom prst="rect">
            <a:avLst/>
          </a:prstGeom>
          <a:solidFill>
            <a:schemeClr val="bg1"/>
          </a:solidFill>
          <a:ln w="9525">
            <a:solidFill>
              <a:schemeClr val="accent1">
                <a:shade val="50000"/>
              </a:schemeClr>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Product(name, price, company)</a:t>
            </a:r>
          </a:p>
          <a:p>
            <a:r>
              <a:rPr lang="en-US" sz="2400" dirty="0">
                <a:solidFill>
                  <a:schemeClr val="accent2"/>
                </a:solidFill>
                <a:latin typeface="Menlo" charset="0"/>
                <a:ea typeface="Menlo" charset="0"/>
                <a:cs typeface="Menlo" charset="0"/>
              </a:rPr>
              <a:t>Company(name, city)</a:t>
            </a:r>
          </a:p>
        </p:txBody>
      </p:sp>
      <p:sp>
        <p:nvSpPr>
          <p:cNvPr id="215044" name="Text Box 4"/>
          <p:cNvSpPr txBox="1">
            <a:spLocks noChangeArrowheads="1"/>
          </p:cNvSpPr>
          <p:nvPr/>
        </p:nvSpPr>
        <p:spPr bwMode="auto">
          <a:xfrm>
            <a:off x="8610026" y="1454717"/>
            <a:ext cx="2743774" cy="1200329"/>
          </a:xfrm>
          <a:prstGeom prst="rect">
            <a:avLst/>
          </a:prstGeom>
          <a:noFill/>
          <a:ln w="9525">
            <a:noFill/>
            <a:miter lim="800000"/>
            <a:headEnd/>
            <a:tailEnd/>
          </a:ln>
          <a:effectLst/>
        </p:spPr>
        <p:txBody>
          <a:bodyPr wrap="square">
            <a:spAutoFit/>
          </a:bodyPr>
          <a:lstStyle/>
          <a:p>
            <a:r>
              <a:rPr lang="en-US" sz="2400" dirty="0">
                <a:latin typeface="+mj-lt"/>
              </a:rPr>
              <a:t>Find all companies with products </a:t>
            </a:r>
            <a:r>
              <a:rPr lang="en-US" sz="2400" u="sng" dirty="0">
                <a:latin typeface="+mj-lt"/>
              </a:rPr>
              <a:t>all</a:t>
            </a:r>
            <a:r>
              <a:rPr lang="en-US" sz="2400" dirty="0">
                <a:latin typeface="+mj-lt"/>
              </a:rPr>
              <a:t> having price &lt; 100</a:t>
            </a:r>
          </a:p>
        </p:txBody>
      </p:sp>
      <p:sp>
        <p:nvSpPr>
          <p:cNvPr id="215045" name="Rectangle 5"/>
          <p:cNvSpPr>
            <a:spLocks noChangeArrowheads="1"/>
          </p:cNvSpPr>
          <p:nvPr/>
        </p:nvSpPr>
        <p:spPr bwMode="auto">
          <a:xfrm>
            <a:off x="838200" y="3155025"/>
            <a:ext cx="7149985" cy="1754326"/>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eaLnBrk="0" hangingPunct="0">
              <a:lnSpc>
                <a:spcPct val="90000"/>
              </a:lnSpc>
            </a:pPr>
            <a:r>
              <a:rPr lang="en-US" sz="2400" dirty="0">
                <a:solidFill>
                  <a:schemeClr val="accent2"/>
                </a:solidFill>
                <a:latin typeface="Menlo" charset="0"/>
                <a:ea typeface="Menlo" charset="0"/>
                <a:cs typeface="Menlo" charset="0"/>
              </a:rPr>
              <a:t>SELECT DISTINCT</a:t>
            </a:r>
            <a:r>
              <a:rPr lang="en-US" sz="2400" dirty="0">
                <a:latin typeface="Menlo" charset="0"/>
                <a:ea typeface="Menlo" charset="0"/>
                <a:cs typeface="Menlo" charset="0"/>
              </a:rPr>
              <a:t> </a:t>
            </a:r>
            <a:r>
              <a:rPr lang="en-US" sz="2400" dirty="0" err="1">
                <a:latin typeface="Menlo" charset="0"/>
                <a:ea typeface="Menlo" charset="0"/>
                <a:cs typeface="Menlo" charset="0"/>
              </a:rPr>
              <a:t>Company.cname</a:t>
            </a:r>
            <a:endParaRPr lang="en-US" sz="2400" dirty="0">
              <a:latin typeface="Menlo" charset="0"/>
              <a:ea typeface="Menlo" charset="0"/>
              <a:cs typeface="Menlo" charset="0"/>
            </a:endParaRPr>
          </a:p>
          <a:p>
            <a:pPr eaLnBrk="0" hangingPunct="0">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Company</a:t>
            </a:r>
          </a:p>
          <a:p>
            <a:pPr eaLnBrk="0" hangingPunct="0">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t>
            </a:r>
            <a:r>
              <a:rPr lang="en-US" sz="2400" dirty="0" err="1">
                <a:latin typeface="Menlo" charset="0"/>
                <a:ea typeface="Menlo" charset="0"/>
                <a:cs typeface="Menlo" charset="0"/>
              </a:rPr>
              <a:t>Company.name</a:t>
            </a:r>
            <a:r>
              <a:rPr lang="en-US" sz="2400" dirty="0">
                <a:latin typeface="Menlo" charset="0"/>
                <a:ea typeface="Menlo" charset="0"/>
                <a:cs typeface="Menlo" charset="0"/>
              </a:rPr>
              <a:t> </a:t>
            </a:r>
            <a:r>
              <a:rPr lang="en-US" sz="2400" dirty="0">
                <a:solidFill>
                  <a:srgbClr val="FF0000"/>
                </a:solidFill>
                <a:latin typeface="Menlo" charset="0"/>
                <a:ea typeface="Menlo" charset="0"/>
                <a:cs typeface="Menlo" charset="0"/>
              </a:rPr>
              <a:t>NOT IN</a:t>
            </a:r>
            <a:r>
              <a:rPr lang="en-US" sz="2400" dirty="0">
                <a:latin typeface="Menlo" charset="0"/>
                <a:ea typeface="Menlo" charset="0"/>
                <a:cs typeface="Menlo" charset="0"/>
              </a:rPr>
              <a:t>(</a:t>
            </a:r>
          </a:p>
          <a:p>
            <a:pPr eaLnBrk="0" hangingPunct="0">
              <a:lnSpc>
                <a:spcPct val="90000"/>
              </a:lnSpc>
            </a:pPr>
            <a:r>
              <a:rPr lang="en-US" sz="2400" dirty="0">
                <a:latin typeface="Menlo" charset="0"/>
                <a:ea typeface="Menlo" charset="0"/>
                <a:cs typeface="Menlo" charset="0"/>
              </a:rPr>
              <a:t>	SELECT </a:t>
            </a:r>
            <a:r>
              <a:rPr lang="en-US" sz="2400" dirty="0" err="1">
                <a:latin typeface="Menlo" charset="0"/>
                <a:ea typeface="Menlo" charset="0"/>
                <a:cs typeface="Menlo" charset="0"/>
              </a:rPr>
              <a:t>Product.company</a:t>
            </a:r>
            <a:endParaRPr lang="en-US" sz="2400" dirty="0">
              <a:latin typeface="Menlo" charset="0"/>
              <a:ea typeface="Menlo" charset="0"/>
              <a:cs typeface="Menlo" charset="0"/>
            </a:endParaRPr>
          </a:p>
          <a:p>
            <a:pPr eaLnBrk="0" hangingPunct="0">
              <a:lnSpc>
                <a:spcPct val="90000"/>
              </a:lnSpc>
            </a:pPr>
            <a:r>
              <a:rPr lang="en-US" sz="2400" dirty="0">
                <a:latin typeface="Menlo" charset="0"/>
                <a:ea typeface="Menlo" charset="0"/>
                <a:cs typeface="Menlo" charset="0"/>
              </a:rPr>
              <a:t>	FROM </a:t>
            </a:r>
            <a:r>
              <a:rPr lang="en-US" sz="2400" dirty="0" err="1">
                <a:latin typeface="Menlo" charset="0"/>
                <a:ea typeface="Menlo" charset="0"/>
                <a:cs typeface="Menlo" charset="0"/>
              </a:rPr>
              <a:t>Product.price</a:t>
            </a:r>
            <a:r>
              <a:rPr lang="en-US" sz="2400" dirty="0">
                <a:latin typeface="Menlo" charset="0"/>
                <a:ea typeface="Menlo" charset="0"/>
                <a:cs typeface="Menlo" charset="0"/>
              </a:rPr>
              <a:t> &gt;= 100)</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76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Quantifiers</a:t>
              </a:r>
            </a:p>
          </p:txBody>
        </p:sp>
      </p:grpSp>
      <p:sp>
        <p:nvSpPr>
          <p:cNvPr id="2" name="TextBox 1"/>
          <p:cNvSpPr txBox="1"/>
          <p:nvPr/>
        </p:nvSpPr>
        <p:spPr>
          <a:xfrm>
            <a:off x="838200" y="5309307"/>
            <a:ext cx="3695700" cy="830997"/>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A </a:t>
            </a:r>
            <a:r>
              <a:rPr lang="en-US" sz="2400" b="1" u="sng" dirty="0">
                <a:latin typeface="+mj-lt"/>
              </a:rPr>
              <a:t>universal quantifier</a:t>
            </a:r>
            <a:r>
              <a:rPr lang="en-US" sz="2400" dirty="0">
                <a:latin typeface="+mj-lt"/>
              </a:rPr>
              <a:t> is of the form “for all”</a:t>
            </a:r>
          </a:p>
        </p:txBody>
      </p:sp>
      <p:sp>
        <p:nvSpPr>
          <p:cNvPr id="12" name="Text Box 5"/>
          <p:cNvSpPr txBox="1">
            <a:spLocks noChangeArrowheads="1"/>
          </p:cNvSpPr>
          <p:nvPr/>
        </p:nvSpPr>
        <p:spPr bwMode="auto">
          <a:xfrm>
            <a:off x="6339053" y="5652838"/>
            <a:ext cx="2650936" cy="461665"/>
          </a:xfrm>
          <a:prstGeom prst="rect">
            <a:avLst/>
          </a:prstGeom>
          <a:noFill/>
          <a:ln w="9525">
            <a:noFill/>
            <a:miter lim="800000"/>
            <a:headEnd/>
            <a:tailEnd/>
          </a:ln>
          <a:effectLst/>
        </p:spPr>
        <p:txBody>
          <a:bodyPr wrap="none">
            <a:spAutoFit/>
          </a:bodyPr>
          <a:lstStyle/>
          <a:p>
            <a:r>
              <a:rPr lang="en-US" sz="2400" dirty="0">
                <a:solidFill>
                  <a:srgbClr val="FF5050"/>
                </a:solidFill>
              </a:rPr>
              <a:t>Universal: hard !  </a:t>
            </a:r>
            <a:r>
              <a:rPr lang="en-US" sz="2400" dirty="0">
                <a:solidFill>
                  <a:srgbClr val="FF5050"/>
                </a:solidFill>
                <a:sym typeface="Wingdings" charset="2"/>
              </a:rPr>
              <a:t></a:t>
            </a:r>
            <a:endParaRPr lang="en-US" sz="2400" dirty="0">
              <a:solidFill>
                <a:srgbClr val="FF5050"/>
              </a:solidFill>
            </a:endParaRPr>
          </a:p>
        </p:txBody>
      </p:sp>
      <p:sp>
        <p:nvSpPr>
          <p:cNvPr id="13" name="Text Box 4"/>
          <p:cNvSpPr txBox="1">
            <a:spLocks noChangeArrowheads="1"/>
          </p:cNvSpPr>
          <p:nvPr/>
        </p:nvSpPr>
        <p:spPr bwMode="auto">
          <a:xfrm>
            <a:off x="8610026" y="3669194"/>
            <a:ext cx="2743774" cy="1569660"/>
          </a:xfrm>
          <a:prstGeom prst="rect">
            <a:avLst/>
          </a:prstGeom>
          <a:noFill/>
          <a:ln w="9525">
            <a:noFill/>
            <a:miter lim="800000"/>
            <a:headEnd/>
            <a:tailEnd/>
          </a:ln>
          <a:effectLst/>
        </p:spPr>
        <p:txBody>
          <a:bodyPr wrap="square">
            <a:spAutoFit/>
          </a:bodyPr>
          <a:lstStyle/>
          <a:p>
            <a:r>
              <a:rPr lang="en-US" sz="2400" dirty="0">
                <a:latin typeface="+mj-lt"/>
              </a:rPr>
              <a:t>Find all companies that make </a:t>
            </a:r>
            <a:r>
              <a:rPr lang="en-US" sz="2400" u="sng" dirty="0">
                <a:latin typeface="+mj-lt"/>
              </a:rPr>
              <a:t>only </a:t>
            </a:r>
            <a:r>
              <a:rPr lang="en-US" sz="2400" dirty="0">
                <a:latin typeface="+mj-lt"/>
              </a:rPr>
              <a:t>products with price &lt; 100</a:t>
            </a:r>
          </a:p>
        </p:txBody>
      </p:sp>
      <p:sp>
        <p:nvSpPr>
          <p:cNvPr id="3" name="Down Arrow 2"/>
          <p:cNvSpPr/>
          <p:nvPr/>
        </p:nvSpPr>
        <p:spPr>
          <a:xfrm>
            <a:off x="9823019" y="3024377"/>
            <a:ext cx="317787" cy="46881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extBox 3"/>
          <p:cNvSpPr txBox="1"/>
          <p:nvPr/>
        </p:nvSpPr>
        <p:spPr>
          <a:xfrm>
            <a:off x="10210010" y="3056015"/>
            <a:ext cx="1166858" cy="369332"/>
          </a:xfrm>
          <a:prstGeom prst="rect">
            <a:avLst/>
          </a:prstGeom>
          <a:noFill/>
        </p:spPr>
        <p:txBody>
          <a:bodyPr wrap="none" rtlCol="0">
            <a:spAutoFit/>
          </a:bodyPr>
          <a:lstStyle/>
          <a:p>
            <a:r>
              <a:rPr lang="en-US" dirty="0"/>
              <a:t>Equivalent</a:t>
            </a:r>
          </a:p>
        </p:txBody>
      </p:sp>
    </p:spTree>
    <p:extLst>
      <p:ext uri="{BB962C8B-B14F-4D97-AF65-F5344CB8AC3E}">
        <p14:creationId xmlns:p14="http://schemas.microsoft.com/office/powerpoint/2010/main" val="92594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15045"/>
                                        </p:tgtEl>
                                        <p:attrNameLst>
                                          <p:attrName>style.visibility</p:attrName>
                                        </p:attrNameLst>
                                      </p:cBhvr>
                                      <p:to>
                                        <p:strVal val="visible"/>
                                      </p:to>
                                    </p:set>
                                    <p:animEffect transition="in" filter="dissolve">
                                      <p:cBhvr>
                                        <p:cTn id="19" dur="500"/>
                                        <p:tgtEl>
                                          <p:spTgt spid="21504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P spid="215045" grpId="0" animBg="1" autoUpdateAnimBg="0"/>
      <p:bldP spid="2" grpId="0" animBg="1"/>
      <p:bldP spid="12" grpId="0"/>
      <p:bldP spid="13" grpId="0"/>
      <p:bldP spid="3" grpId="0" animBg="1"/>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867F7A8-BC20-4EFA-AF7D-2BE46B5803AB}" type="slidenum">
              <a:rPr lang="en-US"/>
              <a:pPr/>
              <a:t>59</a:t>
            </a:fld>
            <a:endParaRPr lang="en-US"/>
          </a:p>
        </p:txBody>
      </p:sp>
      <p:sp>
        <p:nvSpPr>
          <p:cNvPr id="210946" name="Rectangle 2"/>
          <p:cNvSpPr>
            <a:spLocks noGrp="1" noChangeArrowheads="1"/>
          </p:cNvSpPr>
          <p:nvPr>
            <p:ph type="title"/>
          </p:nvPr>
        </p:nvSpPr>
        <p:spPr/>
        <p:txBody>
          <a:bodyPr/>
          <a:lstStyle/>
          <a:p>
            <a:r>
              <a:rPr lang="en-US" dirty="0"/>
              <a:t>NULLS in SQL</a:t>
            </a:r>
          </a:p>
        </p:txBody>
      </p:sp>
      <p:sp>
        <p:nvSpPr>
          <p:cNvPr id="210947" name="Rectangle 3"/>
          <p:cNvSpPr>
            <a:spLocks noGrp="1" noChangeArrowheads="1"/>
          </p:cNvSpPr>
          <p:nvPr>
            <p:ph type="body" idx="1"/>
          </p:nvPr>
        </p:nvSpPr>
        <p:spPr>
          <a:xfrm>
            <a:off x="838200" y="1600200"/>
            <a:ext cx="10515600" cy="5003800"/>
          </a:xfrm>
        </p:spPr>
        <p:txBody>
          <a:bodyPr>
            <a:normAutofit fontScale="92500" lnSpcReduction="10000"/>
          </a:bodyPr>
          <a:lstStyle/>
          <a:p>
            <a:r>
              <a:rPr lang="en-US" dirty="0"/>
              <a:t>Whenever we don’t have a value, we can put a NULL</a:t>
            </a:r>
          </a:p>
          <a:p>
            <a:endParaRPr lang="en-US" dirty="0"/>
          </a:p>
          <a:p>
            <a:r>
              <a:rPr lang="en-US" dirty="0"/>
              <a:t>Can mean many things:</a:t>
            </a:r>
          </a:p>
          <a:p>
            <a:pPr lvl="1"/>
            <a:r>
              <a:rPr lang="en-US" sz="2600" dirty="0"/>
              <a:t>Value does not exists</a:t>
            </a:r>
          </a:p>
          <a:p>
            <a:pPr lvl="1"/>
            <a:r>
              <a:rPr lang="en-US" sz="2600" dirty="0"/>
              <a:t>Value exists but is unknown</a:t>
            </a:r>
          </a:p>
          <a:p>
            <a:pPr lvl="1"/>
            <a:r>
              <a:rPr lang="en-US" sz="2600" dirty="0"/>
              <a:t>Value not applicable</a:t>
            </a:r>
          </a:p>
          <a:p>
            <a:pPr lvl="1"/>
            <a:r>
              <a:rPr lang="en-US" sz="2600" dirty="0"/>
              <a:t>Etc.</a:t>
            </a:r>
          </a:p>
          <a:p>
            <a:pPr marL="0" indent="0">
              <a:buNone/>
            </a:pPr>
            <a:endParaRPr lang="en-US" dirty="0"/>
          </a:p>
          <a:p>
            <a:r>
              <a:rPr lang="en-US" dirty="0"/>
              <a:t>The schema specifies for each attribute if can be null (</a:t>
            </a:r>
            <a:r>
              <a:rPr lang="en-US" i="1" dirty="0" err="1"/>
              <a:t>nullable</a:t>
            </a:r>
            <a:r>
              <a:rPr lang="en-US" i="1" dirty="0"/>
              <a:t> </a:t>
            </a:r>
            <a:r>
              <a:rPr lang="en-US" dirty="0"/>
              <a:t>attribute) or not</a:t>
            </a:r>
          </a:p>
          <a:p>
            <a:endParaRPr lang="en-US" dirty="0"/>
          </a:p>
          <a:p>
            <a:r>
              <a:rPr lang="en-US" dirty="0"/>
              <a:t>How does SQL cope with tables that have NULLs?</a:t>
            </a:r>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094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09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094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094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09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094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09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198629"/>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0" indent="0">
              <a:buNone/>
            </a:pPr>
            <a:endParaRPr lang="en-US" dirty="0">
              <a:latin typeface="+mj-lt"/>
            </a:endParaRPr>
          </a:p>
          <a:p>
            <a:pPr marL="514350" indent="-514350">
              <a:buAutoNum type="arabicPeriod"/>
            </a:pPr>
            <a:r>
              <a:rPr lang="en-US" dirty="0" err="1">
                <a:latin typeface="+mj-lt"/>
              </a:rPr>
              <a:t>Multiset</a:t>
            </a:r>
            <a:r>
              <a:rPr lang="en-US" dirty="0">
                <a:latin typeface="+mj-lt"/>
              </a:rPr>
              <a:t> operators in SQL</a:t>
            </a:r>
          </a:p>
          <a:p>
            <a:pPr marL="514350" indent="-514350">
              <a:buAutoNum type="arabicPeriod"/>
            </a:pPr>
            <a:endParaRPr lang="en-US" dirty="0">
              <a:latin typeface="+mj-lt"/>
            </a:endParaRPr>
          </a:p>
          <a:p>
            <a:pPr marL="514350" indent="-514350">
              <a:buAutoNum type="arabicPeriod"/>
            </a:pPr>
            <a:r>
              <a:rPr lang="en-US" dirty="0">
                <a:latin typeface="+mj-lt"/>
              </a:rPr>
              <a:t>Nested queries</a:t>
            </a:r>
          </a:p>
          <a:p>
            <a:pPr marL="514350" indent="-514350">
              <a:buAutoNum type="arabicPeriod"/>
            </a:pPr>
            <a:endParaRPr lang="en-US" dirty="0">
              <a:latin typeface="+mj-lt"/>
            </a:endParaRPr>
          </a:p>
          <a:p>
            <a:pPr marL="514350" indent="-514350">
              <a:buAutoNum type="arabicPeriod"/>
            </a:pPr>
            <a:r>
              <a:rPr lang="en-US" dirty="0">
                <a:latin typeface="+mj-lt"/>
              </a:rPr>
              <a:t>ACTIVITY: Set operator subtleties</a:t>
            </a:r>
          </a:p>
        </p:txBody>
      </p:sp>
      <p:sp>
        <p:nvSpPr>
          <p:cNvPr id="4" name="Slide Number Placeholder 3"/>
          <p:cNvSpPr>
            <a:spLocks noGrp="1"/>
          </p:cNvSpPr>
          <p:nvPr>
            <p:ph type="sldNum" sz="quarter" idx="12"/>
          </p:nvPr>
        </p:nvSpPr>
        <p:spPr/>
        <p:txBody>
          <a:bodyPr/>
          <a:lstStyle/>
          <a:p>
            <a:fld id="{DF92A6B5-0D7C-48A8-B49A-953CF10F77E3}" type="slidenum">
              <a:rPr lang="en-US" smtClean="0"/>
              <a:pPr/>
              <a:t>6</a:t>
            </a:fld>
            <a:endParaRPr lang="en-US"/>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1752403"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a:t>
              </a:r>
            </a:p>
          </p:txBody>
        </p:sp>
      </p:grpSp>
    </p:spTree>
    <p:extLst>
      <p:ext uri="{BB962C8B-B14F-4D97-AF65-F5344CB8AC3E}">
        <p14:creationId xmlns:p14="http://schemas.microsoft.com/office/powerpoint/2010/main" val="2659332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CAB3F50-4467-4A37-BA73-98C64D7E28FF}" type="slidenum">
              <a:rPr lang="en-US"/>
              <a:pPr/>
              <a:t>60</a:t>
            </a:fld>
            <a:endParaRPr lang="en-US"/>
          </a:p>
        </p:txBody>
      </p:sp>
      <p:sp>
        <p:nvSpPr>
          <p:cNvPr id="181250" name="Rectangle 2"/>
          <p:cNvSpPr>
            <a:spLocks noGrp="1" noChangeArrowheads="1"/>
          </p:cNvSpPr>
          <p:nvPr>
            <p:ph type="title"/>
          </p:nvPr>
        </p:nvSpPr>
        <p:spPr/>
        <p:txBody>
          <a:bodyPr/>
          <a:lstStyle/>
          <a:p>
            <a:r>
              <a:rPr lang="en-US"/>
              <a:t>Null Values</a:t>
            </a:r>
          </a:p>
        </p:txBody>
      </p:sp>
      <p:sp>
        <p:nvSpPr>
          <p:cNvPr id="181251" name="Rectangle 3"/>
          <p:cNvSpPr>
            <a:spLocks noGrp="1" noChangeArrowheads="1"/>
          </p:cNvSpPr>
          <p:nvPr>
            <p:ph type="body" idx="1"/>
          </p:nvPr>
        </p:nvSpPr>
        <p:spPr/>
        <p:txBody>
          <a:bodyPr>
            <a:normAutofit/>
          </a:bodyPr>
          <a:lstStyle/>
          <a:p>
            <a:r>
              <a:rPr lang="en-US" i="1" dirty="0"/>
              <a:t>For numerical operations, </a:t>
            </a:r>
            <a:r>
              <a:rPr lang="en-US" dirty="0"/>
              <a:t>NULL -&gt; NULL:</a:t>
            </a:r>
          </a:p>
          <a:p>
            <a:pPr lvl="1"/>
            <a:r>
              <a:rPr lang="en-US" dirty="0"/>
              <a:t>If x = NULL then 4*(3-x)/7 is still NULL</a:t>
            </a:r>
          </a:p>
          <a:p>
            <a:pPr marL="0" indent="0">
              <a:buNone/>
            </a:pPr>
            <a:endParaRPr lang="en-US" dirty="0"/>
          </a:p>
          <a:p>
            <a:r>
              <a:rPr lang="en-US" i="1" dirty="0"/>
              <a:t>For </a:t>
            </a:r>
            <a:r>
              <a:rPr lang="en-US" i="1" dirty="0" err="1"/>
              <a:t>boolean</a:t>
            </a:r>
            <a:r>
              <a:rPr lang="en-US" i="1" dirty="0"/>
              <a:t> operations, </a:t>
            </a:r>
            <a:r>
              <a:rPr lang="en-US" dirty="0"/>
              <a:t>in SQL there are three values:</a:t>
            </a:r>
          </a:p>
          <a:p>
            <a:pPr lvl="1">
              <a:buFontTx/>
              <a:buNone/>
            </a:pPr>
            <a:endParaRPr lang="en-US" b="1" dirty="0"/>
          </a:p>
          <a:p>
            <a:pPr lvl="1">
              <a:buFontTx/>
              <a:buNone/>
            </a:pPr>
            <a:r>
              <a:rPr lang="en-US" b="1" dirty="0"/>
              <a:t>FALSE             = 	0</a:t>
            </a:r>
          </a:p>
          <a:p>
            <a:pPr lvl="1">
              <a:buFontTx/>
              <a:buNone/>
            </a:pPr>
            <a:r>
              <a:rPr lang="en-US" b="1" dirty="0"/>
              <a:t>UNKNOWN    = 	0.5</a:t>
            </a:r>
          </a:p>
          <a:p>
            <a:pPr lvl="1">
              <a:buFontTx/>
              <a:buNone/>
            </a:pPr>
            <a:r>
              <a:rPr lang="en-US" b="1" dirty="0"/>
              <a:t>TRUE               = 	1</a:t>
            </a:r>
          </a:p>
          <a:p>
            <a:pPr lvl="1">
              <a:buFontTx/>
              <a:buNone/>
            </a:pPr>
            <a:endParaRPr lang="en-US" b="1" dirty="0"/>
          </a:p>
          <a:p>
            <a:pPr lvl="1"/>
            <a:r>
              <a:rPr lang="en-US" dirty="0"/>
              <a:t>If x= NULL then x=“Joe” is UNKNOWN</a:t>
            </a:r>
          </a:p>
          <a:p>
            <a:pPr lvl="1">
              <a:buFontTx/>
              <a:buNone/>
            </a:pPr>
            <a:endParaRPr lang="en-US" dirty="0"/>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Tree>
    <p:extLst>
      <p:ext uri="{BB962C8B-B14F-4D97-AF65-F5344CB8AC3E}">
        <p14:creationId xmlns:p14="http://schemas.microsoft.com/office/powerpoint/2010/main" val="176291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2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1251">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1251">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25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1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93C33BD-9F88-4F66-8FF8-5370184D3722}" type="slidenum">
              <a:rPr lang="en-US"/>
              <a:pPr/>
              <a:t>61</a:t>
            </a:fld>
            <a:endParaRPr lang="en-US" dirty="0"/>
          </a:p>
        </p:txBody>
      </p:sp>
      <p:sp>
        <p:nvSpPr>
          <p:cNvPr id="182274" name="Rectangle 2"/>
          <p:cNvSpPr>
            <a:spLocks noGrp="1" noChangeArrowheads="1"/>
          </p:cNvSpPr>
          <p:nvPr>
            <p:ph type="title"/>
          </p:nvPr>
        </p:nvSpPr>
        <p:spPr/>
        <p:txBody>
          <a:bodyPr/>
          <a:lstStyle/>
          <a:p>
            <a:r>
              <a:rPr lang="en-US"/>
              <a:t>Null Values</a:t>
            </a:r>
          </a:p>
        </p:txBody>
      </p:sp>
      <p:sp>
        <p:nvSpPr>
          <p:cNvPr id="182275" name="Rectangle 3"/>
          <p:cNvSpPr>
            <a:spLocks noGrp="1" noChangeArrowheads="1"/>
          </p:cNvSpPr>
          <p:nvPr>
            <p:ph type="body" idx="1"/>
          </p:nvPr>
        </p:nvSpPr>
        <p:spPr>
          <a:xfrm>
            <a:off x="838200" y="1793054"/>
            <a:ext cx="7772400" cy="3327400"/>
          </a:xfrm>
        </p:spPr>
        <p:txBody>
          <a:bodyPr/>
          <a:lstStyle/>
          <a:p>
            <a:r>
              <a:rPr lang="en-US" dirty="0"/>
              <a:t>C1 AND C2   =  min(C1, C2)</a:t>
            </a:r>
          </a:p>
          <a:p>
            <a:r>
              <a:rPr lang="en-US" dirty="0"/>
              <a:t>C1  OR   C2   =  max(C1, C2)</a:t>
            </a:r>
          </a:p>
          <a:p>
            <a:r>
              <a:rPr lang="en-US" dirty="0"/>
              <a:t>NOT C1         =  1 – C1</a:t>
            </a:r>
          </a:p>
          <a:p>
            <a:pPr>
              <a:buFontTx/>
              <a:buNone/>
            </a:pPr>
            <a:endParaRPr lang="en-US" dirty="0"/>
          </a:p>
          <a:p>
            <a:pPr>
              <a:buFontTx/>
              <a:buNone/>
            </a:pPr>
            <a:endParaRPr lang="en-US" dirty="0"/>
          </a:p>
          <a:p>
            <a:pPr>
              <a:buFontTx/>
              <a:buNone/>
            </a:pPr>
            <a:endParaRPr lang="en-US" dirty="0"/>
          </a:p>
          <a:p>
            <a:pPr>
              <a:buFontTx/>
              <a:buNone/>
            </a:pPr>
            <a:endParaRPr lang="en-US" dirty="0"/>
          </a:p>
        </p:txBody>
      </p:sp>
      <p:sp>
        <p:nvSpPr>
          <p:cNvPr id="182276" name="Rectangle 4"/>
          <p:cNvSpPr>
            <a:spLocks noChangeArrowheads="1"/>
          </p:cNvSpPr>
          <p:nvPr/>
        </p:nvSpPr>
        <p:spPr bwMode="auto">
          <a:xfrm>
            <a:off x="2286000" y="3581401"/>
            <a:ext cx="6692858"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pPr>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pPr>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a:t>
            </a:r>
          </a:p>
          <a:p>
            <a:pPr>
              <a:lnSpc>
                <a:spcPct val="90000"/>
              </a:lnSpc>
            </a:pPr>
            <a:r>
              <a:rPr lang="en-US" sz="2400" dirty="0">
                <a:latin typeface="Menlo" charset="0"/>
                <a:ea typeface="Menlo" charset="0"/>
                <a:cs typeface="Menlo" charset="0"/>
              </a:rPr>
              <a:t>  AND (height &gt; 6 AND weight &gt; 190)</a:t>
            </a:r>
          </a:p>
        </p:txBody>
      </p:sp>
      <p:sp>
        <p:nvSpPr>
          <p:cNvPr id="182277" name="Text Box 5"/>
          <p:cNvSpPr txBox="1">
            <a:spLocks noChangeArrowheads="1"/>
          </p:cNvSpPr>
          <p:nvPr/>
        </p:nvSpPr>
        <p:spPr bwMode="auto">
          <a:xfrm>
            <a:off x="9299538" y="3679890"/>
            <a:ext cx="1975477" cy="1323439"/>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r>
              <a:rPr lang="en-US" sz="2000" dirty="0">
                <a:latin typeface="+mj-lt"/>
              </a:rPr>
              <a:t>Won’t return e.g.</a:t>
            </a:r>
            <a:br>
              <a:rPr lang="en-US" sz="2000" dirty="0">
                <a:latin typeface="+mj-lt"/>
              </a:rPr>
            </a:br>
            <a:r>
              <a:rPr lang="en-US" sz="2000" dirty="0">
                <a:latin typeface="+mj-lt"/>
              </a:rPr>
              <a:t>(age=20</a:t>
            </a:r>
            <a:br>
              <a:rPr lang="en-US" sz="2000" dirty="0">
                <a:latin typeface="+mj-lt"/>
              </a:rPr>
            </a:br>
            <a:r>
              <a:rPr lang="en-US" sz="2000" dirty="0">
                <a:latin typeface="+mj-lt"/>
              </a:rPr>
              <a:t>height=NULL</a:t>
            </a:r>
            <a:br>
              <a:rPr lang="en-US" sz="2000" dirty="0">
                <a:latin typeface="+mj-lt"/>
              </a:rPr>
            </a:br>
            <a:r>
              <a:rPr lang="en-US" sz="2000" dirty="0">
                <a:latin typeface="+mj-lt"/>
              </a:rPr>
              <a:t>weight=200)!</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2544660" y="5708134"/>
            <a:ext cx="6625981" cy="46166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a:spAutoFit/>
          </a:bodyPr>
          <a:lstStyle/>
          <a:p>
            <a:pPr>
              <a:buFontTx/>
              <a:buNone/>
            </a:pPr>
            <a:r>
              <a:rPr lang="en-US" sz="2400" dirty="0">
                <a:latin typeface="+mj-lt"/>
              </a:rPr>
              <a:t>Rule in SQL: include only tuples that yield TRUE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2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2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P spid="182276" grpId="0" animBg="1"/>
      <p:bldP spid="182277" grpId="0" animBg="1"/>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972907-1C6D-41FA-AAF1-1B0777B84EE1}" type="slidenum">
              <a:rPr lang="en-US"/>
              <a:pPr/>
              <a:t>62</a:t>
            </a:fld>
            <a:endParaRPr lang="en-US"/>
          </a:p>
        </p:txBody>
      </p:sp>
      <p:sp>
        <p:nvSpPr>
          <p:cNvPr id="183298" name="Rectangle 2"/>
          <p:cNvSpPr>
            <a:spLocks noGrp="1" noChangeArrowheads="1"/>
          </p:cNvSpPr>
          <p:nvPr>
            <p:ph type="title"/>
          </p:nvPr>
        </p:nvSpPr>
        <p:spPr/>
        <p:txBody>
          <a:bodyPr/>
          <a:lstStyle/>
          <a:p>
            <a:r>
              <a:rPr lang="en-US"/>
              <a:t>Null Values</a:t>
            </a:r>
          </a:p>
        </p:txBody>
      </p:sp>
      <p:sp>
        <p:nvSpPr>
          <p:cNvPr id="183299" name="Rectangle 3"/>
          <p:cNvSpPr>
            <a:spLocks noGrp="1" noChangeArrowheads="1"/>
          </p:cNvSpPr>
          <p:nvPr>
            <p:ph type="body" idx="1"/>
          </p:nvPr>
        </p:nvSpPr>
        <p:spPr>
          <a:xfrm>
            <a:off x="838200" y="1793054"/>
            <a:ext cx="7772400" cy="2463800"/>
          </a:xfrm>
        </p:spPr>
        <p:txBody>
          <a:bodyPr/>
          <a:lstStyle/>
          <a:p>
            <a:pPr>
              <a:buFontTx/>
              <a:buNone/>
            </a:pPr>
            <a:r>
              <a:rPr lang="en-US" dirty="0"/>
              <a:t>Unexpected behavior:</a:t>
            </a:r>
          </a:p>
          <a:p>
            <a:pPr>
              <a:buFontTx/>
              <a:buNone/>
            </a:pPr>
            <a:endParaRPr lang="en-US" dirty="0"/>
          </a:p>
          <a:p>
            <a:pPr>
              <a:buFontTx/>
              <a:buNone/>
            </a:pPr>
            <a:endParaRPr lang="en-US" dirty="0"/>
          </a:p>
          <a:p>
            <a:pPr>
              <a:buFontTx/>
              <a:buNone/>
            </a:pPr>
            <a:endParaRPr lang="en-US" dirty="0"/>
          </a:p>
        </p:txBody>
      </p:sp>
      <p:sp>
        <p:nvSpPr>
          <p:cNvPr id="183300" name="Rectangle 4"/>
          <p:cNvSpPr>
            <a:spLocks noChangeArrowheads="1"/>
          </p:cNvSpPr>
          <p:nvPr/>
        </p:nvSpPr>
        <p:spPr bwMode="auto">
          <a:xfrm>
            <a:off x="2209800" y="2823189"/>
            <a:ext cx="539121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OR age &gt;= 25</a:t>
            </a: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2822434" y="4591988"/>
            <a:ext cx="4165949" cy="461665"/>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none">
            <a:spAutoFit/>
          </a:bodyPr>
          <a:lstStyle/>
          <a:p>
            <a:pPr>
              <a:buFontTx/>
              <a:buNone/>
            </a:pPr>
            <a:r>
              <a:rPr lang="en-US" sz="2400" dirty="0">
                <a:latin typeface="+mj-lt"/>
              </a:rPr>
              <a:t>Some Persons are not included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P spid="183300" grpId="0" animBg="1"/>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BE9F5DF-F5ED-4687-AAE7-F03980B72BA6}" type="slidenum">
              <a:rPr lang="en-US"/>
              <a:pPr/>
              <a:t>63</a:t>
            </a:fld>
            <a:endParaRPr lang="en-US"/>
          </a:p>
        </p:txBody>
      </p:sp>
      <p:sp>
        <p:nvSpPr>
          <p:cNvPr id="184322" name="Rectangle 2"/>
          <p:cNvSpPr>
            <a:spLocks noGrp="1" noChangeArrowheads="1"/>
          </p:cNvSpPr>
          <p:nvPr>
            <p:ph type="title"/>
          </p:nvPr>
        </p:nvSpPr>
        <p:spPr/>
        <p:txBody>
          <a:bodyPr/>
          <a:lstStyle/>
          <a:p>
            <a:r>
              <a:rPr lang="en-US"/>
              <a:t>Null Values</a:t>
            </a:r>
          </a:p>
        </p:txBody>
      </p:sp>
      <p:sp>
        <p:nvSpPr>
          <p:cNvPr id="184323" name="Rectangle 3"/>
          <p:cNvSpPr>
            <a:spLocks noGrp="1" noChangeArrowheads="1"/>
          </p:cNvSpPr>
          <p:nvPr>
            <p:ph type="body" idx="1"/>
          </p:nvPr>
        </p:nvSpPr>
        <p:spPr>
          <a:xfrm>
            <a:off x="838200" y="1793054"/>
            <a:ext cx="8229600" cy="2575746"/>
          </a:xfrm>
        </p:spPr>
        <p:txBody>
          <a:bodyPr>
            <a:normAutofit/>
          </a:bodyPr>
          <a:lstStyle/>
          <a:p>
            <a:pPr>
              <a:lnSpc>
                <a:spcPct val="90000"/>
              </a:lnSpc>
              <a:buFontTx/>
              <a:buNone/>
            </a:pPr>
            <a:r>
              <a:rPr lang="en-US" dirty="0"/>
              <a:t>Can test for NULL explicitly:</a:t>
            </a:r>
          </a:p>
          <a:p>
            <a:pPr lvl="1">
              <a:lnSpc>
                <a:spcPct val="90000"/>
              </a:lnSpc>
            </a:pPr>
            <a:r>
              <a:rPr lang="en-US" dirty="0"/>
              <a:t>x IS NULL</a:t>
            </a:r>
          </a:p>
          <a:p>
            <a:pPr lvl="1">
              <a:lnSpc>
                <a:spcPct val="90000"/>
              </a:lnSpc>
            </a:pPr>
            <a:r>
              <a:rPr lang="en-US" dirty="0"/>
              <a:t>x IS NOT NULL</a:t>
            </a:r>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p:txBody>
      </p:sp>
      <p:sp>
        <p:nvSpPr>
          <p:cNvPr id="184324" name="Rectangle 4"/>
          <p:cNvSpPr>
            <a:spLocks noChangeArrowheads="1"/>
          </p:cNvSpPr>
          <p:nvPr/>
        </p:nvSpPr>
        <p:spPr bwMode="auto">
          <a:xfrm>
            <a:off x="2133600" y="3505201"/>
            <a:ext cx="5577168" cy="14219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pPr>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p>
          <a:p>
            <a:pPr>
              <a:lnSpc>
                <a:spcPct val="90000"/>
              </a:lnSpc>
            </a:pPr>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Person</a:t>
            </a:r>
          </a:p>
          <a:p>
            <a:pPr>
              <a:lnSpc>
                <a:spcPct val="90000"/>
              </a:lnSpc>
            </a:pPr>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age &lt; 25 OR age &gt;= 25 </a:t>
            </a:r>
          </a:p>
          <a:p>
            <a:pPr>
              <a:lnSpc>
                <a:spcPct val="90000"/>
              </a:lnSpc>
            </a:pPr>
            <a:r>
              <a:rPr lang="en-US" sz="2400" dirty="0">
                <a:latin typeface="Menlo" charset="0"/>
                <a:ea typeface="Menlo" charset="0"/>
                <a:cs typeface="Menlo" charset="0"/>
              </a:rPr>
              <a:t>    OR age </a:t>
            </a:r>
            <a:r>
              <a:rPr lang="en-US" sz="2400" dirty="0">
                <a:solidFill>
                  <a:srgbClr val="FF5050"/>
                </a:solidFill>
                <a:latin typeface="Menlo" charset="0"/>
                <a:ea typeface="Menlo" charset="0"/>
                <a:cs typeface="Menlo" charset="0"/>
              </a:rPr>
              <a:t>IS NULL</a:t>
            </a:r>
            <a:endParaRPr lang="en-US" sz="2400" dirty="0">
              <a:latin typeface="Menlo" charset="0"/>
              <a:ea typeface="Menlo" charset="0"/>
              <a:cs typeface="Menlo" charset="0"/>
            </a:endParaRPr>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44971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NULLs</a:t>
              </a:r>
            </a:p>
          </p:txBody>
        </p:sp>
      </p:grpSp>
      <p:sp>
        <p:nvSpPr>
          <p:cNvPr id="2" name="Rectangle 1"/>
          <p:cNvSpPr/>
          <p:nvPr/>
        </p:nvSpPr>
        <p:spPr>
          <a:xfrm>
            <a:off x="3143043" y="5656215"/>
            <a:ext cx="3558282" cy="42473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a:spAutoFit/>
          </a:bodyPr>
          <a:lstStyle/>
          <a:p>
            <a:pPr>
              <a:lnSpc>
                <a:spcPct val="90000"/>
              </a:lnSpc>
              <a:buFontTx/>
              <a:buNone/>
            </a:pPr>
            <a:r>
              <a:rPr lang="en-US" sz="2400">
                <a:latin typeface="+mj-lt"/>
              </a:rPr>
              <a:t>Now it includes all Persons!</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P spid="184324" grpId="0" animBg="1"/>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5DB0800-3CE4-4806-8E29-034BECC3698A}" type="slidenum">
              <a:rPr lang="en-US"/>
              <a:pPr/>
              <a:t>64</a:t>
            </a:fld>
            <a:endParaRPr lang="en-US"/>
          </a:p>
        </p:txBody>
      </p:sp>
      <p:sp>
        <p:nvSpPr>
          <p:cNvPr id="237570" name="Rectangle 2"/>
          <p:cNvSpPr>
            <a:spLocks noGrp="1" noChangeArrowheads="1"/>
          </p:cNvSpPr>
          <p:nvPr>
            <p:ph type="title"/>
          </p:nvPr>
        </p:nvSpPr>
        <p:spPr/>
        <p:txBody>
          <a:bodyPr/>
          <a:lstStyle/>
          <a:p>
            <a:r>
              <a:rPr lang="en-US" dirty="0"/>
              <a:t>RECAP: Inner Joins</a:t>
            </a:r>
          </a:p>
        </p:txBody>
      </p:sp>
      <p:sp>
        <p:nvSpPr>
          <p:cNvPr id="237571" name="Rectangle 3"/>
          <p:cNvSpPr>
            <a:spLocks noGrp="1" noChangeArrowheads="1"/>
          </p:cNvSpPr>
          <p:nvPr>
            <p:ph type="body" idx="1"/>
          </p:nvPr>
        </p:nvSpPr>
        <p:spPr>
          <a:xfrm>
            <a:off x="838200" y="1666876"/>
            <a:ext cx="8686800" cy="4114800"/>
          </a:xfrm>
        </p:spPr>
        <p:txBody>
          <a:bodyPr>
            <a:normAutofit/>
          </a:bodyPr>
          <a:lstStyle/>
          <a:p>
            <a:pPr>
              <a:lnSpc>
                <a:spcPct val="90000"/>
              </a:lnSpc>
              <a:buFontTx/>
              <a:buNone/>
            </a:pPr>
            <a:r>
              <a:rPr lang="en-US" sz="2400" dirty="0"/>
              <a:t>By</a:t>
            </a:r>
            <a:r>
              <a:rPr lang="en-US" sz="2400" i="1" dirty="0"/>
              <a:t> </a:t>
            </a:r>
            <a:r>
              <a:rPr lang="en-US" sz="2400" dirty="0"/>
              <a:t>default, joins in SQL are </a:t>
            </a:r>
            <a:r>
              <a:rPr lang="en-US" sz="2400" b="1" dirty="0"/>
              <a:t>“inner joins”:</a:t>
            </a:r>
          </a:p>
          <a:p>
            <a:pPr eaLnBrk="0" hangingPunct="0">
              <a:lnSpc>
                <a:spcPct val="90000"/>
              </a:lnSpc>
              <a:spcBef>
                <a:spcPct val="0"/>
              </a:spcBef>
              <a:buFontTx/>
              <a:buNone/>
            </a:pPr>
            <a:r>
              <a:rPr lang="en-US" sz="2400" dirty="0">
                <a:solidFill>
                  <a:schemeClr val="accent2"/>
                </a:solidFill>
              </a:rPr>
              <a:t>	</a:t>
            </a:r>
          </a:p>
          <a:p>
            <a:pPr eaLnBrk="0" hangingPunct="0">
              <a:lnSpc>
                <a:spcPct val="90000"/>
              </a:lnSpc>
              <a:spcBef>
                <a:spcPct val="0"/>
              </a:spcBef>
              <a:buFontTx/>
              <a:buNone/>
            </a:pPr>
            <a:r>
              <a:rPr lang="en-US" sz="2400" dirty="0">
                <a:solidFill>
                  <a:schemeClr val="accent2"/>
                </a:solidFill>
              </a:rPr>
              <a:t>     </a:t>
            </a:r>
            <a:endParaRPr lang="en-US" sz="2400" dirty="0"/>
          </a:p>
        </p:txBody>
      </p:sp>
      <p:sp>
        <p:nvSpPr>
          <p:cNvPr id="237572" name="Rectangle 4"/>
          <p:cNvSpPr>
            <a:spLocks noChangeArrowheads="1"/>
          </p:cNvSpPr>
          <p:nvPr/>
        </p:nvSpPr>
        <p:spPr bwMode="auto">
          <a:xfrm>
            <a:off x="838200" y="3166591"/>
            <a:ext cx="8032968"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237573" name="Rectangle 5"/>
          <p:cNvSpPr>
            <a:spLocks noChangeArrowheads="1"/>
          </p:cNvSpPr>
          <p:nvPr/>
        </p:nvSpPr>
        <p:spPr bwMode="auto">
          <a:xfrm>
            <a:off x="838200" y="4539602"/>
            <a:ext cx="6186309"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Purchase</a:t>
            </a:r>
          </a:p>
          <a:p>
            <a:pPr>
              <a:lnSpc>
                <a:spcPct val="90000"/>
              </a:lnSpc>
              <a:spcBef>
                <a:spcPct val="20000"/>
              </a:spcBef>
            </a:pP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2" name="Rectangle 1"/>
          <p:cNvSpPr/>
          <p:nvPr/>
        </p:nvSpPr>
        <p:spPr>
          <a:xfrm>
            <a:off x="838200" y="2245855"/>
            <a:ext cx="4073294" cy="646331"/>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Product(name, category)</a:t>
            </a:r>
          </a:p>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Purchase(</a:t>
            </a:r>
            <a:r>
              <a:rPr lang="en-US" sz="2000" dirty="0" err="1">
                <a:solidFill>
                  <a:schemeClr val="accent2"/>
                </a:solidFill>
                <a:latin typeface="Menlo" charset="0"/>
                <a:ea typeface="Menlo" charset="0"/>
                <a:cs typeface="Menlo" charset="0"/>
              </a:rPr>
              <a:t>prodName</a:t>
            </a:r>
            <a:r>
              <a:rPr lang="en-US" sz="2000" dirty="0">
                <a:solidFill>
                  <a:schemeClr val="accent2"/>
                </a:solidFill>
                <a:latin typeface="Menlo" charset="0"/>
                <a:ea typeface="Menlo" charset="0"/>
                <a:cs typeface="Menlo" charset="0"/>
              </a:rPr>
              <a:t>, store)</a:t>
            </a:r>
            <a:endParaRPr lang="en-US" sz="2000" dirty="0">
              <a:latin typeface="Menlo" charset="0"/>
              <a:ea typeface="Menlo" charset="0"/>
              <a:cs typeface="Menlo" charset="0"/>
            </a:endParaRPr>
          </a:p>
        </p:txBody>
      </p:sp>
      <p:sp>
        <p:nvSpPr>
          <p:cNvPr id="3" name="Right Brace 2"/>
          <p:cNvSpPr/>
          <p:nvPr/>
        </p:nvSpPr>
        <p:spPr>
          <a:xfrm>
            <a:off x="9156700" y="3049350"/>
            <a:ext cx="368300" cy="27323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9726791" y="4237484"/>
            <a:ext cx="1943161" cy="646331"/>
          </a:xfrm>
          <a:prstGeom prst="rect">
            <a:avLst/>
          </a:prstGeom>
          <a:noFill/>
        </p:spPr>
        <p:txBody>
          <a:bodyPr wrap="none" rtlCol="0">
            <a:spAutoFit/>
          </a:bodyPr>
          <a:lstStyle/>
          <a:p>
            <a:r>
              <a:rPr lang="en-US" dirty="0">
                <a:latin typeface="+mj-lt"/>
              </a:rPr>
              <a:t>Both equivalent:</a:t>
            </a:r>
          </a:p>
          <a:p>
            <a:r>
              <a:rPr lang="en-US" dirty="0">
                <a:latin typeface="+mj-lt"/>
              </a:rPr>
              <a:t>Both INNER JOINS!</a:t>
            </a:r>
          </a:p>
        </p:txBody>
      </p:sp>
    </p:spTree>
    <p:extLst>
      <p:ext uri="{BB962C8B-B14F-4D97-AF65-F5344CB8AC3E}">
        <p14:creationId xmlns:p14="http://schemas.microsoft.com/office/powerpoint/2010/main" val="45020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nimBg="1"/>
      <p:bldP spid="237573" grpId="0" animBg="1"/>
      <p:bldP spid="2" grpId="0" animBg="1"/>
      <p:bldP spid="3" grpId="0" animBg="1"/>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5DB0800-3CE4-4806-8E29-034BECC3698A}" type="slidenum">
              <a:rPr lang="en-US"/>
              <a:pPr/>
              <a:t>65</a:t>
            </a:fld>
            <a:endParaRPr lang="en-US"/>
          </a:p>
        </p:txBody>
      </p:sp>
      <p:sp>
        <p:nvSpPr>
          <p:cNvPr id="237570" name="Rectangle 2"/>
          <p:cNvSpPr>
            <a:spLocks noGrp="1" noChangeArrowheads="1"/>
          </p:cNvSpPr>
          <p:nvPr>
            <p:ph type="title"/>
          </p:nvPr>
        </p:nvSpPr>
        <p:spPr/>
        <p:txBody>
          <a:bodyPr/>
          <a:lstStyle/>
          <a:p>
            <a:r>
              <a:rPr lang="en-US" dirty="0"/>
              <a:t>Inner Joins + NULLS = Lost data?</a:t>
            </a:r>
          </a:p>
        </p:txBody>
      </p:sp>
      <p:sp>
        <p:nvSpPr>
          <p:cNvPr id="237571" name="Rectangle 3"/>
          <p:cNvSpPr>
            <a:spLocks noGrp="1" noChangeArrowheads="1"/>
          </p:cNvSpPr>
          <p:nvPr>
            <p:ph type="body" idx="1"/>
          </p:nvPr>
        </p:nvSpPr>
        <p:spPr>
          <a:xfrm>
            <a:off x="838200" y="1666876"/>
            <a:ext cx="8686800" cy="4114800"/>
          </a:xfrm>
        </p:spPr>
        <p:txBody>
          <a:bodyPr>
            <a:normAutofit/>
          </a:bodyPr>
          <a:lstStyle/>
          <a:p>
            <a:pPr>
              <a:lnSpc>
                <a:spcPct val="90000"/>
              </a:lnSpc>
              <a:buFontTx/>
              <a:buNone/>
            </a:pPr>
            <a:r>
              <a:rPr lang="en-US" sz="2400" dirty="0"/>
              <a:t>By</a:t>
            </a:r>
            <a:r>
              <a:rPr lang="en-US" sz="2400" i="1" dirty="0"/>
              <a:t> </a:t>
            </a:r>
            <a:r>
              <a:rPr lang="en-US" sz="2400" dirty="0"/>
              <a:t>default, joins in SQL are </a:t>
            </a:r>
            <a:r>
              <a:rPr lang="en-US" sz="2400" b="1" dirty="0"/>
              <a:t>“inner joins”:</a:t>
            </a:r>
          </a:p>
          <a:p>
            <a:pPr eaLnBrk="0" hangingPunct="0">
              <a:lnSpc>
                <a:spcPct val="90000"/>
              </a:lnSpc>
              <a:spcBef>
                <a:spcPct val="0"/>
              </a:spcBef>
              <a:buFontTx/>
              <a:buNone/>
            </a:pPr>
            <a:r>
              <a:rPr lang="en-US" sz="2400" dirty="0">
                <a:solidFill>
                  <a:schemeClr val="accent2"/>
                </a:solidFill>
              </a:rPr>
              <a:t>	</a:t>
            </a:r>
          </a:p>
          <a:p>
            <a:pPr eaLnBrk="0" hangingPunct="0">
              <a:lnSpc>
                <a:spcPct val="90000"/>
              </a:lnSpc>
              <a:spcBef>
                <a:spcPct val="0"/>
              </a:spcBef>
              <a:buFontTx/>
              <a:buNone/>
            </a:pPr>
            <a:r>
              <a:rPr lang="en-US" sz="2400" dirty="0">
                <a:solidFill>
                  <a:schemeClr val="accent2"/>
                </a:solidFill>
              </a:rPr>
              <a:t>     </a:t>
            </a:r>
            <a:endParaRPr lang="en-US" sz="2400" dirty="0"/>
          </a:p>
        </p:txBody>
      </p:sp>
      <p:sp>
        <p:nvSpPr>
          <p:cNvPr id="237575" name="Rectangle 7"/>
          <p:cNvSpPr>
            <a:spLocks noChangeArrowheads="1"/>
          </p:cNvSpPr>
          <p:nvPr/>
        </p:nvSpPr>
        <p:spPr bwMode="auto">
          <a:xfrm>
            <a:off x="1527794" y="5910103"/>
            <a:ext cx="9024225" cy="430887"/>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400" dirty="0">
                <a:latin typeface="+mj-lt"/>
              </a:rPr>
              <a:t>However: Products that never sold (with no Purchase tuple) will be lost!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3" name="Rectangle 4"/>
          <p:cNvSpPr>
            <a:spLocks noChangeArrowheads="1"/>
          </p:cNvSpPr>
          <p:nvPr/>
        </p:nvSpPr>
        <p:spPr bwMode="auto">
          <a:xfrm>
            <a:off x="838200" y="3166591"/>
            <a:ext cx="8032968"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4" name="Rectangle 5"/>
          <p:cNvSpPr>
            <a:spLocks noChangeArrowheads="1"/>
          </p:cNvSpPr>
          <p:nvPr/>
        </p:nvSpPr>
        <p:spPr bwMode="auto">
          <a:xfrm>
            <a:off x="838200" y="4539602"/>
            <a:ext cx="6186309" cy="1046440"/>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Purchase</a:t>
            </a:r>
          </a:p>
          <a:p>
            <a:pPr>
              <a:lnSpc>
                <a:spcPct val="90000"/>
              </a:lnSpc>
              <a:spcBef>
                <a:spcPct val="20000"/>
              </a:spcBef>
            </a:pPr>
            <a:r>
              <a:rPr lang="en-US" sz="2000" dirty="0">
                <a:solidFill>
                  <a:schemeClr val="accent2"/>
                </a:solidFill>
                <a:latin typeface="Menlo" charset="0"/>
                <a:ea typeface="Menlo" charset="0"/>
                <a:cs typeface="Menlo" charset="0"/>
              </a:rPr>
              <a:t>WHERE</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5" name="Rectangle 14"/>
          <p:cNvSpPr/>
          <p:nvPr/>
        </p:nvSpPr>
        <p:spPr>
          <a:xfrm>
            <a:off x="838200" y="2245855"/>
            <a:ext cx="4073294" cy="646331"/>
          </a:xfrm>
          <a:prstGeom prst="rect">
            <a:avLst/>
          </a:prstGeom>
          <a:solidFill>
            <a:schemeClr val="bg1"/>
          </a:solidFill>
          <a:ln>
            <a:solidFill>
              <a:schemeClr val="tx1"/>
            </a:solidFill>
          </a:ln>
          <a:effectLst>
            <a:outerShdw blurRad="50800" dist="12700" dir="2700000" algn="tl" rotWithShape="0">
              <a:prstClr val="black">
                <a:alpha val="40000"/>
              </a:prstClr>
            </a:outerShdw>
          </a:effectLst>
        </p:spPr>
        <p:txBody>
          <a:bodyPr wrap="square">
            <a:spAutoFit/>
          </a:bodyPr>
          <a:lstStyle/>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Product(name, category)</a:t>
            </a:r>
          </a:p>
          <a:p>
            <a:pPr eaLnBrk="0" hangingPunct="0">
              <a:lnSpc>
                <a:spcPct val="90000"/>
              </a:lnSpc>
              <a:spcBef>
                <a:spcPct val="0"/>
              </a:spcBef>
              <a:buFontTx/>
              <a:buNone/>
            </a:pPr>
            <a:r>
              <a:rPr lang="en-US" sz="2000" dirty="0">
                <a:solidFill>
                  <a:schemeClr val="accent2"/>
                </a:solidFill>
                <a:latin typeface="Menlo" charset="0"/>
                <a:ea typeface="Menlo" charset="0"/>
                <a:cs typeface="Menlo" charset="0"/>
              </a:rPr>
              <a:t>Purchase(</a:t>
            </a:r>
            <a:r>
              <a:rPr lang="en-US" sz="2000" dirty="0" err="1">
                <a:solidFill>
                  <a:schemeClr val="accent2"/>
                </a:solidFill>
                <a:latin typeface="Menlo" charset="0"/>
                <a:ea typeface="Menlo" charset="0"/>
                <a:cs typeface="Menlo" charset="0"/>
              </a:rPr>
              <a:t>prodName</a:t>
            </a:r>
            <a:r>
              <a:rPr lang="en-US" sz="2000" dirty="0">
                <a:solidFill>
                  <a:schemeClr val="accent2"/>
                </a:solidFill>
                <a:latin typeface="Menlo" charset="0"/>
                <a:ea typeface="Menlo" charset="0"/>
                <a:cs typeface="Menlo" charset="0"/>
              </a:rPr>
              <a:t>, store)</a:t>
            </a:r>
            <a:endParaRPr lang="en-US" sz="2000" dirty="0">
              <a:latin typeface="Menlo" charset="0"/>
              <a:ea typeface="Menlo" charset="0"/>
              <a:cs typeface="Menlo" charset="0"/>
            </a:endParaRPr>
          </a:p>
        </p:txBody>
      </p:sp>
    </p:spTree>
    <p:extLst>
      <p:ext uri="{BB962C8B-B14F-4D97-AF65-F5344CB8AC3E}">
        <p14:creationId xmlns:p14="http://schemas.microsoft.com/office/powerpoint/2010/main" val="112979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575"/>
                                        </p:tgtEl>
                                        <p:attrNameLst>
                                          <p:attrName>style.visibility</p:attrName>
                                        </p:attrNameLst>
                                      </p:cBhvr>
                                      <p:to>
                                        <p:strVal val="visible"/>
                                      </p:to>
                                    </p:set>
                                    <p:anim calcmode="lin" valueType="num">
                                      <p:cBhvr additive="base">
                                        <p:cTn id="7" dur="500" fill="hold"/>
                                        <p:tgtEl>
                                          <p:spTgt spid="237575"/>
                                        </p:tgtEl>
                                        <p:attrNameLst>
                                          <p:attrName>ppt_x</p:attrName>
                                        </p:attrNameLst>
                                      </p:cBhvr>
                                      <p:tavLst>
                                        <p:tav tm="0">
                                          <p:val>
                                            <p:strVal val="#ppt_x"/>
                                          </p:val>
                                        </p:tav>
                                        <p:tav tm="100000">
                                          <p:val>
                                            <p:strVal val="#ppt_x"/>
                                          </p:val>
                                        </p:tav>
                                      </p:tavLst>
                                    </p:anim>
                                    <p:anim calcmode="lin" valueType="num">
                                      <p:cBhvr additive="base">
                                        <p:cTn id="8" dur="500" fill="hold"/>
                                        <p:tgtEl>
                                          <p:spTgt spid="2375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7A94F4A-C74E-4167-A38B-CC16B6F5BB20}" type="slidenum">
              <a:rPr lang="en-US"/>
              <a:pPr/>
              <a:t>66</a:t>
            </a:fld>
            <a:endParaRPr lang="en-US"/>
          </a:p>
        </p:txBody>
      </p:sp>
      <p:sp>
        <p:nvSpPr>
          <p:cNvPr id="238594" name="Rectangle 2"/>
          <p:cNvSpPr>
            <a:spLocks noGrp="1" noChangeArrowheads="1"/>
          </p:cNvSpPr>
          <p:nvPr>
            <p:ph type="title"/>
          </p:nvPr>
        </p:nvSpPr>
        <p:spPr/>
        <p:txBody>
          <a:bodyPr/>
          <a:lstStyle/>
          <a:p>
            <a:r>
              <a:rPr lang="en-US" dirty="0"/>
              <a:t>Outer Joins</a:t>
            </a:r>
          </a:p>
        </p:txBody>
      </p:sp>
      <p:sp>
        <p:nvSpPr>
          <p:cNvPr id="238595" name="Rectangle 3"/>
          <p:cNvSpPr>
            <a:spLocks noGrp="1" noChangeArrowheads="1"/>
          </p:cNvSpPr>
          <p:nvPr>
            <p:ph type="body" idx="1"/>
          </p:nvPr>
        </p:nvSpPr>
        <p:spPr>
          <a:xfrm>
            <a:off x="838200" y="1828800"/>
            <a:ext cx="9601200" cy="4114800"/>
          </a:xfrm>
        </p:spPr>
        <p:txBody>
          <a:bodyPr/>
          <a:lstStyle/>
          <a:p>
            <a:r>
              <a:rPr lang="en-US" sz="2400" dirty="0"/>
              <a:t>An </a:t>
            </a:r>
            <a:r>
              <a:rPr lang="en-US" sz="2400" b="1" dirty="0"/>
              <a:t>outer join</a:t>
            </a:r>
            <a:r>
              <a:rPr lang="en-US" sz="2400" dirty="0"/>
              <a:t> returns tuples from the joined relations that don’t have a corresponding tuple in the other relations</a:t>
            </a:r>
          </a:p>
          <a:p>
            <a:pPr lvl="1"/>
            <a:r>
              <a:rPr lang="en-US" sz="2000" dirty="0"/>
              <a:t>I.e. If we join relations A and B on </a:t>
            </a:r>
            <a:r>
              <a:rPr lang="en-US" sz="2000" dirty="0" err="1"/>
              <a:t>a.X</a:t>
            </a:r>
            <a:r>
              <a:rPr lang="en-US" sz="2000" dirty="0"/>
              <a:t> = </a:t>
            </a:r>
            <a:r>
              <a:rPr lang="en-US" sz="2000" dirty="0" err="1"/>
              <a:t>b.X</a:t>
            </a:r>
            <a:r>
              <a:rPr lang="en-US" sz="2000" dirty="0"/>
              <a:t>, and there is an entry in A with X=5, but none in B with X=5…</a:t>
            </a:r>
          </a:p>
          <a:p>
            <a:pPr lvl="2"/>
            <a:r>
              <a:rPr lang="en-US" sz="1600" dirty="0"/>
              <a:t>A LEFT OUTER JOIN will return a tuple (a, NULL)!</a:t>
            </a:r>
          </a:p>
          <a:p>
            <a:endParaRPr lang="en-US" sz="2400" dirty="0"/>
          </a:p>
          <a:p>
            <a:r>
              <a:rPr lang="en-US" sz="2400" dirty="0"/>
              <a:t>Left outer joins in SQL:</a:t>
            </a:r>
            <a:r>
              <a:rPr lang="en-US" sz="2400" dirty="0">
                <a:solidFill>
                  <a:schemeClr val="accent2"/>
                </a:solidFill>
              </a:rPr>
              <a:t>	</a:t>
            </a:r>
            <a:endParaRPr lang="en-US" sz="2400" dirty="0"/>
          </a:p>
          <a:p>
            <a:pPr>
              <a:buFontTx/>
              <a:buNone/>
            </a:pPr>
            <a:endParaRPr lang="en-US" sz="2400" dirty="0"/>
          </a:p>
        </p:txBody>
      </p:sp>
      <p:grpSp>
        <p:nvGrpSpPr>
          <p:cNvPr id="7" name="Group 6"/>
          <p:cNvGrpSpPr/>
          <p:nvPr/>
        </p:nvGrpSpPr>
        <p:grpSpPr>
          <a:xfrm>
            <a:off x="0" y="-22510"/>
            <a:ext cx="12192000" cy="307777"/>
            <a:chOff x="0" y="-22510"/>
            <a:chExt cx="12192000" cy="307777"/>
          </a:xfrm>
        </p:grpSpPr>
        <p:sp>
          <p:nvSpPr>
            <p:cNvPr id="8" name="Rectangle 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0" name="Rectangle 4"/>
          <p:cNvSpPr>
            <a:spLocks noChangeArrowheads="1"/>
          </p:cNvSpPr>
          <p:nvPr/>
        </p:nvSpPr>
        <p:spPr bwMode="auto">
          <a:xfrm>
            <a:off x="4851400" y="4072483"/>
            <a:ext cx="6032421" cy="138499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000" dirty="0">
                <a:solidFill>
                  <a:schemeClr val="accent2"/>
                </a:solidFill>
                <a:latin typeface="Menlo" charset="0"/>
                <a:ea typeface="Menlo" charset="0"/>
                <a:cs typeface="Menlo" charset="0"/>
              </a:rPr>
              <a:t>SELECT</a:t>
            </a:r>
            <a:r>
              <a:rPr lang="en-US" sz="2000" dirty="0">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a:t>
            </a:r>
            <a:r>
              <a:rPr lang="en-US" sz="2000" dirty="0" err="1">
                <a:latin typeface="Menlo" charset="0"/>
                <a:ea typeface="Menlo" charset="0"/>
                <a:cs typeface="Menlo" charset="0"/>
              </a:rPr>
              <a:t>Purchase.store</a:t>
            </a:r>
            <a:endParaRPr lang="en-US" sz="2000" dirty="0">
              <a:latin typeface="Menlo" charset="0"/>
              <a:ea typeface="Menlo" charset="0"/>
              <a:cs typeface="Menlo" charset="0"/>
            </a:endParaRPr>
          </a:p>
          <a:p>
            <a:pPr>
              <a:lnSpc>
                <a:spcPct val="90000"/>
              </a:lnSpc>
              <a:spcBef>
                <a:spcPct val="20000"/>
              </a:spcBef>
            </a:pPr>
            <a:r>
              <a:rPr lang="en-US" sz="2000" dirty="0">
                <a:solidFill>
                  <a:schemeClr val="accent2"/>
                </a:solidFill>
                <a:latin typeface="Menlo" charset="0"/>
                <a:ea typeface="Menlo" charset="0"/>
                <a:cs typeface="Menlo" charset="0"/>
              </a:rPr>
              <a:t>FROM</a:t>
            </a:r>
            <a:r>
              <a:rPr lang="en-US" sz="2000" dirty="0">
                <a:latin typeface="Menlo" charset="0"/>
                <a:ea typeface="Menlo" charset="0"/>
                <a:cs typeface="Menlo" charset="0"/>
              </a:rPr>
              <a:t>   Product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a:solidFill>
                  <a:srgbClr val="FF0000"/>
                </a:solidFill>
                <a:latin typeface="Menlo" charset="0"/>
                <a:ea typeface="Menlo" charset="0"/>
                <a:cs typeface="Menlo" charset="0"/>
              </a:rPr>
              <a:t>LEFT OUTER JOIN </a:t>
            </a:r>
            <a:r>
              <a:rPr lang="en-US" sz="2000" dirty="0">
                <a:latin typeface="Menlo" charset="0"/>
                <a:ea typeface="Menlo" charset="0"/>
                <a:cs typeface="Menlo" charset="0"/>
              </a:rPr>
              <a:t>Purchase </a:t>
            </a:r>
            <a:r>
              <a:rPr lang="en-US" sz="2000" dirty="0">
                <a:solidFill>
                  <a:srgbClr val="FF0000"/>
                </a:solidFill>
                <a:latin typeface="Menlo" charset="0"/>
                <a:ea typeface="Menlo" charset="0"/>
                <a:cs typeface="Menlo" charset="0"/>
              </a:rPr>
              <a:t>ON</a:t>
            </a:r>
            <a:r>
              <a:rPr lang="en-US" sz="2000" dirty="0">
                <a:solidFill>
                  <a:schemeClr val="accent2"/>
                </a:solidFill>
                <a:latin typeface="Menlo" charset="0"/>
                <a:ea typeface="Menlo" charset="0"/>
                <a:cs typeface="Menlo" charset="0"/>
              </a:rPr>
              <a:t> </a:t>
            </a:r>
          </a:p>
          <a:p>
            <a:pPr>
              <a:lnSpc>
                <a:spcPct val="90000"/>
              </a:lnSpc>
              <a:spcBef>
                <a:spcPct val="20000"/>
              </a:spcBef>
            </a:pPr>
            <a:r>
              <a:rPr lang="en-US" sz="2000" dirty="0">
                <a:solidFill>
                  <a:schemeClr val="accent2"/>
                </a:solidFill>
                <a:latin typeface="Menlo" charset="0"/>
                <a:ea typeface="Menlo" charset="0"/>
                <a:cs typeface="Menlo" charset="0"/>
              </a:rPr>
              <a:t>	</a:t>
            </a:r>
            <a:r>
              <a:rPr lang="en-US" sz="2000" dirty="0" err="1">
                <a:latin typeface="Menlo" charset="0"/>
                <a:ea typeface="Menlo" charset="0"/>
                <a:cs typeface="Menlo" charset="0"/>
              </a:rPr>
              <a:t>Product.name</a:t>
            </a:r>
            <a:r>
              <a:rPr lang="en-US" sz="2000" dirty="0">
                <a:latin typeface="Menlo" charset="0"/>
                <a:ea typeface="Menlo" charset="0"/>
                <a:cs typeface="Menlo" charset="0"/>
              </a:rPr>
              <a:t> = </a:t>
            </a:r>
            <a:r>
              <a:rPr lang="en-US" sz="2000" dirty="0" err="1">
                <a:latin typeface="Menlo" charset="0"/>
                <a:ea typeface="Menlo" charset="0"/>
                <a:cs typeface="Menlo" charset="0"/>
              </a:rPr>
              <a:t>Purchase.prodName</a:t>
            </a:r>
            <a:endParaRPr lang="en-US" sz="2000" dirty="0">
              <a:latin typeface="Menlo" charset="0"/>
              <a:ea typeface="Menlo" charset="0"/>
              <a:cs typeface="Menlo" charset="0"/>
            </a:endParaRPr>
          </a:p>
        </p:txBody>
      </p:sp>
      <p:sp>
        <p:nvSpPr>
          <p:cNvPr id="11" name="Rectangle 7"/>
          <p:cNvSpPr>
            <a:spLocks noChangeArrowheads="1"/>
          </p:cNvSpPr>
          <p:nvPr/>
        </p:nvSpPr>
        <p:spPr bwMode="auto">
          <a:xfrm>
            <a:off x="3210017" y="5937609"/>
            <a:ext cx="5771965" cy="424732"/>
          </a:xfrm>
          <a:prstGeom prst="rect">
            <a:avLst/>
          </a:prstGeom>
          <a:solidFill>
            <a:schemeClr val="accent4">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sz="2400" dirty="0">
                <a:latin typeface="+mj-lt"/>
              </a:rPr>
              <a:t>Now we’ll get products even if they </a:t>
            </a:r>
            <a:r>
              <a:rPr lang="en-US" sz="2400">
                <a:latin typeface="+mj-lt"/>
              </a:rPr>
              <a:t>didn’t sell</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8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85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8595">
                                            <p:txEl>
                                              <p:pRg st="4" end="4"/>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p:bldP spid="10" grpId="0" animBg="1"/>
      <p:bldP spid="11"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4"/>
          <p:cNvSpPr>
            <a:spLocks noGrp="1"/>
          </p:cNvSpPr>
          <p:nvPr>
            <p:ph type="sldNum" sz="quarter" idx="12"/>
          </p:nvPr>
        </p:nvSpPr>
        <p:spPr/>
        <p:txBody>
          <a:bodyPr/>
          <a:lstStyle/>
          <a:p>
            <a:fld id="{CC637351-EFAE-48B2-8CF8-756A43F9162D}" type="slidenum">
              <a:rPr lang="en-US"/>
              <a:pPr/>
              <a:t>67</a:t>
            </a:fld>
            <a:endParaRPr lang="en-US"/>
          </a:p>
        </p:txBody>
      </p:sp>
      <p:graphicFrame>
        <p:nvGraphicFramePr>
          <p:cNvPr id="239618" name="Group 2"/>
          <p:cNvGraphicFramePr>
            <a:graphicFrameLocks noGrp="1"/>
          </p:cNvGraphicFramePr>
          <p:nvPr>
            <p:extLst>
              <p:ext uri="{D42A27DB-BD31-4B8C-83A1-F6EECF244321}">
                <p14:modId xmlns:p14="http://schemas.microsoft.com/office/powerpoint/2010/main" val="3958776922"/>
              </p:ext>
            </p:extLst>
          </p:nvPr>
        </p:nvGraphicFramePr>
        <p:xfrm>
          <a:off x="1981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35" name="Group 19"/>
          <p:cNvGraphicFramePr>
            <a:graphicFrameLocks noGrp="1"/>
          </p:cNvGraphicFramePr>
          <p:nvPr>
            <p:extLst>
              <p:ext uri="{D42A27DB-BD31-4B8C-83A1-F6EECF244321}">
                <p14:modId xmlns:p14="http://schemas.microsoft.com/office/powerpoint/2010/main" val="394666125"/>
              </p:ext>
            </p:extLst>
          </p:nvPr>
        </p:nvGraphicFramePr>
        <p:xfrm>
          <a:off x="6553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accent2"/>
                          </a:solidFill>
                          <a:effectLst/>
                          <a:latin typeface="Times New Roman" charset="0"/>
                        </a:rPr>
                        <a:t>prodName</a:t>
                      </a:r>
                      <a:endParaRPr kumimoji="0" lang="en-US" sz="1600" b="0" i="0" u="none" strike="noStrike" cap="none" normalizeH="0" baseline="0" dirty="0">
                        <a:ln>
                          <a:noFill/>
                        </a:ln>
                        <a:solidFill>
                          <a:schemeClr val="accent2"/>
                        </a:solidFill>
                        <a:effectLst/>
                        <a:latin typeface="Times New Roman"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52" name="Group 36"/>
          <p:cNvGraphicFramePr>
            <a:graphicFrameLocks noGrp="1"/>
          </p:cNvGraphicFramePr>
          <p:nvPr>
            <p:extLst>
              <p:ext uri="{D42A27DB-BD31-4B8C-83A1-F6EECF244321}">
                <p14:modId xmlns:p14="http://schemas.microsoft.com/office/powerpoint/2010/main" val="2780293347"/>
              </p:ext>
            </p:extLst>
          </p:nvPr>
        </p:nvGraphicFramePr>
        <p:xfrm>
          <a:off x="7620000" y="4181475"/>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9672" name="Rectangle 56"/>
          <p:cNvSpPr>
            <a:spLocks noChangeArrowheads="1"/>
          </p:cNvSpPr>
          <p:nvPr/>
        </p:nvSpPr>
        <p:spPr bwMode="auto">
          <a:xfrm>
            <a:off x="1981201" y="1295401"/>
            <a:ext cx="1163973" cy="461665"/>
          </a:xfrm>
          <a:prstGeom prst="rect">
            <a:avLst/>
          </a:prstGeom>
          <a:noFill/>
          <a:ln w="9525">
            <a:noFill/>
            <a:miter lim="800000"/>
            <a:headEnd/>
            <a:tailEnd/>
          </a:ln>
          <a:effectLst/>
        </p:spPr>
        <p:txBody>
          <a:bodyPr wrap="none">
            <a:spAutoFit/>
          </a:bodyPr>
          <a:lstStyle/>
          <a:p>
            <a:r>
              <a:rPr lang="en-US" sz="2400">
                <a:solidFill>
                  <a:schemeClr val="accent2"/>
                </a:solidFill>
              </a:rPr>
              <a:t>Product</a:t>
            </a:r>
          </a:p>
        </p:txBody>
      </p:sp>
      <p:sp>
        <p:nvSpPr>
          <p:cNvPr id="239673" name="Rectangle 57"/>
          <p:cNvSpPr>
            <a:spLocks noChangeArrowheads="1"/>
          </p:cNvSpPr>
          <p:nvPr/>
        </p:nvSpPr>
        <p:spPr bwMode="auto">
          <a:xfrm>
            <a:off x="6553200" y="1295401"/>
            <a:ext cx="1321708" cy="461665"/>
          </a:xfrm>
          <a:prstGeom prst="rect">
            <a:avLst/>
          </a:prstGeom>
          <a:noFill/>
          <a:ln w="9525">
            <a:noFill/>
            <a:miter lim="800000"/>
            <a:headEnd/>
            <a:tailEnd/>
          </a:ln>
          <a:effectLst/>
        </p:spPr>
        <p:txBody>
          <a:bodyPr wrap="none">
            <a:spAutoFit/>
          </a:bodyPr>
          <a:lstStyle/>
          <a:p>
            <a:r>
              <a:rPr lang="en-US" sz="2400">
                <a:solidFill>
                  <a:schemeClr val="accent2"/>
                </a:solidFill>
              </a:rPr>
              <a:t>Purchase</a:t>
            </a:r>
          </a:p>
        </p:txBody>
      </p:sp>
      <p:sp>
        <p:nvSpPr>
          <p:cNvPr id="8" name="Rectangle 2"/>
          <p:cNvSpPr>
            <a:spLocks noGrp="1" noChangeArrowheads="1"/>
          </p:cNvSpPr>
          <p:nvPr>
            <p:ph type="title"/>
          </p:nvPr>
        </p:nvSpPr>
        <p:spPr>
          <a:xfrm>
            <a:off x="914400" y="458687"/>
            <a:ext cx="8229600" cy="1143000"/>
          </a:xfrm>
        </p:spPr>
        <p:txBody>
          <a:bodyPr/>
          <a:lstStyle/>
          <a:p>
            <a:r>
              <a:rPr lang="en-US" dirty="0"/>
              <a:t>INNER JOIN:</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2" name="Rectangle 4"/>
          <p:cNvSpPr>
            <a:spLocks noChangeArrowheads="1"/>
          </p:cNvSpPr>
          <p:nvPr/>
        </p:nvSpPr>
        <p:spPr bwMode="auto">
          <a:xfrm>
            <a:off x="564060" y="4478277"/>
            <a:ext cx="5989140" cy="12557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a:t>
            </a:r>
            <a:r>
              <a:rPr lang="en-US" dirty="0" err="1">
                <a:latin typeface="Menlo" charset="0"/>
                <a:ea typeface="Menlo" charset="0"/>
                <a:cs typeface="Menlo" charset="0"/>
              </a:rPr>
              <a:t>Purchase.store</a:t>
            </a:r>
            <a:endParaRPr lang="en-US" dirty="0">
              <a:latin typeface="Menlo" charset="0"/>
              <a:ea typeface="Menlo" charset="0"/>
              <a:cs typeface="Menlo" charset="0"/>
            </a:endParaRPr>
          </a:p>
          <a:p>
            <a:pPr>
              <a:lnSpc>
                <a:spcPct val="90000"/>
              </a:lnSpc>
              <a:spcBef>
                <a:spcPct val="20000"/>
              </a:spcBef>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Product </a:t>
            </a:r>
          </a:p>
          <a:p>
            <a:pPr>
              <a:lnSpc>
                <a:spcPct val="90000"/>
              </a:lnSpc>
              <a:spcBef>
                <a:spcPct val="20000"/>
              </a:spcBef>
            </a:pPr>
            <a:r>
              <a:rPr lang="en-US" dirty="0">
                <a:solidFill>
                  <a:schemeClr val="accent2"/>
                </a:solidFill>
                <a:latin typeface="Menlo" charset="0"/>
                <a:ea typeface="Menlo" charset="0"/>
                <a:cs typeface="Menlo" charset="0"/>
              </a:rPr>
              <a:t>  </a:t>
            </a:r>
            <a:r>
              <a:rPr lang="en-US" dirty="0">
                <a:solidFill>
                  <a:srgbClr val="FF0000"/>
                </a:solidFill>
                <a:latin typeface="Menlo" charset="0"/>
                <a:ea typeface="Menlo" charset="0"/>
                <a:cs typeface="Menlo" charset="0"/>
              </a:rPr>
              <a:t>INNER JOIN </a:t>
            </a:r>
            <a:r>
              <a:rPr lang="en-US" dirty="0">
                <a:latin typeface="Menlo" charset="0"/>
                <a:ea typeface="Menlo" charset="0"/>
                <a:cs typeface="Menlo" charset="0"/>
              </a:rPr>
              <a:t>Purchase </a:t>
            </a:r>
          </a:p>
          <a:p>
            <a:pPr>
              <a:lnSpc>
                <a:spcPct val="90000"/>
              </a:lnSpc>
              <a:spcBef>
                <a:spcPct val="20000"/>
              </a:spcBef>
            </a:pPr>
            <a:r>
              <a:rPr lang="en-US" dirty="0">
                <a:solidFill>
                  <a:srgbClr val="FF0000"/>
                </a:solidFill>
                <a:latin typeface="Menlo" charset="0"/>
                <a:ea typeface="Menlo" charset="0"/>
                <a:cs typeface="Menlo" charset="0"/>
              </a:rPr>
              <a:t>	ON</a:t>
            </a:r>
            <a:r>
              <a:rPr lang="en-US" dirty="0">
                <a:solidFill>
                  <a:schemeClr val="accent2"/>
                </a:solidFill>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 </a:t>
            </a:r>
            <a:r>
              <a:rPr lang="en-US" dirty="0" err="1">
                <a:latin typeface="Menlo" charset="0"/>
                <a:ea typeface="Menlo" charset="0"/>
                <a:cs typeface="Menlo" charset="0"/>
              </a:rPr>
              <a:t>Purchase.prodName</a:t>
            </a:r>
            <a:endParaRPr lang="en-US" dirty="0">
              <a:latin typeface="Menlo" charset="0"/>
              <a:ea typeface="Menlo" charset="0"/>
              <a:cs typeface="Menlo" charset="0"/>
            </a:endParaRPr>
          </a:p>
        </p:txBody>
      </p:sp>
      <p:sp>
        <p:nvSpPr>
          <p:cNvPr id="2" name="TextBox 1"/>
          <p:cNvSpPr txBox="1"/>
          <p:nvPr/>
        </p:nvSpPr>
        <p:spPr>
          <a:xfrm>
            <a:off x="564060" y="5929458"/>
            <a:ext cx="4122240" cy="584775"/>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1600" dirty="0"/>
              <a:t>Note: another equivalent way to write an INNER JOIN!</a:t>
            </a:r>
          </a:p>
        </p:txBody>
      </p:sp>
      <p:sp>
        <p:nvSpPr>
          <p:cNvPr id="3" name="Right Arrow 2"/>
          <p:cNvSpPr/>
          <p:nvPr/>
        </p:nvSpPr>
        <p:spPr>
          <a:xfrm>
            <a:off x="6807200" y="5051912"/>
            <a:ext cx="584200" cy="279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2396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4"/>
          <p:cNvSpPr>
            <a:spLocks noGrp="1"/>
          </p:cNvSpPr>
          <p:nvPr>
            <p:ph type="sldNum" sz="quarter" idx="12"/>
          </p:nvPr>
        </p:nvSpPr>
        <p:spPr/>
        <p:txBody>
          <a:bodyPr/>
          <a:lstStyle/>
          <a:p>
            <a:fld id="{CC637351-EFAE-48B2-8CF8-756A43F9162D}" type="slidenum">
              <a:rPr lang="en-US"/>
              <a:pPr/>
              <a:t>68</a:t>
            </a:fld>
            <a:endParaRPr lang="en-US"/>
          </a:p>
        </p:txBody>
      </p:sp>
      <p:graphicFrame>
        <p:nvGraphicFramePr>
          <p:cNvPr id="239618" name="Group 2"/>
          <p:cNvGraphicFramePr>
            <a:graphicFrameLocks noGrp="1"/>
          </p:cNvGraphicFramePr>
          <p:nvPr>
            <p:extLst>
              <p:ext uri="{D42A27DB-BD31-4B8C-83A1-F6EECF244321}">
                <p14:modId xmlns:p14="http://schemas.microsoft.com/office/powerpoint/2010/main" val="1717625826"/>
              </p:ext>
            </p:extLst>
          </p:nvPr>
        </p:nvGraphicFramePr>
        <p:xfrm>
          <a:off x="1981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category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gadget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Photo</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35" name="Group 19"/>
          <p:cNvGraphicFramePr>
            <a:graphicFrameLocks noGrp="1"/>
          </p:cNvGraphicFramePr>
          <p:nvPr>
            <p:extLst>
              <p:ext uri="{D42A27DB-BD31-4B8C-83A1-F6EECF244321}">
                <p14:modId xmlns:p14="http://schemas.microsoft.com/office/powerpoint/2010/main" val="3746668794"/>
              </p:ext>
            </p:extLst>
          </p:nvPr>
        </p:nvGraphicFramePr>
        <p:xfrm>
          <a:off x="6553200" y="1828800"/>
          <a:ext cx="3048000" cy="2032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accent2"/>
                          </a:solidFill>
                          <a:effectLst/>
                          <a:latin typeface="Times New Roman" charset="0"/>
                        </a:rPr>
                        <a:t>prodName</a:t>
                      </a:r>
                      <a:endParaRPr kumimoji="0" lang="en-US" sz="1600" b="0" i="0" u="none" strike="noStrike" cap="none" normalizeH="0" baseline="0" dirty="0">
                        <a:ln>
                          <a:noFill/>
                        </a:ln>
                        <a:solidFill>
                          <a:schemeClr val="accent2"/>
                        </a:solidFill>
                        <a:effectLst/>
                        <a:latin typeface="Times New Roman"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9652" name="Group 36"/>
          <p:cNvGraphicFramePr>
            <a:graphicFrameLocks noGrp="1"/>
          </p:cNvGraphicFramePr>
          <p:nvPr>
            <p:extLst>
              <p:ext uri="{D42A27DB-BD31-4B8C-83A1-F6EECF244321}">
                <p14:modId xmlns:p14="http://schemas.microsoft.com/office/powerpoint/2010/main" val="336457850"/>
              </p:ext>
            </p:extLst>
          </p:nvPr>
        </p:nvGraphicFramePr>
        <p:xfrm>
          <a:off x="7620000" y="4181475"/>
          <a:ext cx="3048000" cy="2540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name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Times New Roman" charset="0"/>
                        </a:rPr>
                        <a:t>store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Gizmo</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Ritz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Camera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Wiz</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charset="0"/>
                        </a:rPr>
                        <a:t>OneClick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5050"/>
                          </a:solidFill>
                          <a:effectLst/>
                          <a:latin typeface="Times New Roman" charset="0"/>
                        </a:rPr>
                        <a:t>NULL</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9672" name="Rectangle 56"/>
          <p:cNvSpPr>
            <a:spLocks noChangeArrowheads="1"/>
          </p:cNvSpPr>
          <p:nvPr/>
        </p:nvSpPr>
        <p:spPr bwMode="auto">
          <a:xfrm>
            <a:off x="1981201" y="1295401"/>
            <a:ext cx="1163973" cy="461665"/>
          </a:xfrm>
          <a:prstGeom prst="rect">
            <a:avLst/>
          </a:prstGeom>
          <a:noFill/>
          <a:ln w="9525">
            <a:noFill/>
            <a:miter lim="800000"/>
            <a:headEnd/>
            <a:tailEnd/>
          </a:ln>
          <a:effectLst/>
        </p:spPr>
        <p:txBody>
          <a:bodyPr wrap="none">
            <a:spAutoFit/>
          </a:bodyPr>
          <a:lstStyle/>
          <a:p>
            <a:r>
              <a:rPr lang="en-US" sz="2400">
                <a:solidFill>
                  <a:schemeClr val="accent2"/>
                </a:solidFill>
              </a:rPr>
              <a:t>Product</a:t>
            </a:r>
          </a:p>
        </p:txBody>
      </p:sp>
      <p:sp>
        <p:nvSpPr>
          <p:cNvPr id="239673" name="Rectangle 57"/>
          <p:cNvSpPr>
            <a:spLocks noChangeArrowheads="1"/>
          </p:cNvSpPr>
          <p:nvPr/>
        </p:nvSpPr>
        <p:spPr bwMode="auto">
          <a:xfrm>
            <a:off x="6553200" y="1295401"/>
            <a:ext cx="1321708" cy="461665"/>
          </a:xfrm>
          <a:prstGeom prst="rect">
            <a:avLst/>
          </a:prstGeom>
          <a:noFill/>
          <a:ln w="9525">
            <a:noFill/>
            <a:miter lim="800000"/>
            <a:headEnd/>
            <a:tailEnd/>
          </a:ln>
          <a:effectLst/>
        </p:spPr>
        <p:txBody>
          <a:bodyPr wrap="none">
            <a:spAutoFit/>
          </a:bodyPr>
          <a:lstStyle/>
          <a:p>
            <a:r>
              <a:rPr lang="en-US" sz="2400">
                <a:solidFill>
                  <a:schemeClr val="accent2"/>
                </a:solidFill>
              </a:rPr>
              <a:t>Purchase</a:t>
            </a:r>
          </a:p>
        </p:txBody>
      </p:sp>
      <p:sp>
        <p:nvSpPr>
          <p:cNvPr id="8" name="Rectangle 2"/>
          <p:cNvSpPr>
            <a:spLocks noGrp="1" noChangeArrowheads="1"/>
          </p:cNvSpPr>
          <p:nvPr>
            <p:ph type="title"/>
          </p:nvPr>
        </p:nvSpPr>
        <p:spPr>
          <a:xfrm>
            <a:off x="914400" y="458687"/>
            <a:ext cx="8229600" cy="1143000"/>
          </a:xfrm>
        </p:spPr>
        <p:txBody>
          <a:bodyPr/>
          <a:lstStyle/>
          <a:p>
            <a:r>
              <a:rPr lang="en-US" dirty="0"/>
              <a:t>LEFT OUTER JOIN:</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
        <p:nvSpPr>
          <p:cNvPr id="12" name="Rectangle 4"/>
          <p:cNvSpPr>
            <a:spLocks noChangeArrowheads="1"/>
          </p:cNvSpPr>
          <p:nvPr/>
        </p:nvSpPr>
        <p:spPr bwMode="auto">
          <a:xfrm>
            <a:off x="564060" y="4798977"/>
            <a:ext cx="5989140" cy="12557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a:lnSpc>
                <a:spcPct val="90000"/>
              </a:lnSpc>
              <a:spcBef>
                <a:spcPct val="20000"/>
              </a:spcBef>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a:t>
            </a:r>
            <a:r>
              <a:rPr lang="en-US" dirty="0" err="1">
                <a:latin typeface="Menlo" charset="0"/>
                <a:ea typeface="Menlo" charset="0"/>
                <a:cs typeface="Menlo" charset="0"/>
              </a:rPr>
              <a:t>Purchase.store</a:t>
            </a:r>
            <a:endParaRPr lang="en-US" dirty="0">
              <a:latin typeface="Menlo" charset="0"/>
              <a:ea typeface="Menlo" charset="0"/>
              <a:cs typeface="Menlo" charset="0"/>
            </a:endParaRPr>
          </a:p>
          <a:p>
            <a:pPr>
              <a:lnSpc>
                <a:spcPct val="90000"/>
              </a:lnSpc>
              <a:spcBef>
                <a:spcPct val="20000"/>
              </a:spcBef>
            </a:pPr>
            <a:r>
              <a:rPr lang="en-US" dirty="0">
                <a:solidFill>
                  <a:schemeClr val="accent2"/>
                </a:solidFill>
                <a:latin typeface="Menlo" charset="0"/>
                <a:ea typeface="Menlo" charset="0"/>
                <a:cs typeface="Menlo" charset="0"/>
              </a:rPr>
              <a:t>FROM</a:t>
            </a:r>
            <a:r>
              <a:rPr lang="en-US" dirty="0">
                <a:latin typeface="Menlo" charset="0"/>
                <a:ea typeface="Menlo" charset="0"/>
                <a:cs typeface="Menlo" charset="0"/>
              </a:rPr>
              <a:t>   Product </a:t>
            </a:r>
          </a:p>
          <a:p>
            <a:pPr>
              <a:lnSpc>
                <a:spcPct val="90000"/>
              </a:lnSpc>
              <a:spcBef>
                <a:spcPct val="20000"/>
              </a:spcBef>
            </a:pPr>
            <a:r>
              <a:rPr lang="en-US" dirty="0">
                <a:solidFill>
                  <a:schemeClr val="accent2"/>
                </a:solidFill>
                <a:latin typeface="Menlo" charset="0"/>
                <a:ea typeface="Menlo" charset="0"/>
                <a:cs typeface="Menlo" charset="0"/>
              </a:rPr>
              <a:t>  </a:t>
            </a:r>
            <a:r>
              <a:rPr lang="en-US" dirty="0">
                <a:solidFill>
                  <a:srgbClr val="FF0000"/>
                </a:solidFill>
                <a:latin typeface="Menlo" charset="0"/>
                <a:ea typeface="Menlo" charset="0"/>
                <a:cs typeface="Menlo" charset="0"/>
              </a:rPr>
              <a:t>LEFT OUTER JOIN </a:t>
            </a:r>
            <a:r>
              <a:rPr lang="en-US" dirty="0">
                <a:latin typeface="Menlo" charset="0"/>
                <a:ea typeface="Menlo" charset="0"/>
                <a:cs typeface="Menlo" charset="0"/>
              </a:rPr>
              <a:t>Purchase </a:t>
            </a:r>
          </a:p>
          <a:p>
            <a:pPr>
              <a:lnSpc>
                <a:spcPct val="90000"/>
              </a:lnSpc>
              <a:spcBef>
                <a:spcPct val="20000"/>
              </a:spcBef>
            </a:pPr>
            <a:r>
              <a:rPr lang="en-US" dirty="0">
                <a:solidFill>
                  <a:srgbClr val="FF0000"/>
                </a:solidFill>
                <a:latin typeface="Menlo" charset="0"/>
                <a:ea typeface="Menlo" charset="0"/>
                <a:cs typeface="Menlo" charset="0"/>
              </a:rPr>
              <a:t>	ON</a:t>
            </a:r>
            <a:r>
              <a:rPr lang="en-US" dirty="0">
                <a:solidFill>
                  <a:schemeClr val="accent2"/>
                </a:solidFill>
                <a:latin typeface="Menlo" charset="0"/>
                <a:ea typeface="Menlo" charset="0"/>
                <a:cs typeface="Menlo" charset="0"/>
              </a:rPr>
              <a:t> </a:t>
            </a:r>
            <a:r>
              <a:rPr lang="en-US" dirty="0" err="1">
                <a:latin typeface="Menlo" charset="0"/>
                <a:ea typeface="Menlo" charset="0"/>
                <a:cs typeface="Menlo" charset="0"/>
              </a:rPr>
              <a:t>Product.name</a:t>
            </a:r>
            <a:r>
              <a:rPr lang="en-US" dirty="0">
                <a:latin typeface="Menlo" charset="0"/>
                <a:ea typeface="Menlo" charset="0"/>
                <a:cs typeface="Menlo" charset="0"/>
              </a:rPr>
              <a:t> = </a:t>
            </a:r>
            <a:r>
              <a:rPr lang="en-US" dirty="0" err="1">
                <a:latin typeface="Menlo" charset="0"/>
                <a:ea typeface="Menlo" charset="0"/>
                <a:cs typeface="Menlo" charset="0"/>
              </a:rPr>
              <a:t>Purchase.prodName</a:t>
            </a:r>
            <a:endParaRPr lang="en-US" dirty="0">
              <a:latin typeface="Menlo" charset="0"/>
              <a:ea typeface="Menlo" charset="0"/>
              <a:cs typeface="Menlo" charset="0"/>
            </a:endParaRPr>
          </a:p>
        </p:txBody>
      </p:sp>
      <p:sp>
        <p:nvSpPr>
          <p:cNvPr id="3" name="Right Arrow 2"/>
          <p:cNvSpPr/>
          <p:nvPr/>
        </p:nvSpPr>
        <p:spPr>
          <a:xfrm>
            <a:off x="6807200" y="5321300"/>
            <a:ext cx="584200" cy="279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256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239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9503A44-8036-4F30-B425-DDD86CBC5C88}" type="slidenum">
              <a:rPr lang="en-US"/>
              <a:pPr/>
              <a:t>69</a:t>
            </a:fld>
            <a:endParaRPr lang="en-US"/>
          </a:p>
        </p:txBody>
      </p:sp>
      <p:sp>
        <p:nvSpPr>
          <p:cNvPr id="242690" name="Rectangle 2"/>
          <p:cNvSpPr>
            <a:spLocks noGrp="1" noChangeArrowheads="1"/>
          </p:cNvSpPr>
          <p:nvPr>
            <p:ph type="title"/>
          </p:nvPr>
        </p:nvSpPr>
        <p:spPr/>
        <p:txBody>
          <a:bodyPr/>
          <a:lstStyle/>
          <a:p>
            <a:r>
              <a:rPr lang="en-US" dirty="0"/>
              <a:t>Other Outer Joins</a:t>
            </a:r>
          </a:p>
        </p:txBody>
      </p:sp>
      <p:sp>
        <p:nvSpPr>
          <p:cNvPr id="242691" name="Rectangle 3"/>
          <p:cNvSpPr>
            <a:spLocks noGrp="1" noChangeArrowheads="1"/>
          </p:cNvSpPr>
          <p:nvPr>
            <p:ph type="body" idx="1"/>
          </p:nvPr>
        </p:nvSpPr>
        <p:spPr/>
        <p:txBody>
          <a:bodyPr/>
          <a:lstStyle/>
          <a:p>
            <a:pPr>
              <a:lnSpc>
                <a:spcPct val="90000"/>
              </a:lnSpc>
            </a:pPr>
            <a:endParaRPr lang="en-US" dirty="0"/>
          </a:p>
          <a:p>
            <a:pPr>
              <a:lnSpc>
                <a:spcPct val="90000"/>
              </a:lnSpc>
            </a:pPr>
            <a:r>
              <a:rPr lang="en-US" dirty="0"/>
              <a:t>Left outer join:</a:t>
            </a:r>
          </a:p>
          <a:p>
            <a:pPr lvl="1">
              <a:lnSpc>
                <a:spcPct val="90000"/>
              </a:lnSpc>
            </a:pPr>
            <a:r>
              <a:rPr lang="en-US" dirty="0"/>
              <a:t>Include the left tuple even if there’s no match</a:t>
            </a:r>
          </a:p>
          <a:p>
            <a:pPr>
              <a:lnSpc>
                <a:spcPct val="90000"/>
              </a:lnSpc>
            </a:pPr>
            <a:endParaRPr lang="en-US" dirty="0"/>
          </a:p>
          <a:p>
            <a:pPr>
              <a:lnSpc>
                <a:spcPct val="90000"/>
              </a:lnSpc>
            </a:pPr>
            <a:r>
              <a:rPr lang="en-US" dirty="0"/>
              <a:t>Right outer join:</a:t>
            </a:r>
          </a:p>
          <a:p>
            <a:pPr lvl="1">
              <a:lnSpc>
                <a:spcPct val="90000"/>
              </a:lnSpc>
            </a:pPr>
            <a:r>
              <a:rPr lang="en-US" dirty="0"/>
              <a:t>Include the right tuple even if there’s no match</a:t>
            </a:r>
          </a:p>
          <a:p>
            <a:pPr>
              <a:lnSpc>
                <a:spcPct val="90000"/>
              </a:lnSpc>
            </a:pPr>
            <a:endParaRPr lang="en-US" dirty="0"/>
          </a:p>
          <a:p>
            <a:pPr>
              <a:lnSpc>
                <a:spcPct val="90000"/>
              </a:lnSpc>
            </a:pPr>
            <a:r>
              <a:rPr lang="en-US" dirty="0"/>
              <a:t>Full outer join:</a:t>
            </a:r>
          </a:p>
          <a:p>
            <a:pPr lvl="1">
              <a:lnSpc>
                <a:spcPct val="90000"/>
              </a:lnSpc>
            </a:pPr>
            <a:r>
              <a:rPr lang="en-US" dirty="0"/>
              <a:t>Include the both left and right tuples even if there’s no match</a:t>
            </a:r>
          </a:p>
          <a:p>
            <a:pPr>
              <a:lnSpc>
                <a:spcPct val="90000"/>
              </a:lnSpc>
            </a:pPr>
            <a:endParaRPr lang="en-US" dirty="0"/>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280019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Outer Joins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269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269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269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2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7</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sp>
        <p:nvSpPr>
          <p:cNvPr id="124938" name="Rectangle 10"/>
          <p:cNvSpPr>
            <a:spLocks noChangeArrowheads="1"/>
          </p:cNvSpPr>
          <p:nvPr/>
        </p:nvSpPr>
        <p:spPr bwMode="auto">
          <a:xfrm>
            <a:off x="4437063" y="3655425"/>
            <a:ext cx="3172112" cy="461665"/>
          </a:xfrm>
          <a:prstGeom prst="rect">
            <a:avLst/>
          </a:prstGeom>
          <a:noFill/>
          <a:ln w="9525">
            <a:noFill/>
            <a:miter lim="800000"/>
            <a:headEnd/>
            <a:tailEnd/>
          </a:ln>
          <a:effectLst/>
        </p:spPr>
        <p:txBody>
          <a:bodyPr wrap="none">
            <a:spAutoFit/>
          </a:bodyPr>
          <a:lstStyle/>
          <a:p>
            <a:pPr algn="ctr"/>
            <a:r>
              <a:rPr lang="en-US" sz="2400" dirty="0">
                <a:latin typeface="+mj-lt"/>
              </a:rPr>
              <a:t>What does </a:t>
            </a:r>
            <a:r>
              <a:rPr lang="en-US" sz="2400">
                <a:latin typeface="+mj-lt"/>
              </a:rPr>
              <a:t>it compute?</a:t>
            </a:r>
            <a:endParaRPr lang="en-US" sz="2400" dirty="0">
              <a:latin typeface="+mj-lt"/>
            </a:endParaRP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Tree>
    <p:extLst>
      <p:ext uri="{BB962C8B-B14F-4D97-AF65-F5344CB8AC3E}">
        <p14:creationId xmlns:p14="http://schemas.microsoft.com/office/powerpoint/2010/main" val="57205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ction="ppaction://hlinkfile"/>
              </a:rPr>
              <a:t>DB-WS03c.ipynb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70</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63847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3  &gt;  ACTIVITY</a:t>
              </a:r>
            </a:p>
          </p:txBody>
        </p:sp>
      </p:grpSp>
    </p:spTree>
    <p:extLst>
      <p:ext uri="{BB962C8B-B14F-4D97-AF65-F5344CB8AC3E}">
        <p14:creationId xmlns:p14="http://schemas.microsoft.com/office/powerpoint/2010/main" val="19609114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1981200" y="3191070"/>
            <a:ext cx="8229600" cy="1436915"/>
          </a:xfrm>
        </p:spPr>
        <p:txBody>
          <a:bodyPr>
            <a:normAutofit fontScale="85000" lnSpcReduction="20000"/>
          </a:bodyPr>
          <a:lstStyle/>
          <a:p>
            <a:pPr marL="0" indent="0" algn="ctr">
              <a:buNone/>
            </a:pPr>
            <a:r>
              <a:rPr lang="en-US" sz="4700" dirty="0"/>
              <a:t>SQL is a rich programming language that handles the way data is processed </a:t>
            </a:r>
            <a:r>
              <a:rPr lang="en-US" sz="4700" i="1" u="sng" dirty="0"/>
              <a:t>declaratively</a:t>
            </a:r>
            <a:endParaRPr lang="en-US" sz="4700" dirty="0"/>
          </a:p>
          <a:p>
            <a:pPr marL="0" indent="0">
              <a:buNone/>
            </a:pPr>
            <a:endParaRPr lang="en-US" i="1" u="sng" dirty="0"/>
          </a:p>
        </p:txBody>
      </p:sp>
      <p:sp>
        <p:nvSpPr>
          <p:cNvPr id="4" name="Slide Number Placeholder 3"/>
          <p:cNvSpPr>
            <a:spLocks noGrp="1"/>
          </p:cNvSpPr>
          <p:nvPr>
            <p:ph type="sldNum" sz="quarter" idx="12"/>
          </p:nvPr>
        </p:nvSpPr>
        <p:spPr/>
        <p:txBody>
          <a:bodyPr/>
          <a:lstStyle/>
          <a:p>
            <a:fld id="{87B59F4F-503A-4A35-BDFA-CB903A9A9F13}" type="slidenum">
              <a:rPr lang="en-US" smtClean="0"/>
              <a:pPr/>
              <a:t>71</a:t>
            </a:fld>
            <a:endParaRPr lang="en-US"/>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2167388"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2 &amp; 3  &gt;  SUMMARY</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8</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sp>
        <p:nvSpPr>
          <p:cNvPr id="124935" name="Rectangle 7"/>
          <p:cNvSpPr>
            <a:spLocks noChangeArrowheads="1"/>
          </p:cNvSpPr>
          <p:nvPr/>
        </p:nvSpPr>
        <p:spPr bwMode="auto">
          <a:xfrm>
            <a:off x="1841362" y="5517826"/>
            <a:ext cx="3028950" cy="457200"/>
          </a:xfrm>
          <a:prstGeom prst="rect">
            <a:avLst/>
          </a:prstGeom>
          <a:noFill/>
          <a:ln w="9525">
            <a:noFill/>
            <a:miter lim="800000"/>
            <a:headEnd/>
            <a:tailEnd/>
          </a:ln>
          <a:effectLst/>
        </p:spPr>
        <p:txBody>
          <a:bodyPr wrap="none">
            <a:spAutoFit/>
          </a:bodyPr>
          <a:lstStyle/>
          <a:p>
            <a:r>
              <a:rPr lang="en-US" sz="2400" dirty="0"/>
              <a:t>Computes R </a:t>
            </a:r>
            <a:r>
              <a:rPr lang="en-US" sz="2400" dirty="0">
                <a:latin typeface="Symbol" charset="2"/>
              </a:rPr>
              <a:t>Ç</a:t>
            </a:r>
            <a:r>
              <a:rPr lang="en-US" sz="2400" dirty="0"/>
              <a:t> (S </a:t>
            </a:r>
            <a:r>
              <a:rPr lang="en-US" sz="2400" dirty="0">
                <a:latin typeface="Symbol" charset="2"/>
              </a:rPr>
              <a:t>È</a:t>
            </a:r>
            <a:r>
              <a:rPr lang="en-US" sz="2400" dirty="0"/>
              <a:t> T)</a:t>
            </a:r>
          </a:p>
        </p:txBody>
      </p:sp>
      <p:sp>
        <p:nvSpPr>
          <p:cNvPr id="124936" name="Rectangle 8"/>
          <p:cNvSpPr>
            <a:spLocks noChangeArrowheads="1"/>
          </p:cNvSpPr>
          <p:nvPr/>
        </p:nvSpPr>
        <p:spPr bwMode="auto">
          <a:xfrm>
            <a:off x="7629402" y="4729648"/>
            <a:ext cx="2359240" cy="461665"/>
          </a:xfrm>
          <a:prstGeom prst="rect">
            <a:avLst/>
          </a:prstGeom>
          <a:solidFill>
            <a:schemeClr val="accent2">
              <a:lumMod val="20000"/>
              <a:lumOff val="80000"/>
            </a:schemeClr>
          </a:solidFill>
          <a:ln w="9525">
            <a:noFill/>
            <a:miter lim="800000"/>
            <a:headEnd/>
            <a:tailEnd/>
          </a:ln>
          <a:effectLst>
            <a:outerShdw blurRad="50800" dist="12700" dir="2700000" algn="tl" rotWithShape="0">
              <a:prstClr val="black">
                <a:alpha val="40000"/>
              </a:prstClr>
            </a:outerShdw>
          </a:effectLst>
        </p:spPr>
        <p:txBody>
          <a:bodyPr wrap="none">
            <a:spAutoFit/>
          </a:bodyPr>
          <a:lstStyle/>
          <a:p>
            <a:r>
              <a:rPr lang="en-US" sz="2400" dirty="0"/>
              <a:t>But what if S = </a:t>
            </a:r>
            <a:r>
              <a:rPr lang="en-US" sz="2400" dirty="0">
                <a:latin typeface="Symbol" charset="2"/>
              </a:rPr>
              <a:t>f</a:t>
            </a:r>
            <a:r>
              <a:rPr lang="en-US" sz="2400" dirty="0"/>
              <a:t>?</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4" name="Oval 13"/>
          <p:cNvSpPr/>
          <p:nvPr/>
        </p:nvSpPr>
        <p:spPr>
          <a:xfrm>
            <a:off x="4870312"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US" baseline="-25000" dirty="0"/>
          </a:p>
        </p:txBody>
      </p:sp>
      <p:sp>
        <p:nvSpPr>
          <p:cNvPr id="15" name="Oval 14"/>
          <p:cNvSpPr/>
          <p:nvPr/>
        </p:nvSpPr>
        <p:spPr>
          <a:xfrm>
            <a:off x="5794238" y="3636168"/>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US" baseline="-25000" dirty="0"/>
          </a:p>
        </p:txBody>
      </p:sp>
      <p:sp>
        <p:nvSpPr>
          <p:cNvPr id="17" name="Oval 16"/>
          <p:cNvSpPr/>
          <p:nvPr/>
        </p:nvSpPr>
        <p:spPr>
          <a:xfrm>
            <a:off x="5332275" y="4382617"/>
            <a:ext cx="1381688" cy="138168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endParaRPr lang="en-US" baseline="-25000" dirty="0"/>
          </a:p>
        </p:txBody>
      </p:sp>
      <p:cxnSp>
        <p:nvCxnSpPr>
          <p:cNvPr id="4" name="Straight Arrow Connector 3"/>
          <p:cNvCxnSpPr>
            <a:stCxn id="124935" idx="0"/>
          </p:cNvCxnSpPr>
          <p:nvPr/>
        </p:nvCxnSpPr>
        <p:spPr>
          <a:xfrm flipV="1">
            <a:off x="3355837" y="5017856"/>
            <a:ext cx="1967951" cy="49997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9" name="TextBox 18"/>
          <p:cNvSpPr txBox="1"/>
          <p:nvPr/>
        </p:nvSpPr>
        <p:spPr>
          <a:xfrm>
            <a:off x="7629402" y="5517826"/>
            <a:ext cx="2858668" cy="40011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none" rtlCol="0">
            <a:spAutoFit/>
          </a:bodyPr>
          <a:lstStyle/>
          <a:p>
            <a:r>
              <a:rPr lang="en-US" sz="2000" dirty="0">
                <a:latin typeface="+mj-lt"/>
              </a:rPr>
              <a:t>Go back to the semantics!</a:t>
            </a:r>
          </a:p>
        </p:txBody>
      </p:sp>
      <p:sp>
        <p:nvSpPr>
          <p:cNvPr id="3" name="Freeform 2"/>
          <p:cNvSpPr/>
          <p:nvPr/>
        </p:nvSpPr>
        <p:spPr>
          <a:xfrm>
            <a:off x="5333847" y="4385342"/>
            <a:ext cx="1373561" cy="637476"/>
          </a:xfrm>
          <a:custGeom>
            <a:avLst/>
            <a:gdLst>
              <a:gd name="connsiteX0" fmla="*/ 3008 w 1373561"/>
              <a:gd name="connsiteY0" fmla="*/ 589795 h 637476"/>
              <a:gd name="connsiteX1" fmla="*/ 230955 w 1373561"/>
              <a:gd name="connsiteY1" fmla="*/ 166456 h 637476"/>
              <a:gd name="connsiteX2" fmla="*/ 719413 w 1373561"/>
              <a:gd name="connsiteY2" fmla="*/ 15 h 637476"/>
              <a:gd name="connsiteX3" fmla="*/ 1146361 w 1373561"/>
              <a:gd name="connsiteY3" fmla="*/ 173692 h 637476"/>
              <a:gd name="connsiteX4" fmla="*/ 1367072 w 1373561"/>
              <a:gd name="connsiteY4" fmla="*/ 535521 h 637476"/>
              <a:gd name="connsiteX5" fmla="*/ 1294708 w 1373561"/>
              <a:gd name="connsiteY5" fmla="*/ 611505 h 637476"/>
              <a:gd name="connsiteX6" fmla="*/ 1088470 w 1373561"/>
              <a:gd name="connsiteY6" fmla="*/ 636833 h 637476"/>
              <a:gd name="connsiteX7" fmla="*/ 932887 w 1373561"/>
              <a:gd name="connsiteY7" fmla="*/ 589795 h 637476"/>
              <a:gd name="connsiteX8" fmla="*/ 726649 w 1373561"/>
              <a:gd name="connsiteY8" fmla="*/ 484865 h 637476"/>
              <a:gd name="connsiteX9" fmla="*/ 690467 w 1373561"/>
              <a:gd name="connsiteY9" fmla="*/ 445064 h 637476"/>
              <a:gd name="connsiteX10" fmla="*/ 679613 w 1373561"/>
              <a:gd name="connsiteY10" fmla="*/ 445064 h 637476"/>
              <a:gd name="connsiteX11" fmla="*/ 661522 w 1373561"/>
              <a:gd name="connsiteY11" fmla="*/ 463155 h 637476"/>
              <a:gd name="connsiteX12" fmla="*/ 520412 w 1373561"/>
              <a:gd name="connsiteY12" fmla="*/ 564467 h 637476"/>
              <a:gd name="connsiteX13" fmla="*/ 317792 w 1373561"/>
              <a:gd name="connsiteY13" fmla="*/ 622359 h 637476"/>
              <a:gd name="connsiteX14" fmla="*/ 115172 w 1373561"/>
              <a:gd name="connsiteY14" fmla="*/ 622359 h 637476"/>
              <a:gd name="connsiteX15" fmla="*/ 3008 w 1373561"/>
              <a:gd name="connsiteY15" fmla="*/ 589795 h 63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73561" h="637476">
                <a:moveTo>
                  <a:pt x="3008" y="589795"/>
                </a:moveTo>
                <a:cubicBezTo>
                  <a:pt x="22305" y="513811"/>
                  <a:pt x="111554" y="264753"/>
                  <a:pt x="230955" y="166456"/>
                </a:cubicBezTo>
                <a:cubicBezTo>
                  <a:pt x="350356" y="68159"/>
                  <a:pt x="566845" y="-1191"/>
                  <a:pt x="719413" y="15"/>
                </a:cubicBezTo>
                <a:cubicBezTo>
                  <a:pt x="871981" y="1221"/>
                  <a:pt x="1038418" y="84441"/>
                  <a:pt x="1146361" y="173692"/>
                </a:cubicBezTo>
                <a:cubicBezTo>
                  <a:pt x="1254304" y="262943"/>
                  <a:pt x="1342348" y="462552"/>
                  <a:pt x="1367072" y="535521"/>
                </a:cubicBezTo>
                <a:cubicBezTo>
                  <a:pt x="1391797" y="608490"/>
                  <a:pt x="1341142" y="594620"/>
                  <a:pt x="1294708" y="611505"/>
                </a:cubicBezTo>
                <a:cubicBezTo>
                  <a:pt x="1248274" y="628390"/>
                  <a:pt x="1148773" y="640451"/>
                  <a:pt x="1088470" y="636833"/>
                </a:cubicBezTo>
                <a:cubicBezTo>
                  <a:pt x="1028167" y="633215"/>
                  <a:pt x="993190" y="615123"/>
                  <a:pt x="932887" y="589795"/>
                </a:cubicBezTo>
                <a:cubicBezTo>
                  <a:pt x="872584" y="564467"/>
                  <a:pt x="767052" y="508987"/>
                  <a:pt x="726649" y="484865"/>
                </a:cubicBezTo>
                <a:cubicBezTo>
                  <a:pt x="686246" y="460743"/>
                  <a:pt x="698306" y="451697"/>
                  <a:pt x="690467" y="445064"/>
                </a:cubicBezTo>
                <a:cubicBezTo>
                  <a:pt x="682628" y="438431"/>
                  <a:pt x="684437" y="442049"/>
                  <a:pt x="679613" y="445064"/>
                </a:cubicBezTo>
                <a:cubicBezTo>
                  <a:pt x="674789" y="448079"/>
                  <a:pt x="688056" y="443254"/>
                  <a:pt x="661522" y="463155"/>
                </a:cubicBezTo>
                <a:cubicBezTo>
                  <a:pt x="634989" y="483055"/>
                  <a:pt x="577700" y="537933"/>
                  <a:pt x="520412" y="564467"/>
                </a:cubicBezTo>
                <a:cubicBezTo>
                  <a:pt x="463124" y="591001"/>
                  <a:pt x="385332" y="612710"/>
                  <a:pt x="317792" y="622359"/>
                </a:cubicBezTo>
                <a:cubicBezTo>
                  <a:pt x="250252" y="632008"/>
                  <a:pt x="168842" y="627183"/>
                  <a:pt x="115172" y="622359"/>
                </a:cubicBezTo>
                <a:cubicBezTo>
                  <a:pt x="61502" y="617535"/>
                  <a:pt x="-16289" y="665779"/>
                  <a:pt x="3008" y="589795"/>
                </a:cubicBezTo>
                <a:close/>
              </a:path>
            </a:pathLst>
          </a:custGeom>
          <a:solidFill>
            <a:schemeClr val="accent2">
              <a:lumMod val="40000"/>
              <a:lumOff val="60000"/>
              <a:alpha val="60000"/>
            </a:schemeClr>
          </a:solidFill>
          <a:ln>
            <a:solidFill>
              <a:srgbClr val="ED7D3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32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6"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ED70F99-EC99-4BD2-8CAB-F39AB38ADAE8}" type="slidenum">
              <a:rPr lang="en-US"/>
              <a:pPr/>
              <a:t>9</a:t>
            </a:fld>
            <a:endParaRPr lang="en-US"/>
          </a:p>
        </p:txBody>
      </p:sp>
      <p:sp>
        <p:nvSpPr>
          <p:cNvPr id="124931" name="Text Box 3"/>
          <p:cNvSpPr txBox="1">
            <a:spLocks noChangeArrowheads="1"/>
          </p:cNvSpPr>
          <p:nvPr/>
        </p:nvSpPr>
        <p:spPr bwMode="auto">
          <a:xfrm>
            <a:off x="3606432" y="1935869"/>
            <a:ext cx="4833374"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a:t>
            </a:r>
            <a:r>
              <a:rPr lang="en-US" sz="2400" dirty="0">
                <a:latin typeface="Menlo" charset="0"/>
                <a:ea typeface="Menlo" charset="0"/>
                <a:cs typeface="Menlo" charset="0"/>
              </a:rPr>
              <a:t> </a:t>
            </a:r>
            <a:r>
              <a:rPr lang="en-US" sz="2400" dirty="0">
                <a:solidFill>
                  <a:schemeClr val="accent2"/>
                </a:solidFill>
                <a:latin typeface="Menlo" charset="0"/>
                <a:ea typeface="Menlo" charset="0"/>
                <a:cs typeface="Menlo" charset="0"/>
              </a:rPr>
              <a:t>DISTINCT</a:t>
            </a:r>
            <a:r>
              <a:rPr lang="en-US" sz="2400" dirty="0">
                <a:latin typeface="Menlo" charset="0"/>
                <a:ea typeface="Menlo" charset="0"/>
                <a:cs typeface="Menlo" charset="0"/>
              </a:rPr>
              <a:t> R.A</a:t>
            </a:r>
          </a:p>
          <a:p>
            <a:pPr eaLnBrk="0" hangingPunct="0"/>
            <a:r>
              <a:rPr lang="en-US" sz="2400" dirty="0">
                <a:solidFill>
                  <a:schemeClr val="accent2"/>
                </a:solidFill>
                <a:latin typeface="Menlo" charset="0"/>
                <a:ea typeface="Menlo" charset="0"/>
                <a:cs typeface="Menlo" charset="0"/>
              </a:rPr>
              <a:t>FROM</a:t>
            </a:r>
            <a:r>
              <a:rPr lang="en-US" sz="2400" dirty="0">
                <a:latin typeface="Menlo" charset="0"/>
                <a:ea typeface="Menlo" charset="0"/>
                <a:cs typeface="Menlo" charset="0"/>
              </a:rPr>
              <a:t>   R, S, T</a:t>
            </a:r>
          </a:p>
          <a:p>
            <a:pPr eaLnBrk="0" hangingPunct="0"/>
            <a:r>
              <a:rPr lang="en-US" sz="2400" dirty="0">
                <a:solidFill>
                  <a:schemeClr val="accent2"/>
                </a:solidFill>
                <a:latin typeface="Menlo" charset="0"/>
                <a:ea typeface="Menlo" charset="0"/>
                <a:cs typeface="Menlo" charset="0"/>
              </a:rPr>
              <a:t>WHERE</a:t>
            </a:r>
            <a:r>
              <a:rPr lang="en-US" sz="2400" dirty="0">
                <a:latin typeface="Menlo" charset="0"/>
                <a:ea typeface="Menlo" charset="0"/>
                <a:cs typeface="Menlo" charset="0"/>
              </a:rPr>
              <a:t>  R.A=S.A OR R.A=T.A</a:t>
            </a:r>
          </a:p>
        </p:txBody>
      </p:sp>
      <p:sp>
        <p:nvSpPr>
          <p:cNvPr id="124934" name="Rectangle 6"/>
          <p:cNvSpPr>
            <a:spLocks noGrp="1" noChangeArrowheads="1"/>
          </p:cNvSpPr>
          <p:nvPr>
            <p:ph type="title"/>
          </p:nvPr>
        </p:nvSpPr>
        <p:spPr/>
        <p:txBody>
          <a:bodyPr/>
          <a:lstStyle/>
          <a:p>
            <a:r>
              <a:rPr lang="en-US"/>
              <a:t>An Unintuitive Query</a:t>
            </a:r>
          </a:p>
        </p:txBody>
      </p:sp>
      <p:grpSp>
        <p:nvGrpSpPr>
          <p:cNvPr id="10" name="Group 9"/>
          <p:cNvGrpSpPr/>
          <p:nvPr/>
        </p:nvGrpSpPr>
        <p:grpSpPr>
          <a:xfrm>
            <a:off x="0" y="-22510"/>
            <a:ext cx="12192000" cy="307777"/>
            <a:chOff x="0" y="-22510"/>
            <a:chExt cx="12192000" cy="307777"/>
          </a:xfrm>
        </p:grpSpPr>
        <p:sp>
          <p:nvSpPr>
            <p:cNvPr id="11" name="Rectangle 10"/>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2" name="TextBox 11"/>
            <p:cNvSpPr txBox="1"/>
            <p:nvPr/>
          </p:nvSpPr>
          <p:spPr>
            <a:xfrm>
              <a:off x="188780" y="-22510"/>
              <a:ext cx="2988639"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3  &gt;  Section 1  &gt;  Set Operators</a:t>
              </a:r>
            </a:p>
          </p:txBody>
        </p:sp>
      </p:grpSp>
      <p:sp>
        <p:nvSpPr>
          <p:cNvPr id="18" name="Content Placeholder 2"/>
          <p:cNvSpPr txBox="1">
            <a:spLocks/>
          </p:cNvSpPr>
          <p:nvPr/>
        </p:nvSpPr>
        <p:spPr>
          <a:xfrm>
            <a:off x="838200" y="3381379"/>
            <a:ext cx="10782300" cy="207962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Recall the semantics</a:t>
            </a:r>
            <a:r>
              <a:rPr lang="en-US" b="1" dirty="0"/>
              <a:t>!</a:t>
            </a:r>
          </a:p>
          <a:p>
            <a:pPr marL="914400" lvl="1" indent="-457200">
              <a:buFont typeface="+mj-lt"/>
              <a:buAutoNum type="arabicPeriod"/>
            </a:pPr>
            <a:r>
              <a:rPr lang="en-US" sz="2000" dirty="0"/>
              <a:t>Take </a:t>
            </a:r>
            <a:r>
              <a:rPr lang="en-US" sz="2000" u="sng" dirty="0"/>
              <a:t>cross-product</a:t>
            </a:r>
          </a:p>
          <a:p>
            <a:pPr marL="914400" lvl="1" indent="-457200">
              <a:buFont typeface="+mj-lt"/>
              <a:buAutoNum type="arabicPeriod"/>
            </a:pPr>
            <a:r>
              <a:rPr lang="en-US" sz="2000" dirty="0"/>
              <a:t>Apply </a:t>
            </a:r>
            <a:r>
              <a:rPr lang="en-US" sz="2000" u="sng" dirty="0"/>
              <a:t>selections</a:t>
            </a:r>
            <a:r>
              <a:rPr lang="en-US" sz="2000" dirty="0"/>
              <a:t> / </a:t>
            </a:r>
            <a:r>
              <a:rPr lang="en-US" sz="2000" u="sng" dirty="0"/>
              <a:t>conditions</a:t>
            </a:r>
          </a:p>
          <a:p>
            <a:pPr marL="914400" lvl="1" indent="-457200">
              <a:buFont typeface="+mj-lt"/>
              <a:buAutoNum type="arabicPeriod"/>
            </a:pPr>
            <a:r>
              <a:rPr lang="en-US" sz="2000" dirty="0"/>
              <a:t>Apply </a:t>
            </a:r>
            <a:r>
              <a:rPr lang="en-US" sz="2000" u="sng" dirty="0"/>
              <a:t>projection</a:t>
            </a:r>
            <a:endParaRPr lang="en-US" u="sng" dirty="0"/>
          </a:p>
          <a:p>
            <a:r>
              <a:rPr lang="en-US" dirty="0"/>
              <a:t>If S = {}, then the cross product of R, S, T = {}, and the query result = {}!</a:t>
            </a:r>
          </a:p>
          <a:p>
            <a:pPr marL="914400" lvl="1" indent="-457200">
              <a:buFont typeface="+mj-lt"/>
              <a:buAutoNum type="arabicPeriod"/>
            </a:pPr>
            <a:endParaRPr lang="en-US" dirty="0"/>
          </a:p>
          <a:p>
            <a:pPr marL="914400" lvl="1" indent="-457200">
              <a:buFont typeface="+mj-lt"/>
              <a:buAutoNum type="arabicPeriod"/>
            </a:pPr>
            <a:endParaRPr lang="en-US" dirty="0"/>
          </a:p>
        </p:txBody>
      </p:sp>
      <p:sp>
        <p:nvSpPr>
          <p:cNvPr id="6" name="TextBox 5"/>
          <p:cNvSpPr txBox="1"/>
          <p:nvPr/>
        </p:nvSpPr>
        <p:spPr>
          <a:xfrm>
            <a:off x="2181779" y="5758715"/>
            <a:ext cx="7682680" cy="830997"/>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latin typeface="+mj-lt"/>
              </a:rPr>
              <a:t>Must consider semantics here.  </a:t>
            </a:r>
          </a:p>
          <a:p>
            <a:pPr algn="ctr"/>
            <a:r>
              <a:rPr lang="en-US" sz="2400" dirty="0">
                <a:latin typeface="+mj-lt"/>
              </a:rPr>
              <a:t>Are there more explicit way to do set operations like this?</a:t>
            </a:r>
          </a:p>
        </p:txBody>
      </p:sp>
    </p:spTree>
    <p:extLst>
      <p:ext uri="{BB962C8B-B14F-4D97-AF65-F5344CB8AC3E}">
        <p14:creationId xmlns:p14="http://schemas.microsoft.com/office/powerpoint/2010/main" val="50067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3572</TotalTime>
  <Words>4448</Words>
  <Application>Microsoft Macintosh PowerPoint</Application>
  <PresentationFormat>Widescreen</PresentationFormat>
  <Paragraphs>1101</Paragraphs>
  <Slides>71</Slides>
  <Notes>49</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71</vt:i4>
      </vt:variant>
    </vt:vector>
  </HeadingPairs>
  <TitlesOfParts>
    <vt:vector size="81" baseType="lpstr">
      <vt:lpstr>Arial</vt:lpstr>
      <vt:lpstr>Calibri</vt:lpstr>
      <vt:lpstr>Calibri Light</vt:lpstr>
      <vt:lpstr>Cambria Math</vt:lpstr>
      <vt:lpstr>Mangal</vt:lpstr>
      <vt:lpstr>Menlo</vt:lpstr>
      <vt:lpstr>Symbol</vt:lpstr>
      <vt:lpstr>Times New Roman</vt:lpstr>
      <vt:lpstr>Wingdings</vt:lpstr>
      <vt:lpstr>Office Theme</vt:lpstr>
      <vt:lpstr>Lectures 3: Introduction to SQL Part II</vt:lpstr>
      <vt:lpstr>Announcements!</vt:lpstr>
      <vt:lpstr>A note on quality, not quantity:  We are following Chris Ré’s course material and format (he revised this course in depth several years ago… …I learned I’m now teaching this course as of three weeks ago)  We will follow Chris’s material but I want to make sure you understand the big ideas in this course  So, from now on:  -- Please come with questions and/or post on Piazza before class    to begin lecture!  -- We may not cover everything that Chris did in one lecture; if we fall behind, I will cut less essential material from the course (still in slides, can come to OH, but not responsible for on exams, etc.)</vt:lpstr>
      <vt:lpstr>Today’s Lecture</vt:lpstr>
      <vt:lpstr>1. Set Operators &amp; Nested Queries</vt:lpstr>
      <vt:lpstr>What you will learn about in this section</vt:lpstr>
      <vt:lpstr>An Unintuitive Query</vt:lpstr>
      <vt:lpstr>An Unintuitive Query</vt:lpstr>
      <vt:lpstr>An Unintuitive Query</vt:lpstr>
      <vt:lpstr>What does this look like in Python?</vt:lpstr>
      <vt:lpstr>What does this look like in Python?</vt:lpstr>
      <vt:lpstr>Multiset Operations</vt:lpstr>
      <vt:lpstr>Recall Multisets</vt:lpstr>
      <vt:lpstr>Generalizing Set Operations to Multiset Operations</vt:lpstr>
      <vt:lpstr>Generalizing Set Operations to Multiset Operations</vt:lpstr>
      <vt:lpstr>Multiset Operations in SQL</vt:lpstr>
      <vt:lpstr>Explicit Set Operators: INTERSECT</vt:lpstr>
      <vt:lpstr>UNION</vt:lpstr>
      <vt:lpstr>UNION ALL</vt:lpstr>
      <vt:lpstr>EXCEPT</vt:lpstr>
      <vt:lpstr>INTERSECT: Still some subtle problems…</vt:lpstr>
      <vt:lpstr>INTERSECT: Remember the semantics!</vt:lpstr>
      <vt:lpstr>INTERSECT: Remember the semantics!</vt:lpstr>
      <vt:lpstr>One Solution: Nested Queries</vt:lpstr>
      <vt:lpstr>High-level note on nested queries</vt:lpstr>
      <vt:lpstr>Nested queries: Sub-queries Return Relations</vt:lpstr>
      <vt:lpstr>Nested Queries</vt:lpstr>
      <vt:lpstr>Nested Queries</vt:lpstr>
      <vt:lpstr>Subqueries Return Relations</vt:lpstr>
      <vt:lpstr>Subqueries Returning Relations</vt:lpstr>
      <vt:lpstr>Nested queries as alternatives to INTERSECT and EXCEPT</vt:lpstr>
      <vt:lpstr>Correlated Queries Using External Vars in Internal Subquery</vt:lpstr>
      <vt:lpstr>Complex Correlated Query</vt:lpstr>
      <vt:lpstr>Basic SQL Summary</vt:lpstr>
      <vt:lpstr>DB-WS03a.ipynb</vt:lpstr>
      <vt:lpstr>2. Aggregation &amp; GROUP BY</vt:lpstr>
      <vt:lpstr>What you will learn about in this section</vt:lpstr>
      <vt:lpstr>Aggregation</vt:lpstr>
      <vt:lpstr>Aggregation: COUNT</vt:lpstr>
      <vt:lpstr>More Examples</vt:lpstr>
      <vt:lpstr>Simple Aggregations</vt:lpstr>
      <vt:lpstr>Grouping and Aggregation</vt:lpstr>
      <vt:lpstr>Grouping and Aggregation</vt:lpstr>
      <vt:lpstr>1. Compute the FROM and WHERE clauses</vt:lpstr>
      <vt:lpstr>2. Group by the attributes in the GROUP BY</vt:lpstr>
      <vt:lpstr>3. Compute the SELECT clause: grouped attributes and aggregates</vt:lpstr>
      <vt:lpstr>GROUP BY v.s. Nested Quereis</vt:lpstr>
      <vt:lpstr>HAVING Clause</vt:lpstr>
      <vt:lpstr>General form of Grouping and Aggregation</vt:lpstr>
      <vt:lpstr>General form of Grouping and Aggregation</vt:lpstr>
      <vt:lpstr>Group-by v.s. Nested Query</vt:lpstr>
      <vt:lpstr>Group-by v.s. Nested Query</vt:lpstr>
      <vt:lpstr>Group-by vs. Nested Query</vt:lpstr>
      <vt:lpstr>DB-WS03b.ipynb</vt:lpstr>
      <vt:lpstr>3. Advanced SQL-izing</vt:lpstr>
      <vt:lpstr>What you will learn about in this section</vt:lpstr>
      <vt:lpstr>Quantifiers</vt:lpstr>
      <vt:lpstr>Quantifiers</vt:lpstr>
      <vt:lpstr>NULLS in SQL</vt:lpstr>
      <vt:lpstr>Null Values</vt:lpstr>
      <vt:lpstr>Null Values</vt:lpstr>
      <vt:lpstr>Null Values</vt:lpstr>
      <vt:lpstr>Null Values</vt:lpstr>
      <vt:lpstr>RECAP: Inner Joins</vt:lpstr>
      <vt:lpstr>Inner Joins + NULLS = Lost data?</vt:lpstr>
      <vt:lpstr>Outer Joins</vt:lpstr>
      <vt:lpstr>INNER JOIN:</vt:lpstr>
      <vt:lpstr>LEFT OUTER JOIN:</vt:lpstr>
      <vt:lpstr>Other Outer Joins</vt:lpstr>
      <vt:lpstr>DB-WS03c.ipynb</vt:lpstr>
      <vt:lpstr>Summary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2&amp;3: Introduction to SQL</dc:title>
  <dc:creator>Alex Ratner</dc:creator>
  <cp:lastModifiedBy>Seongjin Lee</cp:lastModifiedBy>
  <cp:revision>248</cp:revision>
  <dcterms:created xsi:type="dcterms:W3CDTF">2015-09-12T15:05:51Z</dcterms:created>
  <dcterms:modified xsi:type="dcterms:W3CDTF">2018-08-16T08:02:28Z</dcterms:modified>
</cp:coreProperties>
</file>